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9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91" r:id="rId17"/>
    <p:sldId id="270" r:id="rId18"/>
    <p:sldId id="271" r:id="rId19"/>
    <p:sldId id="272" r:id="rId20"/>
    <p:sldId id="273" r:id="rId21"/>
    <p:sldId id="292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4BA"/>
    <a:srgbClr val="538944"/>
    <a:srgbClr val="ABCDCF"/>
    <a:srgbClr val="8DA9AB"/>
    <a:srgbClr val="829B9D"/>
    <a:srgbClr val="A4C5C7"/>
    <a:srgbClr val="B3D6D9"/>
    <a:srgbClr val="385D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/>
    <p:restoredTop sz="94586"/>
  </p:normalViewPr>
  <p:slideViewPr>
    <p:cSldViewPr>
      <p:cViewPr varScale="1">
        <p:scale>
          <a:sx n="102" d="100"/>
          <a:sy n="102" d="100"/>
        </p:scale>
        <p:origin x="145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375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4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4" Type="http://schemas.openxmlformats.org/officeDocument/2006/relationships/image" Target="../media/image3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4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914F3-F09E-8249-895E-F2B127F3BB43}" type="datetimeFigureOut">
              <a:rPr lang="en-US" smtClean="0"/>
              <a:t>8/16/18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6751A-B278-1A40-ABCF-8E76D0382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948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6114C1-E6AC-354C-A895-305395F7F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351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C52AFA5-0E0C-A74A-BC33-6BD9D133B4EE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63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D57CA42-4633-7649-8DEA-791FC85665BC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E2B0C01-D527-9545-A919-9D6AFAF171E0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65A79B0-5504-3C41-A400-1759F1B6B6BB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851D2AF-0048-694E-B046-A010598383A7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8860CD6-9079-6244-B41F-D79066C440B5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9EF5FAE-7F8F-FB46-8692-4A42B43BC0FB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486A57E-AFEF-8342-B19E-F8B7E2DDB0D4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0D56E55-FB40-D649-9112-F1A54338DA58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B71C71E-C136-AB46-BB5F-1D8665B966E5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65FBCDA-0D1F-AC4C-9DCF-ECCE8621F31D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D610B7C-88CB-8447-B83D-3152C7127D00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65FBCDA-0D1F-AC4C-9DCF-ECCE8621F31D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661AC7A-C1C7-334E-BB99-1EBF0290C5AF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383B15F-CABE-9740-A6C5-9A95A1A61324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CEE2D09-F7F5-6547-8F28-066EC1E57FE6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B66A4B0-FFF1-4C4E-AC1E-8EFFB884900A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9354654-B740-6241-A653-485F160B3ED9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59B342C-6EA6-D343-83E2-736619DEDAFA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6466B52-95AB-8D48-B76E-91513197AE45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AEB71C7-DC39-A54A-A9DF-DA582CEDB8EB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A7B01C5-5E1B-4046-95C2-7C26584553E6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A58CB48-3684-7A48-8AC5-39F93D0685B0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0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CE3CBB0-ADD0-B14C-8D75-FCD8BB92E6FF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25D3ED8-10C3-7345-BC95-1AAA845B4ACB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877DF39-B764-F546-ADB8-402DB5AE36F8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6DBACF1-8179-E54A-B82A-6953B66B19EB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26472E5-1320-4D4D-856E-1E8BCD830731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96B1646-5813-ED48-9E11-7487EA66D371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E595D26-1FD0-6C4D-833F-813359E2FA38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3038B73-7A81-9348-9758-AB64FEAAA587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25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A9EDBFF-C5B0-2441-8A85-79EDA24D96F8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45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D02471-2A88-2D43-AC07-548EB34B5E65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4ADAB82-877E-8B45-834C-BAB8A87C2BD6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405DF9B-8F6C-284E-A717-443295705ECE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7B08859-63B3-D349-8BE8-E4454AA91E2F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AAE40-33BE-7A45-8E05-B47DBE457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93553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8DCED-0A1C-EF4C-B4DF-69912FBFF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3528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ABA83-9493-CE47-A522-252FADBF3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11132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46551-C4D2-5C45-B878-D264C57F1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78148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02BC5-B65C-C54B-8F01-8277F3935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7683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13993-51F7-2942-AC67-E5D7E5815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61524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2221A-60FA-C14C-9DC8-E006E0742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73444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B1C31-DE8D-5945-BC56-9DC761667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41717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BC419-2293-944E-8965-65734FF58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04818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F1DC5-3D6A-C74F-A425-1BBF91708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12745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24F78-584F-EC42-BC91-626060FEE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60760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7DD620F-6973-3D4D-9996-C8C1ADC93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0.emf"/><Relationship Id="rId18" Type="http://schemas.openxmlformats.org/officeDocument/2006/relationships/oleObject" Target="../embeddings/oleObject13.bin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14.emf"/><Relationship Id="rId7" Type="http://schemas.openxmlformats.org/officeDocument/2006/relationships/image" Target="../media/image7.e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2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5" Type="http://schemas.openxmlformats.org/officeDocument/2006/relationships/image" Target="../media/image11.e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13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8.emf"/><Relationship Id="rId1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4.e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1.e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3.emf"/><Relationship Id="rId5" Type="http://schemas.openxmlformats.org/officeDocument/2006/relationships/image" Target="../media/image20.emf"/><Relationship Id="rId15" Type="http://schemas.openxmlformats.org/officeDocument/2006/relationships/image" Target="../media/image25.e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2.emf"/><Relationship Id="rId14" Type="http://schemas.openxmlformats.org/officeDocument/2006/relationships/oleObject" Target="../embeddings/oleObject24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29.emf"/><Relationship Id="rId5" Type="http://schemas.openxmlformats.org/officeDocument/2006/relationships/image" Target="../media/image26.e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3.emf"/><Relationship Id="rId5" Type="http://schemas.openxmlformats.org/officeDocument/2006/relationships/image" Target="../media/image30.e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33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39.emf"/><Relationship Id="rId5" Type="http://schemas.openxmlformats.org/officeDocument/2006/relationships/image" Target="../media/image36.e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42.emf"/><Relationship Id="rId4" Type="http://schemas.openxmlformats.org/officeDocument/2006/relationships/oleObject" Target="../embeddings/oleObject38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Chapter 12: Introduction to Analysis of Variance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AAE40-33BE-7A45-8E05-B47DBE457DC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8288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Data table for temperature conditions</a:t>
            </a:r>
          </a:p>
        </p:txBody>
      </p:sp>
      <p:graphicFrame>
        <p:nvGraphicFramePr>
          <p:cNvPr id="12489" name="Group 2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108030"/>
              </p:ext>
            </p:extLst>
          </p:nvPr>
        </p:nvGraphicFramePr>
        <p:xfrm>
          <a:off x="1219200" y="1001713"/>
          <a:ext cx="6858000" cy="4724400"/>
        </p:xfrm>
        <a:graphic>
          <a:graphicData uri="http://schemas.openxmlformats.org/drawingml/2006/table">
            <a:tbl>
              <a:tblPr/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73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Temperature Conditions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50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o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70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o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90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o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 X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= 106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G = 30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N = 15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k = 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 = 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 = 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 = 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SS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 = 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SS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 = 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SS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 = 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 = 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 = 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 = 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 = 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 = 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 = 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1794" name="Line 202"/>
          <p:cNvSpPr>
            <a:spLocks noChangeShapeType="1"/>
          </p:cNvSpPr>
          <p:nvPr/>
        </p:nvSpPr>
        <p:spPr bwMode="auto">
          <a:xfrm>
            <a:off x="1731963" y="539591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5" name="Line 203"/>
          <p:cNvSpPr>
            <a:spLocks noChangeShapeType="1"/>
          </p:cNvSpPr>
          <p:nvPr/>
        </p:nvSpPr>
        <p:spPr bwMode="auto">
          <a:xfrm>
            <a:off x="3463925" y="539591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6" name="Line 204"/>
          <p:cNvSpPr>
            <a:spLocks noChangeShapeType="1"/>
          </p:cNvSpPr>
          <p:nvPr/>
        </p:nvSpPr>
        <p:spPr bwMode="auto">
          <a:xfrm>
            <a:off x="5167313" y="539591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B1C31-DE8D-5945-BC56-9DC7616675E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676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SS and df broken down by parts</a:t>
            </a:r>
          </a:p>
        </p:txBody>
      </p:sp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2143125" y="1173163"/>
            <a:ext cx="981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SS total</a:t>
            </a: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1143000" y="2286000"/>
            <a:ext cx="1376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SS between</a:t>
            </a: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2859088" y="2286000"/>
            <a:ext cx="1179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SS within</a:t>
            </a:r>
          </a:p>
        </p:txBody>
      </p:sp>
      <p:sp>
        <p:nvSpPr>
          <p:cNvPr id="33797" name="Line 7"/>
          <p:cNvSpPr>
            <a:spLocks noChangeShapeType="1"/>
          </p:cNvSpPr>
          <p:nvPr/>
        </p:nvSpPr>
        <p:spPr bwMode="auto">
          <a:xfrm flipH="1">
            <a:off x="1828800" y="1524000"/>
            <a:ext cx="609600" cy="762000"/>
          </a:xfrm>
          <a:prstGeom prst="line">
            <a:avLst/>
          </a:prstGeom>
          <a:noFill/>
          <a:ln w="9525">
            <a:solidFill>
              <a:srgbClr val="5389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Line 8"/>
          <p:cNvSpPr>
            <a:spLocks noChangeShapeType="1"/>
          </p:cNvSpPr>
          <p:nvPr/>
        </p:nvSpPr>
        <p:spPr bwMode="auto">
          <a:xfrm>
            <a:off x="2819400" y="1524000"/>
            <a:ext cx="533400" cy="762000"/>
          </a:xfrm>
          <a:prstGeom prst="line">
            <a:avLst/>
          </a:prstGeom>
          <a:noFill/>
          <a:ln w="9525">
            <a:solidFill>
              <a:srgbClr val="5389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6334125" y="1157288"/>
            <a:ext cx="909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df total</a:t>
            </a:r>
          </a:p>
        </p:txBody>
      </p:sp>
      <p:sp>
        <p:nvSpPr>
          <p:cNvPr id="33800" name="Text Box 10"/>
          <p:cNvSpPr txBox="1">
            <a:spLocks noChangeArrowheads="1"/>
          </p:cNvSpPr>
          <p:nvPr/>
        </p:nvSpPr>
        <p:spPr bwMode="auto">
          <a:xfrm>
            <a:off x="5334000" y="2270125"/>
            <a:ext cx="1304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df between</a:t>
            </a:r>
          </a:p>
        </p:txBody>
      </p:sp>
      <p:sp>
        <p:nvSpPr>
          <p:cNvPr id="33801" name="Text Box 11"/>
          <p:cNvSpPr txBox="1">
            <a:spLocks noChangeArrowheads="1"/>
          </p:cNvSpPr>
          <p:nvPr/>
        </p:nvSpPr>
        <p:spPr bwMode="auto">
          <a:xfrm>
            <a:off x="7050088" y="2270125"/>
            <a:ext cx="1108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df within</a:t>
            </a:r>
          </a:p>
        </p:txBody>
      </p:sp>
      <p:sp>
        <p:nvSpPr>
          <p:cNvPr id="33802" name="Line 12"/>
          <p:cNvSpPr>
            <a:spLocks noChangeShapeType="1"/>
          </p:cNvSpPr>
          <p:nvPr/>
        </p:nvSpPr>
        <p:spPr bwMode="auto">
          <a:xfrm flipH="1">
            <a:off x="6019800" y="1508125"/>
            <a:ext cx="609600" cy="762000"/>
          </a:xfrm>
          <a:prstGeom prst="line">
            <a:avLst/>
          </a:prstGeom>
          <a:noFill/>
          <a:ln w="9525">
            <a:solidFill>
              <a:srgbClr val="5389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Line 13"/>
          <p:cNvSpPr>
            <a:spLocks noChangeShapeType="1"/>
          </p:cNvSpPr>
          <p:nvPr/>
        </p:nvSpPr>
        <p:spPr bwMode="auto">
          <a:xfrm>
            <a:off x="7010400" y="1508125"/>
            <a:ext cx="533400" cy="762000"/>
          </a:xfrm>
          <a:prstGeom prst="line">
            <a:avLst/>
          </a:prstGeom>
          <a:noFill/>
          <a:ln w="9525">
            <a:solidFill>
              <a:srgbClr val="5389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Text Box 14"/>
          <p:cNvSpPr txBox="1">
            <a:spLocks noChangeArrowheads="1"/>
          </p:cNvSpPr>
          <p:nvPr/>
        </p:nvSpPr>
        <p:spPr bwMode="auto">
          <a:xfrm>
            <a:off x="685800" y="3184525"/>
            <a:ext cx="1327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Variance</a:t>
            </a:r>
          </a:p>
          <a:p>
            <a:pPr algn="ctr"/>
            <a:r>
              <a:rPr lang="en-US"/>
              <a:t>Between</a:t>
            </a:r>
          </a:p>
          <a:p>
            <a:pPr algn="ctr"/>
            <a:r>
              <a:rPr lang="en-US"/>
              <a:t>Treatments</a:t>
            </a:r>
          </a:p>
        </p:txBody>
      </p:sp>
      <p:sp>
        <p:nvSpPr>
          <p:cNvPr id="33805" name="Text Box 15"/>
          <p:cNvSpPr txBox="1">
            <a:spLocks noChangeArrowheads="1"/>
          </p:cNvSpPr>
          <p:nvPr/>
        </p:nvSpPr>
        <p:spPr bwMode="auto">
          <a:xfrm>
            <a:off x="1981200" y="3489325"/>
            <a:ext cx="327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=</a:t>
            </a:r>
          </a:p>
        </p:txBody>
      </p:sp>
      <p:sp>
        <p:nvSpPr>
          <p:cNvPr id="33806" name="Text Box 16"/>
          <p:cNvSpPr txBox="1">
            <a:spLocks noChangeArrowheads="1"/>
          </p:cNvSpPr>
          <p:nvPr/>
        </p:nvSpPr>
        <p:spPr bwMode="auto">
          <a:xfrm>
            <a:off x="2662238" y="3260725"/>
            <a:ext cx="1376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SS between</a:t>
            </a:r>
          </a:p>
        </p:txBody>
      </p:sp>
      <p:sp>
        <p:nvSpPr>
          <p:cNvPr id="33807" name="Text Box 17"/>
          <p:cNvSpPr txBox="1">
            <a:spLocks noChangeArrowheads="1"/>
          </p:cNvSpPr>
          <p:nvPr/>
        </p:nvSpPr>
        <p:spPr bwMode="auto">
          <a:xfrm>
            <a:off x="2662238" y="3778250"/>
            <a:ext cx="1304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df between</a:t>
            </a:r>
          </a:p>
        </p:txBody>
      </p:sp>
      <p:sp>
        <p:nvSpPr>
          <p:cNvPr id="33808" name="Line 18"/>
          <p:cNvSpPr>
            <a:spLocks noChangeShapeType="1"/>
          </p:cNvSpPr>
          <p:nvPr/>
        </p:nvSpPr>
        <p:spPr bwMode="auto">
          <a:xfrm>
            <a:off x="2438400" y="3717925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Text Box 19"/>
          <p:cNvSpPr txBox="1">
            <a:spLocks noChangeArrowheads="1"/>
          </p:cNvSpPr>
          <p:nvPr/>
        </p:nvSpPr>
        <p:spPr bwMode="auto">
          <a:xfrm>
            <a:off x="7162800" y="3244850"/>
            <a:ext cx="1179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SS within</a:t>
            </a:r>
          </a:p>
        </p:txBody>
      </p:sp>
      <p:sp>
        <p:nvSpPr>
          <p:cNvPr id="33810" name="Text Box 20"/>
          <p:cNvSpPr txBox="1">
            <a:spLocks noChangeArrowheads="1"/>
          </p:cNvSpPr>
          <p:nvPr/>
        </p:nvSpPr>
        <p:spPr bwMode="auto">
          <a:xfrm>
            <a:off x="7197725" y="3778250"/>
            <a:ext cx="1108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df within</a:t>
            </a:r>
          </a:p>
        </p:txBody>
      </p:sp>
      <p:sp>
        <p:nvSpPr>
          <p:cNvPr id="33811" name="Line 21"/>
          <p:cNvSpPr>
            <a:spLocks noChangeShapeType="1"/>
          </p:cNvSpPr>
          <p:nvPr/>
        </p:nvSpPr>
        <p:spPr bwMode="auto">
          <a:xfrm>
            <a:off x="6934200" y="370205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Text Box 22"/>
          <p:cNvSpPr txBox="1">
            <a:spLocks noChangeArrowheads="1"/>
          </p:cNvSpPr>
          <p:nvPr/>
        </p:nvSpPr>
        <p:spPr bwMode="auto">
          <a:xfrm>
            <a:off x="5226050" y="3184525"/>
            <a:ext cx="1327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Variance</a:t>
            </a:r>
          </a:p>
          <a:p>
            <a:pPr algn="ctr"/>
            <a:r>
              <a:rPr lang="en-US"/>
              <a:t>Within</a:t>
            </a:r>
          </a:p>
          <a:p>
            <a:pPr algn="ctr"/>
            <a:r>
              <a:rPr lang="en-US"/>
              <a:t>Treatments</a:t>
            </a:r>
          </a:p>
        </p:txBody>
      </p:sp>
      <p:sp>
        <p:nvSpPr>
          <p:cNvPr id="33813" name="Text Box 23"/>
          <p:cNvSpPr txBox="1">
            <a:spLocks noChangeArrowheads="1"/>
          </p:cNvSpPr>
          <p:nvPr/>
        </p:nvSpPr>
        <p:spPr bwMode="auto">
          <a:xfrm>
            <a:off x="6477000" y="3489325"/>
            <a:ext cx="327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=</a:t>
            </a:r>
          </a:p>
        </p:txBody>
      </p:sp>
      <p:sp>
        <p:nvSpPr>
          <p:cNvPr id="33814" name="Text Box 24"/>
          <p:cNvSpPr txBox="1">
            <a:spLocks noChangeArrowheads="1"/>
          </p:cNvSpPr>
          <p:nvPr/>
        </p:nvSpPr>
        <p:spPr bwMode="auto">
          <a:xfrm>
            <a:off x="2143125" y="5003800"/>
            <a:ext cx="531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F =</a:t>
            </a:r>
          </a:p>
        </p:txBody>
      </p:sp>
      <p:sp>
        <p:nvSpPr>
          <p:cNvPr id="33815" name="Text Box 25"/>
          <p:cNvSpPr txBox="1">
            <a:spLocks noChangeArrowheads="1"/>
          </p:cNvSpPr>
          <p:nvPr/>
        </p:nvSpPr>
        <p:spPr bwMode="auto">
          <a:xfrm>
            <a:off x="3505200" y="4768850"/>
            <a:ext cx="3132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Variance between treatments</a:t>
            </a:r>
          </a:p>
        </p:txBody>
      </p:sp>
      <p:sp>
        <p:nvSpPr>
          <p:cNvPr id="33816" name="Text Box 26"/>
          <p:cNvSpPr txBox="1">
            <a:spLocks noChangeArrowheads="1"/>
          </p:cNvSpPr>
          <p:nvPr/>
        </p:nvSpPr>
        <p:spPr bwMode="auto">
          <a:xfrm>
            <a:off x="3617913" y="5241925"/>
            <a:ext cx="2935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Variance within treatments</a:t>
            </a:r>
          </a:p>
        </p:txBody>
      </p:sp>
      <p:sp>
        <p:nvSpPr>
          <p:cNvPr id="33817" name="Line 27"/>
          <p:cNvSpPr>
            <a:spLocks noChangeShapeType="1"/>
          </p:cNvSpPr>
          <p:nvPr/>
        </p:nvSpPr>
        <p:spPr bwMode="auto">
          <a:xfrm>
            <a:off x="2887663" y="5165725"/>
            <a:ext cx="4275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B1C31-DE8D-5945-BC56-9DC7616675E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676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Components of the SS total</a:t>
            </a:r>
          </a:p>
        </p:txBody>
      </p:sp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4022725" y="1050925"/>
            <a:ext cx="1243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400"/>
              <a:t>SS Total</a:t>
            </a:r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990600" y="4144963"/>
            <a:ext cx="311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400"/>
              <a:t>SS Between Treatments</a:t>
            </a: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5254625" y="4144963"/>
            <a:ext cx="289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400"/>
              <a:t>SS Within Treatments</a:t>
            </a:r>
          </a:p>
        </p:txBody>
      </p:sp>
      <p:graphicFrame>
        <p:nvGraphicFramePr>
          <p:cNvPr id="35845" name="Object 2"/>
          <p:cNvGraphicFramePr>
            <a:graphicFrameLocks noChangeAspect="1"/>
          </p:cNvGraphicFramePr>
          <p:nvPr/>
        </p:nvGraphicFramePr>
        <p:xfrm>
          <a:off x="3962400" y="1524000"/>
          <a:ext cx="12700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6" name="Equation" r:id="rId4" imgW="1016000" imgH="622300" progId="Equation.3">
                  <p:embed/>
                </p:oleObj>
              </mc:Choice>
              <mc:Fallback>
                <p:oleObj name="Equation" r:id="rId4" imgW="1016000" imgH="622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524000"/>
                        <a:ext cx="127000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3"/>
          <p:cNvGraphicFramePr>
            <a:graphicFrameLocks noChangeAspect="1"/>
          </p:cNvGraphicFramePr>
          <p:nvPr/>
        </p:nvGraphicFramePr>
        <p:xfrm>
          <a:off x="1943100" y="4572000"/>
          <a:ext cx="13335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7" name="Equation" r:id="rId6" imgW="1066800" imgH="622300" progId="Equation.3">
                  <p:embed/>
                </p:oleObj>
              </mc:Choice>
              <mc:Fallback>
                <p:oleObj name="Equation" r:id="rId6" imgW="1066800" imgH="622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4572000"/>
                        <a:ext cx="133350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Text Box 9"/>
          <p:cNvSpPr txBox="1">
            <a:spLocks noChangeArrowheads="1"/>
          </p:cNvSpPr>
          <p:nvPr/>
        </p:nvSpPr>
        <p:spPr bwMode="auto">
          <a:xfrm>
            <a:off x="5029200" y="4721225"/>
            <a:ext cx="3370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400">
                <a:sym typeface="Symbol" charset="0"/>
              </a:rPr>
              <a:t>SS inside each treatment</a:t>
            </a:r>
            <a:endParaRPr lang="en-US" sz="2400"/>
          </a:p>
        </p:txBody>
      </p:sp>
      <p:sp>
        <p:nvSpPr>
          <p:cNvPr id="35848" name="Rectangle 11"/>
          <p:cNvSpPr>
            <a:spLocks noChangeArrowheads="1"/>
          </p:cNvSpPr>
          <p:nvPr/>
        </p:nvSpPr>
        <p:spPr bwMode="auto">
          <a:xfrm>
            <a:off x="914400" y="4038600"/>
            <a:ext cx="3276600" cy="1524000"/>
          </a:xfrm>
          <a:prstGeom prst="rect">
            <a:avLst/>
          </a:prstGeom>
          <a:noFill/>
          <a:ln w="9525">
            <a:solidFill>
              <a:srgbClr val="53894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Rectangle 12"/>
          <p:cNvSpPr>
            <a:spLocks noChangeArrowheads="1"/>
          </p:cNvSpPr>
          <p:nvPr/>
        </p:nvSpPr>
        <p:spPr bwMode="auto">
          <a:xfrm>
            <a:off x="4953000" y="4038600"/>
            <a:ext cx="3429000" cy="1524000"/>
          </a:xfrm>
          <a:prstGeom prst="rect">
            <a:avLst/>
          </a:prstGeom>
          <a:noFill/>
          <a:ln w="9525">
            <a:solidFill>
              <a:srgbClr val="53894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Rectangle 13"/>
          <p:cNvSpPr>
            <a:spLocks noChangeArrowheads="1"/>
          </p:cNvSpPr>
          <p:nvPr/>
        </p:nvSpPr>
        <p:spPr bwMode="auto">
          <a:xfrm>
            <a:off x="3733800" y="990600"/>
            <a:ext cx="1676400" cy="1524000"/>
          </a:xfrm>
          <a:prstGeom prst="rect">
            <a:avLst/>
          </a:prstGeom>
          <a:noFill/>
          <a:ln w="9525">
            <a:solidFill>
              <a:srgbClr val="53894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Line 14"/>
          <p:cNvSpPr>
            <a:spLocks noChangeShapeType="1"/>
          </p:cNvSpPr>
          <p:nvPr/>
        </p:nvSpPr>
        <p:spPr bwMode="auto">
          <a:xfrm flipH="1">
            <a:off x="2590800" y="2514600"/>
            <a:ext cx="1600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Line 15"/>
          <p:cNvSpPr>
            <a:spLocks noChangeShapeType="1"/>
          </p:cNvSpPr>
          <p:nvPr/>
        </p:nvSpPr>
        <p:spPr bwMode="auto">
          <a:xfrm>
            <a:off x="5029200" y="2514600"/>
            <a:ext cx="1447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B1C31-DE8D-5945-BC56-9DC7616675E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676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Components of the df total</a:t>
            </a:r>
          </a:p>
        </p:txBody>
      </p:sp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4022725" y="1295400"/>
            <a:ext cx="1157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400"/>
              <a:t>df Total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990600" y="4348163"/>
            <a:ext cx="302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400"/>
              <a:t>df Between Treatments</a:t>
            </a: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5268913" y="4343400"/>
            <a:ext cx="280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400"/>
              <a:t>df Within Treatments</a:t>
            </a:r>
          </a:p>
        </p:txBody>
      </p:sp>
      <p:graphicFrame>
        <p:nvGraphicFramePr>
          <p:cNvPr id="37893" name="Object 2"/>
          <p:cNvGraphicFramePr>
            <a:graphicFrameLocks noChangeAspect="1"/>
          </p:cNvGraphicFramePr>
          <p:nvPr/>
        </p:nvGraphicFramePr>
        <p:xfrm>
          <a:off x="4271963" y="1785938"/>
          <a:ext cx="65087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0" name="Equation" r:id="rId4" imgW="520700" imgH="203200" progId="Equation.3">
                  <p:embed/>
                </p:oleObj>
              </mc:Choice>
              <mc:Fallback>
                <p:oleObj name="Equation" r:id="rId4" imgW="520700" imgH="203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1963" y="1785938"/>
                        <a:ext cx="650875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3"/>
          <p:cNvGraphicFramePr>
            <a:graphicFrameLocks noChangeAspect="1"/>
          </p:cNvGraphicFramePr>
          <p:nvPr/>
        </p:nvGraphicFramePr>
        <p:xfrm>
          <a:off x="2286000" y="4851400"/>
          <a:ext cx="571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1" name="Equation" r:id="rId6" imgW="457200" imgH="203200" progId="Equation.3">
                  <p:embed/>
                </p:oleObj>
              </mc:Choice>
              <mc:Fallback>
                <p:oleObj name="Equation" r:id="rId6" imgW="457200" imgH="203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851400"/>
                        <a:ext cx="5715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5" name="Rectangle 9"/>
          <p:cNvSpPr>
            <a:spLocks noChangeArrowheads="1"/>
          </p:cNvSpPr>
          <p:nvPr/>
        </p:nvSpPr>
        <p:spPr bwMode="auto">
          <a:xfrm>
            <a:off x="914400" y="4038600"/>
            <a:ext cx="3276600" cy="1524000"/>
          </a:xfrm>
          <a:prstGeom prst="rect">
            <a:avLst/>
          </a:prstGeom>
          <a:noFill/>
          <a:ln w="9525">
            <a:solidFill>
              <a:srgbClr val="53894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Rectangle 10"/>
          <p:cNvSpPr>
            <a:spLocks noChangeArrowheads="1"/>
          </p:cNvSpPr>
          <p:nvPr/>
        </p:nvSpPr>
        <p:spPr bwMode="auto">
          <a:xfrm>
            <a:off x="4953000" y="4038600"/>
            <a:ext cx="3429000" cy="1524000"/>
          </a:xfrm>
          <a:prstGeom prst="rect">
            <a:avLst/>
          </a:prstGeom>
          <a:noFill/>
          <a:ln w="9525">
            <a:solidFill>
              <a:srgbClr val="53894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Rectangle 11"/>
          <p:cNvSpPr>
            <a:spLocks noChangeArrowheads="1"/>
          </p:cNvSpPr>
          <p:nvPr/>
        </p:nvSpPr>
        <p:spPr bwMode="auto">
          <a:xfrm>
            <a:off x="3733800" y="990600"/>
            <a:ext cx="1676400" cy="1524000"/>
          </a:xfrm>
          <a:prstGeom prst="rect">
            <a:avLst/>
          </a:prstGeom>
          <a:noFill/>
          <a:ln w="9525">
            <a:solidFill>
              <a:srgbClr val="53894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Line 12"/>
          <p:cNvSpPr>
            <a:spLocks noChangeShapeType="1"/>
          </p:cNvSpPr>
          <p:nvPr/>
        </p:nvSpPr>
        <p:spPr bwMode="auto">
          <a:xfrm flipH="1">
            <a:off x="2590800" y="2514600"/>
            <a:ext cx="1600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Line 13"/>
          <p:cNvSpPr>
            <a:spLocks noChangeShapeType="1"/>
          </p:cNvSpPr>
          <p:nvPr/>
        </p:nvSpPr>
        <p:spPr bwMode="auto">
          <a:xfrm>
            <a:off x="5029200" y="2514600"/>
            <a:ext cx="1447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7900" name="Object 4"/>
          <p:cNvGraphicFramePr>
            <a:graphicFrameLocks noChangeAspect="1"/>
          </p:cNvGraphicFramePr>
          <p:nvPr/>
        </p:nvGraphicFramePr>
        <p:xfrm>
          <a:off x="6310313" y="4846638"/>
          <a:ext cx="71437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2" name="Equation" r:id="rId8" imgW="571500" imgH="203200" progId="Equation.3">
                  <p:embed/>
                </p:oleObj>
              </mc:Choice>
              <mc:Fallback>
                <p:oleObj name="Equation" r:id="rId8" imgW="571500" imgH="203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3" y="4846638"/>
                        <a:ext cx="714375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B1C31-DE8D-5945-BC56-9DC7616675E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676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Components of the F-ratio</a:t>
            </a:r>
          </a:p>
        </p:txBody>
      </p:sp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4267200" y="533400"/>
            <a:ext cx="82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400"/>
              <a:t>Total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1189038" y="3200400"/>
            <a:ext cx="2697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400"/>
              <a:t>Between Treatments</a:t>
            </a: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5446713" y="3200400"/>
            <a:ext cx="2478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400"/>
              <a:t>Within Treatments</a:t>
            </a:r>
          </a:p>
        </p:txBody>
      </p:sp>
      <p:graphicFrame>
        <p:nvGraphicFramePr>
          <p:cNvPr id="39941" name="Object 2"/>
          <p:cNvGraphicFramePr>
            <a:graphicFrameLocks noChangeAspect="1"/>
          </p:cNvGraphicFramePr>
          <p:nvPr/>
        </p:nvGraphicFramePr>
        <p:xfrm>
          <a:off x="3733800" y="1828800"/>
          <a:ext cx="12700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0" name="Equation" r:id="rId4" imgW="1016000" imgH="266700" progId="Equation.3">
                  <p:embed/>
                </p:oleObj>
              </mc:Choice>
              <mc:Fallback>
                <p:oleObj name="Equation" r:id="rId4" imgW="1016000" imgH="266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828800"/>
                        <a:ext cx="127000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3"/>
          <p:cNvGraphicFramePr>
            <a:graphicFrameLocks noChangeAspect="1"/>
          </p:cNvGraphicFramePr>
          <p:nvPr/>
        </p:nvGraphicFramePr>
        <p:xfrm>
          <a:off x="1635125" y="4446588"/>
          <a:ext cx="11906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1" name="Equation" r:id="rId6" imgW="952500" imgH="266700" progId="Equation.3">
                  <p:embed/>
                </p:oleObj>
              </mc:Choice>
              <mc:Fallback>
                <p:oleObj name="Equation" r:id="rId6" imgW="952500" imgH="266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25" y="4446588"/>
                        <a:ext cx="119062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3" name="Rectangle 8"/>
          <p:cNvSpPr>
            <a:spLocks noChangeArrowheads="1"/>
          </p:cNvSpPr>
          <p:nvPr/>
        </p:nvSpPr>
        <p:spPr bwMode="auto">
          <a:xfrm>
            <a:off x="914400" y="3124200"/>
            <a:ext cx="3276600" cy="2438400"/>
          </a:xfrm>
          <a:prstGeom prst="rect">
            <a:avLst/>
          </a:prstGeom>
          <a:noFill/>
          <a:ln w="9525">
            <a:solidFill>
              <a:srgbClr val="53894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Rectangle 9"/>
          <p:cNvSpPr>
            <a:spLocks noChangeArrowheads="1"/>
          </p:cNvSpPr>
          <p:nvPr/>
        </p:nvSpPr>
        <p:spPr bwMode="auto">
          <a:xfrm>
            <a:off x="4953000" y="3124200"/>
            <a:ext cx="3429000" cy="2438400"/>
          </a:xfrm>
          <a:prstGeom prst="rect">
            <a:avLst/>
          </a:prstGeom>
          <a:noFill/>
          <a:ln w="9525">
            <a:solidFill>
              <a:srgbClr val="53894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Rectangle 10"/>
          <p:cNvSpPr>
            <a:spLocks noChangeArrowheads="1"/>
          </p:cNvSpPr>
          <p:nvPr/>
        </p:nvSpPr>
        <p:spPr bwMode="auto">
          <a:xfrm>
            <a:off x="3505200" y="457200"/>
            <a:ext cx="2286000" cy="1905000"/>
          </a:xfrm>
          <a:prstGeom prst="rect">
            <a:avLst/>
          </a:prstGeom>
          <a:noFill/>
          <a:ln w="9525">
            <a:solidFill>
              <a:srgbClr val="53894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9946" name="Object 4"/>
          <p:cNvGraphicFramePr>
            <a:graphicFrameLocks noChangeAspect="1"/>
          </p:cNvGraphicFramePr>
          <p:nvPr/>
        </p:nvGraphicFramePr>
        <p:xfrm>
          <a:off x="5521325" y="4391025"/>
          <a:ext cx="13176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2" name="Equation" r:id="rId8" imgW="1054100" imgH="266700" progId="Equation.3">
                  <p:embed/>
                </p:oleObj>
              </mc:Choice>
              <mc:Fallback>
                <p:oleObj name="Equation" r:id="rId8" imgW="1054100" imgH="266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1325" y="4391025"/>
                        <a:ext cx="131762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7" name="Object 5"/>
          <p:cNvGraphicFramePr>
            <a:graphicFrameLocks noChangeAspect="1"/>
          </p:cNvGraphicFramePr>
          <p:nvPr/>
        </p:nvGraphicFramePr>
        <p:xfrm>
          <a:off x="3698875" y="898525"/>
          <a:ext cx="19050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3" name="Equation" r:id="rId10" imgW="1524000" imgH="622300" progId="Equation.3">
                  <p:embed/>
                </p:oleObj>
              </mc:Choice>
              <mc:Fallback>
                <p:oleObj name="Equation" r:id="rId10" imgW="1524000" imgH="622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75" y="898525"/>
                        <a:ext cx="190500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8" name="Object 6"/>
          <p:cNvGraphicFramePr>
            <a:graphicFrameLocks noChangeAspect="1"/>
          </p:cNvGraphicFramePr>
          <p:nvPr/>
        </p:nvGraphicFramePr>
        <p:xfrm>
          <a:off x="1625600" y="3581400"/>
          <a:ext cx="19685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4" name="Equation" r:id="rId12" imgW="1574800" imgH="622300" progId="Equation.3">
                  <p:embed/>
                </p:oleObj>
              </mc:Choice>
              <mc:Fallback>
                <p:oleObj name="Equation" r:id="rId12" imgW="1574800" imgH="622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3581400"/>
                        <a:ext cx="196850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9" name="Object 7"/>
          <p:cNvGraphicFramePr>
            <a:graphicFrameLocks noChangeAspect="1"/>
          </p:cNvGraphicFramePr>
          <p:nvPr/>
        </p:nvGraphicFramePr>
        <p:xfrm>
          <a:off x="1524000" y="4800600"/>
          <a:ext cx="11430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5" name="Equation" r:id="rId14" imgW="914400" imgH="635000" progId="Equation.3">
                  <p:embed/>
                </p:oleObj>
              </mc:Choice>
              <mc:Fallback>
                <p:oleObj name="Equation" r:id="rId14" imgW="914400" imgH="635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800600"/>
                        <a:ext cx="11430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0" name="Object 8"/>
          <p:cNvGraphicFramePr>
            <a:graphicFrameLocks noChangeAspect="1"/>
          </p:cNvGraphicFramePr>
          <p:nvPr/>
        </p:nvGraphicFramePr>
        <p:xfrm>
          <a:off x="5410200" y="4724400"/>
          <a:ext cx="11430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6" name="Equation" r:id="rId16" imgW="914400" imgH="635000" progId="Equation.3">
                  <p:embed/>
                </p:oleObj>
              </mc:Choice>
              <mc:Fallback>
                <p:oleObj name="Equation" r:id="rId16" imgW="914400" imgH="635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724400"/>
                        <a:ext cx="11430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1" name="Object 9"/>
          <p:cNvGraphicFramePr>
            <a:graphicFrameLocks noChangeAspect="1"/>
          </p:cNvGraphicFramePr>
          <p:nvPr/>
        </p:nvGraphicFramePr>
        <p:xfrm>
          <a:off x="5486400" y="3802063"/>
          <a:ext cx="24923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7" name="Equation" r:id="rId18" imgW="1993900" imgH="279400" progId="Equation.3">
                  <p:embed/>
                </p:oleObj>
              </mc:Choice>
              <mc:Fallback>
                <p:oleObj name="Equation" r:id="rId18" imgW="1993900" imgH="279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802063"/>
                        <a:ext cx="249237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2" name="Line 19"/>
          <p:cNvSpPr>
            <a:spLocks noChangeShapeType="1"/>
          </p:cNvSpPr>
          <p:nvPr/>
        </p:nvSpPr>
        <p:spPr bwMode="auto">
          <a:xfrm flipH="1">
            <a:off x="2667000" y="2362200"/>
            <a:ext cx="1371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3" name="Line 20"/>
          <p:cNvSpPr>
            <a:spLocks noChangeShapeType="1"/>
          </p:cNvSpPr>
          <p:nvPr/>
        </p:nvSpPr>
        <p:spPr bwMode="auto">
          <a:xfrm>
            <a:off x="5257800" y="2362200"/>
            <a:ext cx="1295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9954" name="Object 10"/>
          <p:cNvGraphicFramePr>
            <a:graphicFrameLocks noChangeAspect="1"/>
          </p:cNvGraphicFramePr>
          <p:nvPr/>
        </p:nvGraphicFramePr>
        <p:xfrm>
          <a:off x="2971800" y="5707063"/>
          <a:ext cx="347662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8" name="Equation" r:id="rId20" imgW="2781300" imgH="647700" progId="Equation.3">
                  <p:embed/>
                </p:oleObj>
              </mc:Choice>
              <mc:Fallback>
                <p:oleObj name="Equation" r:id="rId20" imgW="2781300" imgH="6477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707063"/>
                        <a:ext cx="3476625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B1C31-DE8D-5945-BC56-9DC7616675E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524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ANOVA source table (with data)</a:t>
            </a:r>
          </a:p>
        </p:txBody>
      </p:sp>
      <p:graphicFrame>
        <p:nvGraphicFramePr>
          <p:cNvPr id="17525" name="Group 117"/>
          <p:cNvGraphicFramePr>
            <a:graphicFrameLocks noGrp="1"/>
          </p:cNvGraphicFramePr>
          <p:nvPr/>
        </p:nvGraphicFramePr>
        <p:xfrm>
          <a:off x="685800" y="2606675"/>
          <a:ext cx="7391399" cy="1584552"/>
        </p:xfrm>
        <a:graphic>
          <a:graphicData uri="http://schemas.openxmlformats.org/drawingml/2006/table">
            <a:tbl>
              <a:tblPr/>
              <a:tblGrid>
                <a:gridCol w="2386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73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Source</a:t>
                      </a:r>
                    </a:p>
                  </a:txBody>
                  <a:tcPr marT="45669" marB="45669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SS</a:t>
                      </a:r>
                    </a:p>
                  </a:txBody>
                  <a:tcPr marT="45669" marB="4566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df</a:t>
                      </a:r>
                    </a:p>
                  </a:txBody>
                  <a:tcPr marT="45669" marB="4566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MS</a:t>
                      </a:r>
                    </a:p>
                  </a:txBody>
                  <a:tcPr marT="45669" marB="4566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F</a:t>
                      </a:r>
                    </a:p>
                  </a:txBody>
                  <a:tcPr marT="45669" marB="45669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Between Treatments</a:t>
                      </a:r>
                    </a:p>
                  </a:txBody>
                  <a:tcPr marT="45669" marB="45669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30</a:t>
                      </a:r>
                    </a:p>
                  </a:txBody>
                  <a:tcPr marT="45669" marB="4566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2</a:t>
                      </a:r>
                    </a:p>
                  </a:txBody>
                  <a:tcPr marT="45669" marB="4566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15</a:t>
                      </a:r>
                    </a:p>
                  </a:txBody>
                  <a:tcPr marT="45669" marB="4566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F(2,12) = 11.28</a:t>
                      </a:r>
                    </a:p>
                  </a:txBody>
                  <a:tcPr marT="45669" marB="45669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Within Treatments</a:t>
                      </a:r>
                    </a:p>
                  </a:txBody>
                  <a:tcPr marT="45669" marB="4566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16</a:t>
                      </a:r>
                    </a:p>
                  </a:txBody>
                  <a:tcPr marT="45669" marB="456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12</a:t>
                      </a:r>
                    </a:p>
                  </a:txBody>
                  <a:tcPr marT="45669" marB="456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1.33</a:t>
                      </a:r>
                    </a:p>
                  </a:txBody>
                  <a:tcPr marT="45669" marB="456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06" charset="0"/>
                      </a:endParaRPr>
                    </a:p>
                  </a:txBody>
                  <a:tcPr marT="45669" marB="4566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Total</a:t>
                      </a:r>
                    </a:p>
                  </a:txBody>
                  <a:tcPr marT="45669" marB="45669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46</a:t>
                      </a:r>
                    </a:p>
                  </a:txBody>
                  <a:tcPr marT="45669" marB="4566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14</a:t>
                      </a:r>
                    </a:p>
                  </a:txBody>
                  <a:tcPr marT="45669" marB="4566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06" charset="0"/>
                      </a:endParaRPr>
                    </a:p>
                  </a:txBody>
                  <a:tcPr marT="45669" marB="4566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06" charset="0"/>
                      </a:endParaRPr>
                    </a:p>
                  </a:txBody>
                  <a:tcPr marT="45669" marB="45669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B1C31-DE8D-5945-BC56-9DC7616675E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524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ANOVA source table (with data)</a:t>
            </a:r>
          </a:p>
        </p:txBody>
      </p:sp>
      <p:graphicFrame>
        <p:nvGraphicFramePr>
          <p:cNvPr id="17525" name="Group 117"/>
          <p:cNvGraphicFramePr>
            <a:graphicFrameLocks noGrp="1"/>
          </p:cNvGraphicFramePr>
          <p:nvPr/>
        </p:nvGraphicFramePr>
        <p:xfrm>
          <a:off x="533400" y="2228850"/>
          <a:ext cx="8153400" cy="1889432"/>
        </p:xfrm>
        <a:graphic>
          <a:graphicData uri="http://schemas.openxmlformats.org/drawingml/2006/table">
            <a:tbl>
              <a:tblPr/>
              <a:tblGrid>
                <a:gridCol w="2236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7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7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71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0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Source</a:t>
                      </a:r>
                    </a:p>
                  </a:txBody>
                  <a:tcPr marT="45679" marB="456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SS</a:t>
                      </a:r>
                    </a:p>
                  </a:txBody>
                  <a:tcPr marT="45679" marB="456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df</a:t>
                      </a:r>
                    </a:p>
                  </a:txBody>
                  <a:tcPr marT="45679" marB="456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MS</a:t>
                      </a:r>
                    </a:p>
                  </a:txBody>
                  <a:tcPr marT="45679" marB="456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marT="45679" marB="456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p &lt; .05</a:t>
                      </a:r>
                    </a:p>
                  </a:txBody>
                  <a:tcPr marT="45679" marB="456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Between Treatments (Temp.)</a:t>
                      </a:r>
                    </a:p>
                  </a:txBody>
                  <a:tcPr marT="45679" marB="4567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30</a:t>
                      </a:r>
                    </a:p>
                  </a:txBody>
                  <a:tcPr marT="45679" marB="4567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T="45679" marB="4567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15</a:t>
                      </a:r>
                    </a:p>
                  </a:txBody>
                  <a:tcPr marT="45679" marB="4567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F(2,12) = 11.28</a:t>
                      </a:r>
                    </a:p>
                  </a:txBody>
                  <a:tcPr marT="45679" marB="4567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✓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79" marB="4567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Within Treatments</a:t>
                      </a:r>
                    </a:p>
                  </a:txBody>
                  <a:tcPr marT="45679" marB="456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16</a:t>
                      </a:r>
                    </a:p>
                  </a:txBody>
                  <a:tcPr marT="45679" marB="456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12</a:t>
                      </a:r>
                    </a:p>
                  </a:txBody>
                  <a:tcPr marT="45679" marB="456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1.33</a:t>
                      </a:r>
                    </a:p>
                  </a:txBody>
                  <a:tcPr marT="45679" marB="456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79" marB="456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79" marB="456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Total</a:t>
                      </a:r>
                    </a:p>
                  </a:txBody>
                  <a:tcPr marT="45679" marB="4567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46</a:t>
                      </a:r>
                    </a:p>
                  </a:txBody>
                  <a:tcPr marT="45679" marB="4567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14</a:t>
                      </a:r>
                    </a:p>
                  </a:txBody>
                  <a:tcPr marT="45679" marB="4567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79" marB="4567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79" marB="4567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79" marB="4567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B1C31-DE8D-5945-BC56-9DC7616675E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Distribution of F scores</a:t>
            </a:r>
          </a:p>
        </p:txBody>
      </p:sp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884238"/>
            <a:ext cx="7956550" cy="528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B1C31-DE8D-5945-BC56-9DC7616675E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>
    <p:pull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8288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F-table of critical values for ANOVA</a:t>
            </a:r>
          </a:p>
        </p:txBody>
      </p:sp>
      <p:graphicFrame>
        <p:nvGraphicFramePr>
          <p:cNvPr id="19698" name="Group 242"/>
          <p:cNvGraphicFramePr>
            <a:graphicFrameLocks noGrp="1"/>
          </p:cNvGraphicFramePr>
          <p:nvPr/>
        </p:nvGraphicFramePr>
        <p:xfrm>
          <a:off x="838200" y="914400"/>
          <a:ext cx="7543800" cy="5053013"/>
        </p:xfrm>
        <a:graphic>
          <a:graphicData uri="http://schemas.openxmlformats.org/drawingml/2006/table">
            <a:tbl>
              <a:tblPr/>
              <a:tblGrid>
                <a:gridCol w="1985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55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29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Degrees of Freedom Denominator</a:t>
                      </a:r>
                    </a:p>
                  </a:txBody>
                  <a:tcPr marT="45726" marB="45726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Degrees of Freedom : Numerator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1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4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5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6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10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4.96 10.04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4.10 7.56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3.71 6.55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3.48 5.99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3.33 5.64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3.22 5.39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5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11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4.84 9.65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3.98 7.20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3.59 6.22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3.36 5.67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3.20 5.32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3.09 5.07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3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12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4.75 9.33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3.88 6.93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3.49 5.95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3.26 5.41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3.11 5.06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3.00 4.82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65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13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4.67 9.07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3.80 6.70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3.41 5.74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3.18 5.20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3.02 4.86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2.92 4.62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49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14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4.60 8.86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3.74 6.51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3.34 5.56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3.11 5.03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4.96 4.69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2.85 4.46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B1C31-DE8D-5945-BC56-9DC7616675E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>
    <p:pull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8288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Highlighted F-table of critical values for ANOVA</a:t>
            </a:r>
          </a:p>
        </p:txBody>
      </p:sp>
      <p:graphicFrame>
        <p:nvGraphicFramePr>
          <p:cNvPr id="20588" name="Group 108"/>
          <p:cNvGraphicFramePr>
            <a:graphicFrameLocks noGrp="1"/>
          </p:cNvGraphicFramePr>
          <p:nvPr/>
        </p:nvGraphicFramePr>
        <p:xfrm>
          <a:off x="838200" y="914400"/>
          <a:ext cx="7543800" cy="5053013"/>
        </p:xfrm>
        <a:graphic>
          <a:graphicData uri="http://schemas.openxmlformats.org/drawingml/2006/table">
            <a:tbl>
              <a:tblPr/>
              <a:tblGrid>
                <a:gridCol w="1985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55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29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Degrees of Freedom Denominator</a:t>
                      </a:r>
                    </a:p>
                  </a:txBody>
                  <a:tcPr marT="45726" marB="45726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Degrees of Freedom : Numerator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1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4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4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5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6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10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4.96 10.04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4.10 7.56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4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3.71 6.55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3.48 5.99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3.33 5.64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3.22 5.39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5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11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4.84 9.65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3.98 7.20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4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3.59 6.22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3.36 5.67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3.20 5.32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3.09 5.07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3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12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4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4.75 9.33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4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3.88 6.93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89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3.49 5.95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3.26 5.41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3.11 5.06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3.00 4.82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65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13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4.67 9.07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3.80 6.70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3.41 5.74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3.18 5.20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3.02 4.86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2.92 4.62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49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14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4.60 8.86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3.74 6.51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3.34 5.56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3.11 5.03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4.96 4.69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2.85 4.46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B1C31-DE8D-5945-BC56-9DC7616675E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676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Bar graph of mean recall based on level of processing</a:t>
            </a:r>
          </a:p>
        </p:txBody>
      </p:sp>
      <p:sp>
        <p:nvSpPr>
          <p:cNvPr id="15362" name="Line 3"/>
          <p:cNvSpPr>
            <a:spLocks noChangeShapeType="1"/>
          </p:cNvSpPr>
          <p:nvPr/>
        </p:nvSpPr>
        <p:spPr bwMode="auto">
          <a:xfrm>
            <a:off x="1676400" y="1431925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Line 4"/>
          <p:cNvSpPr>
            <a:spLocks noChangeShapeType="1"/>
          </p:cNvSpPr>
          <p:nvPr/>
        </p:nvSpPr>
        <p:spPr bwMode="auto">
          <a:xfrm>
            <a:off x="1676400" y="4556125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2438400" y="4175125"/>
            <a:ext cx="838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3810000" y="3946525"/>
            <a:ext cx="838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6553200" y="2498725"/>
            <a:ext cx="8382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5181600" y="3565525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2308225" y="4632325"/>
            <a:ext cx="1044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Physical</a:t>
            </a: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3814763" y="4616450"/>
            <a:ext cx="833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Sound</a:t>
            </a:r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5029200" y="4616450"/>
            <a:ext cx="1087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Meaning</a:t>
            </a:r>
          </a:p>
        </p:txBody>
      </p:sp>
      <p:sp>
        <p:nvSpPr>
          <p:cNvPr id="15371" name="Text Box 12"/>
          <p:cNvSpPr txBox="1">
            <a:spLocks noChangeArrowheads="1"/>
          </p:cNvSpPr>
          <p:nvPr/>
        </p:nvSpPr>
        <p:spPr bwMode="auto">
          <a:xfrm>
            <a:off x="6705600" y="4616450"/>
            <a:ext cx="59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Self</a:t>
            </a:r>
          </a:p>
        </p:txBody>
      </p: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3748088" y="5241925"/>
            <a:ext cx="2271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Type of Question</a:t>
            </a:r>
          </a:p>
          <a:p>
            <a:pPr algn="ctr"/>
            <a:r>
              <a:rPr lang="en-US"/>
              <a:t>(level of processing)</a:t>
            </a:r>
          </a:p>
        </p:txBody>
      </p:sp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1082675" y="3565525"/>
            <a:ext cx="501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1.0</a:t>
            </a:r>
          </a:p>
        </p:txBody>
      </p:sp>
      <p:sp>
        <p:nvSpPr>
          <p:cNvPr id="15374" name="Text Box 15"/>
          <p:cNvSpPr txBox="1">
            <a:spLocks noChangeArrowheads="1"/>
          </p:cNvSpPr>
          <p:nvPr/>
        </p:nvSpPr>
        <p:spPr bwMode="auto">
          <a:xfrm>
            <a:off x="1098550" y="2803525"/>
            <a:ext cx="501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2.0</a:t>
            </a:r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1098550" y="1965325"/>
            <a:ext cx="501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3.0</a:t>
            </a:r>
          </a:p>
        </p:txBody>
      </p:sp>
      <p:sp>
        <p:nvSpPr>
          <p:cNvPr id="15376" name="Text Box 17"/>
          <p:cNvSpPr txBox="1">
            <a:spLocks noChangeArrowheads="1"/>
          </p:cNvSpPr>
          <p:nvPr/>
        </p:nvSpPr>
        <p:spPr bwMode="auto">
          <a:xfrm rot="-5400000">
            <a:off x="20638" y="2767012"/>
            <a:ext cx="1390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Mean recall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B1C31-DE8D-5945-BC56-9DC7616675E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pull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>
                <a:latin typeface="Times" charset="0"/>
                <a:ea typeface="ＭＳ Ｐゴシック" charset="0"/>
                <a:cs typeface="ＭＳ Ｐゴシック" charset="0"/>
              </a:rPr>
              <a:t>Pain Tolerance Study Data</a:t>
            </a:r>
          </a:p>
        </p:txBody>
      </p:sp>
      <p:graphicFrame>
        <p:nvGraphicFramePr>
          <p:cNvPr id="21645" name="Group 141"/>
          <p:cNvGraphicFramePr>
            <a:graphicFrameLocks noGrp="1"/>
          </p:cNvGraphicFramePr>
          <p:nvPr/>
        </p:nvGraphicFramePr>
        <p:xfrm>
          <a:off x="914400" y="2209800"/>
          <a:ext cx="7315200" cy="2717802"/>
        </p:xfrm>
        <a:graphic>
          <a:graphicData uri="http://schemas.openxmlformats.org/drawingml/2006/table">
            <a:tbl>
              <a:tblPr/>
              <a:tblGrid>
                <a:gridCol w="146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2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3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Placebo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Drug 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Drug B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Drug C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N = 12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G = 36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x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= 178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T = 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T = 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T = 12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T = 18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SS = 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SS = 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SS = 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SS = 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B1C31-DE8D-5945-BC56-9DC7616675E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>
    <p:pull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>
                <a:latin typeface="Times" charset="0"/>
                <a:ea typeface="ＭＳ Ｐゴシック" charset="0"/>
                <a:cs typeface="ＭＳ Ｐゴシック" charset="0"/>
              </a:rPr>
              <a:t>Pain Tolerance Study Data</a:t>
            </a:r>
          </a:p>
        </p:txBody>
      </p:sp>
      <p:graphicFrame>
        <p:nvGraphicFramePr>
          <p:cNvPr id="21645" name="Group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545965"/>
              </p:ext>
            </p:extLst>
          </p:nvPr>
        </p:nvGraphicFramePr>
        <p:xfrm>
          <a:off x="533400" y="2209800"/>
          <a:ext cx="7696201" cy="3170240"/>
        </p:xfrm>
        <a:graphic>
          <a:graphicData uri="http://schemas.openxmlformats.org/drawingml/2006/table">
            <a:tbl>
              <a:tblPr/>
              <a:tblGrid>
                <a:gridCol w="1283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Placebo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Drug 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Drug B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Drug C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N = 12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/N = 108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G = 36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x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= 178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T = 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T = 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T = 12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T = 18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SS = 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SS = 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SS = 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SS = 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 = 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 = 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 = 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 = 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B1C31-DE8D-5945-BC56-9DC7616675E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045418"/>
              </p:ext>
            </p:extLst>
          </p:nvPr>
        </p:nvGraphicFramePr>
        <p:xfrm>
          <a:off x="820882" y="5484812"/>
          <a:ext cx="669636" cy="369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4" imgW="368300" imgH="203200" progId="Equation.3">
                  <p:embed/>
                </p:oleObj>
              </mc:Choice>
              <mc:Fallback>
                <p:oleObj name="Equation" r:id="rId4" imgW="368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0882" y="5484812"/>
                        <a:ext cx="669636" cy="369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408408"/>
              </p:ext>
            </p:extLst>
          </p:nvPr>
        </p:nvGraphicFramePr>
        <p:xfrm>
          <a:off x="2062163" y="5484812"/>
          <a:ext cx="693737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6" imgW="381000" imgH="203200" progId="Equation.3">
                  <p:embed/>
                </p:oleObj>
              </mc:Choice>
              <mc:Fallback>
                <p:oleObj name="Equation" r:id="rId6" imgW="381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62163" y="5484812"/>
                        <a:ext cx="693737" cy="369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42979"/>
              </p:ext>
            </p:extLst>
          </p:nvPr>
        </p:nvGraphicFramePr>
        <p:xfrm>
          <a:off x="3236913" y="5473700"/>
          <a:ext cx="7397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8" imgW="406400" imgH="215900" progId="Equation.3">
                  <p:embed/>
                </p:oleObj>
              </mc:Choice>
              <mc:Fallback>
                <p:oleObj name="Equation" r:id="rId8" imgW="406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36913" y="5473700"/>
                        <a:ext cx="739775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99429"/>
              </p:ext>
            </p:extLst>
          </p:nvPr>
        </p:nvGraphicFramePr>
        <p:xfrm>
          <a:off x="4460875" y="5484812"/>
          <a:ext cx="7397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10" imgW="406400" imgH="203200" progId="Equation.3">
                  <p:embed/>
                </p:oleObj>
              </mc:Choice>
              <mc:Fallback>
                <p:oleObj name="Equation" r:id="rId10" imgW="406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60875" y="5484812"/>
                        <a:ext cx="739775" cy="369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406149"/>
      </p:ext>
    </p:extLst>
  </p:cSld>
  <p:clrMapOvr>
    <a:masterClrMapping/>
  </p:clrMapOvr>
  <p:transition>
    <p:pull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676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Pain Tolerance Study SS</a:t>
            </a:r>
            <a:r>
              <a:rPr lang="ja-JP" altLang="en-US">
                <a:latin typeface="Times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Times" charset="0"/>
                <a:ea typeface="ＭＳ Ｐゴシック" charset="0"/>
                <a:cs typeface="ＭＳ Ｐゴシック" charset="0"/>
              </a:rPr>
              <a:t>s (1)</a:t>
            </a:r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898525" y="487363"/>
            <a:ext cx="1058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Placebo:</a:t>
            </a:r>
          </a:p>
        </p:txBody>
      </p:sp>
      <p:graphicFrame>
        <p:nvGraphicFramePr>
          <p:cNvPr id="54275" name="Object 2"/>
          <p:cNvGraphicFramePr>
            <a:graphicFrameLocks noChangeAspect="1"/>
          </p:cNvGraphicFramePr>
          <p:nvPr/>
        </p:nvGraphicFramePr>
        <p:xfrm>
          <a:off x="2324100" y="533400"/>
          <a:ext cx="1562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9" name="Equation" r:id="rId4" imgW="1562100" imgH="317500" progId="Equation.3">
                  <p:embed/>
                </p:oleObj>
              </mc:Choice>
              <mc:Fallback>
                <p:oleObj name="Equation" r:id="rId4" imgW="1562100" imgH="317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533400"/>
                        <a:ext cx="1562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3"/>
          <p:cNvGraphicFramePr>
            <a:graphicFrameLocks noChangeAspect="1"/>
          </p:cNvGraphicFramePr>
          <p:nvPr/>
        </p:nvGraphicFramePr>
        <p:xfrm>
          <a:off x="1714500" y="2197100"/>
          <a:ext cx="2552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0" name="Equation" r:id="rId6" imgW="2552700" imgH="622300" progId="Equation.3">
                  <p:embed/>
                </p:oleObj>
              </mc:Choice>
              <mc:Fallback>
                <p:oleObj name="Equation" r:id="rId6" imgW="2552700" imgH="622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2197100"/>
                        <a:ext cx="25527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4"/>
          <p:cNvGraphicFramePr>
            <a:graphicFrameLocks noChangeAspect="1"/>
          </p:cNvGraphicFramePr>
          <p:nvPr/>
        </p:nvGraphicFramePr>
        <p:xfrm>
          <a:off x="2324100" y="965200"/>
          <a:ext cx="31623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1" name="Equation" r:id="rId8" imgW="3162300" imgH="1016000" progId="Equation.3">
                  <p:embed/>
                </p:oleObj>
              </mc:Choice>
              <mc:Fallback>
                <p:oleObj name="Equation" r:id="rId8" imgW="3162300" imgH="1016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965200"/>
                        <a:ext cx="31623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5"/>
          <p:cNvGraphicFramePr>
            <a:graphicFrameLocks noChangeAspect="1"/>
          </p:cNvGraphicFramePr>
          <p:nvPr/>
        </p:nvGraphicFramePr>
        <p:xfrm>
          <a:off x="2362200" y="2806700"/>
          <a:ext cx="2260600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2" name="Equation" r:id="rId10" imgW="2260600" imgH="1308100" progId="Equation.3">
                  <p:embed/>
                </p:oleObj>
              </mc:Choice>
              <mc:Fallback>
                <p:oleObj name="Equation" r:id="rId10" imgW="2260600" imgH="1308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806700"/>
                        <a:ext cx="2260600" cy="130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9" name="Text Box 9"/>
          <p:cNvSpPr txBox="1">
            <a:spLocks noChangeArrowheads="1"/>
          </p:cNvSpPr>
          <p:nvPr/>
        </p:nvSpPr>
        <p:spPr bwMode="auto">
          <a:xfrm>
            <a:off x="974725" y="4589463"/>
            <a:ext cx="1087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Drug A :</a:t>
            </a:r>
          </a:p>
        </p:txBody>
      </p:sp>
      <p:graphicFrame>
        <p:nvGraphicFramePr>
          <p:cNvPr id="54280" name="Object 6"/>
          <p:cNvGraphicFramePr>
            <a:graphicFrameLocks noChangeAspect="1"/>
          </p:cNvGraphicFramePr>
          <p:nvPr/>
        </p:nvGraphicFramePr>
        <p:xfrm>
          <a:off x="2286000" y="5092700"/>
          <a:ext cx="2578100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3" name="Equation" r:id="rId12" imgW="2578100" imgH="1308100" progId="Equation.3">
                  <p:embed/>
                </p:oleObj>
              </mc:Choice>
              <mc:Fallback>
                <p:oleObj name="Equation" r:id="rId12" imgW="2578100" imgH="1308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092700"/>
                        <a:ext cx="2578100" cy="130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1" name="Object 7"/>
          <p:cNvGraphicFramePr>
            <a:graphicFrameLocks noChangeAspect="1"/>
          </p:cNvGraphicFramePr>
          <p:nvPr/>
        </p:nvGraphicFramePr>
        <p:xfrm>
          <a:off x="2286000" y="4470400"/>
          <a:ext cx="19558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4" name="Equation" r:id="rId14" imgW="1955800" imgH="622300" progId="Equation.3">
                  <p:embed/>
                </p:oleObj>
              </mc:Choice>
              <mc:Fallback>
                <p:oleObj name="Equation" r:id="rId14" imgW="1955800" imgH="622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70400"/>
                        <a:ext cx="19558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B1C31-DE8D-5945-BC56-9DC7616675E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>
    <p:pull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676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Pain Tolerance Study SS</a:t>
            </a:r>
            <a:r>
              <a:rPr lang="ja-JP" altLang="en-US">
                <a:latin typeface="Times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Times" charset="0"/>
                <a:ea typeface="ＭＳ Ｐゴシック" charset="0"/>
                <a:cs typeface="ＭＳ Ｐゴシック" charset="0"/>
              </a:rPr>
              <a:t>s (2)</a:t>
            </a:r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898525" y="614363"/>
            <a:ext cx="1073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Drug B :</a:t>
            </a:r>
          </a:p>
        </p:txBody>
      </p:sp>
      <p:graphicFrame>
        <p:nvGraphicFramePr>
          <p:cNvPr id="56323" name="Object 2"/>
          <p:cNvGraphicFramePr>
            <a:graphicFrameLocks noChangeAspect="1"/>
          </p:cNvGraphicFramePr>
          <p:nvPr/>
        </p:nvGraphicFramePr>
        <p:xfrm>
          <a:off x="2273300" y="508000"/>
          <a:ext cx="19558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3" name="Equation" r:id="rId4" imgW="1955800" imgH="622300" progId="Equation.3">
                  <p:embed/>
                </p:oleObj>
              </mc:Choice>
              <mc:Fallback>
                <p:oleObj name="Equation" r:id="rId4" imgW="1955800" imgH="622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508000"/>
                        <a:ext cx="19558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3"/>
          <p:cNvGraphicFramePr>
            <a:graphicFrameLocks noChangeAspect="1"/>
          </p:cNvGraphicFramePr>
          <p:nvPr/>
        </p:nvGraphicFramePr>
        <p:xfrm>
          <a:off x="2265363" y="1092200"/>
          <a:ext cx="27432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4" name="Equation" r:id="rId6" imgW="2743200" imgH="1701800" progId="Equation.3">
                  <p:embed/>
                </p:oleObj>
              </mc:Choice>
              <mc:Fallback>
                <p:oleObj name="Equation" r:id="rId6" imgW="2743200" imgH="170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363" y="1092200"/>
                        <a:ext cx="2743200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5" name="Text Box 8"/>
          <p:cNvSpPr txBox="1">
            <a:spLocks noChangeArrowheads="1"/>
          </p:cNvSpPr>
          <p:nvPr/>
        </p:nvSpPr>
        <p:spPr bwMode="auto">
          <a:xfrm>
            <a:off x="974725" y="3446463"/>
            <a:ext cx="1073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Drug C :</a:t>
            </a:r>
          </a:p>
        </p:txBody>
      </p:sp>
      <p:graphicFrame>
        <p:nvGraphicFramePr>
          <p:cNvPr id="56326" name="Object 4"/>
          <p:cNvGraphicFramePr>
            <a:graphicFrameLocks noChangeAspect="1"/>
          </p:cNvGraphicFramePr>
          <p:nvPr/>
        </p:nvGraphicFramePr>
        <p:xfrm>
          <a:off x="2286000" y="3860800"/>
          <a:ext cx="27432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5" name="Equation" r:id="rId8" imgW="2743200" imgH="1701800" progId="Equation.3">
                  <p:embed/>
                </p:oleObj>
              </mc:Choice>
              <mc:Fallback>
                <p:oleObj name="Equation" r:id="rId8" imgW="2743200" imgH="170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860800"/>
                        <a:ext cx="2743200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7" name="Object 5"/>
          <p:cNvGraphicFramePr>
            <a:graphicFrameLocks noChangeAspect="1"/>
          </p:cNvGraphicFramePr>
          <p:nvPr/>
        </p:nvGraphicFramePr>
        <p:xfrm>
          <a:off x="2279650" y="3327400"/>
          <a:ext cx="1968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6" name="Equation" r:id="rId10" imgW="1968500" imgH="622300" progId="Equation.3">
                  <p:embed/>
                </p:oleObj>
              </mc:Choice>
              <mc:Fallback>
                <p:oleObj name="Equation" r:id="rId10" imgW="1968500" imgH="622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3327400"/>
                        <a:ext cx="19685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B1C31-DE8D-5945-BC56-9DC7616675E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>
    <p:pull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752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F calculation for pain tolerance study</a:t>
            </a:r>
          </a:p>
        </p:txBody>
      </p:sp>
      <p:graphicFrame>
        <p:nvGraphicFramePr>
          <p:cNvPr id="24579" name="Group 3"/>
          <p:cNvGraphicFramePr>
            <a:graphicFrameLocks noGrp="1"/>
          </p:cNvGraphicFramePr>
          <p:nvPr/>
        </p:nvGraphicFramePr>
        <p:xfrm>
          <a:off x="990600" y="3429000"/>
          <a:ext cx="7315200" cy="2194216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5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1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Source</a:t>
                      </a:r>
                    </a:p>
                  </a:txBody>
                  <a:tcPr marT="45677" marB="456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SS</a:t>
                      </a:r>
                    </a:p>
                  </a:txBody>
                  <a:tcPr marT="45677" marB="456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df</a:t>
                      </a:r>
                    </a:p>
                  </a:txBody>
                  <a:tcPr marT="45677" marB="456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MS</a:t>
                      </a:r>
                    </a:p>
                  </a:txBody>
                  <a:tcPr marT="45677" marB="456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marT="45677" marB="456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p &lt; .05</a:t>
                      </a:r>
                    </a:p>
                  </a:txBody>
                  <a:tcPr marT="45677" marB="456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Between Treatments</a:t>
                      </a:r>
                    </a:p>
                  </a:txBody>
                  <a:tcPr marT="45677" marB="4567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54</a:t>
                      </a:r>
                    </a:p>
                  </a:txBody>
                  <a:tcPr marT="45677" marB="4567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T="45677" marB="4567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</a:p>
                  </a:txBody>
                  <a:tcPr marT="45677" marB="4567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F(3,8) = 9.00</a:t>
                      </a:r>
                    </a:p>
                  </a:txBody>
                  <a:tcPr marT="45677" marB="4567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✓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77" marB="4567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Within Treatments</a:t>
                      </a:r>
                    </a:p>
                  </a:txBody>
                  <a:tcPr marT="45677" marB="456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16</a:t>
                      </a:r>
                    </a:p>
                  </a:txBody>
                  <a:tcPr marT="45677" marB="456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</a:p>
                  </a:txBody>
                  <a:tcPr marT="45677" marB="456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T="45677" marB="456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77" marB="456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77" marB="456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Total</a:t>
                      </a:r>
                    </a:p>
                  </a:txBody>
                  <a:tcPr marT="45677" marB="4567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70</a:t>
                      </a:r>
                    </a:p>
                  </a:txBody>
                  <a:tcPr marT="45677" marB="4567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</a:p>
                  </a:txBody>
                  <a:tcPr marT="45677" marB="4567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77" marB="4567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77" marB="4567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77" marB="4567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8397" name="Object 2"/>
          <p:cNvGraphicFramePr>
            <a:graphicFrameLocks noChangeAspect="1"/>
          </p:cNvGraphicFramePr>
          <p:nvPr/>
        </p:nvGraphicFramePr>
        <p:xfrm>
          <a:off x="1371600" y="1066800"/>
          <a:ext cx="1358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6" name="Equation" r:id="rId4" imgW="1358900" imgH="647700" progId="Equation.3">
                  <p:embed/>
                </p:oleObj>
              </mc:Choice>
              <mc:Fallback>
                <p:oleObj name="Equation" r:id="rId4" imgW="1358900" imgH="647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066800"/>
                        <a:ext cx="13589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98" name="Object 3"/>
          <p:cNvGraphicFramePr>
            <a:graphicFrameLocks noChangeAspect="1"/>
          </p:cNvGraphicFramePr>
          <p:nvPr/>
        </p:nvGraphicFramePr>
        <p:xfrm>
          <a:off x="2971800" y="806450"/>
          <a:ext cx="7493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7" name="Equation" r:id="rId6" imgW="749300" imgH="1168400" progId="Equation.3">
                  <p:embed/>
                </p:oleObj>
              </mc:Choice>
              <mc:Fallback>
                <p:oleObj name="Equation" r:id="rId6" imgW="749300" imgH="1168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806450"/>
                        <a:ext cx="7493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99" name="Object 4"/>
          <p:cNvGraphicFramePr>
            <a:graphicFrameLocks noChangeAspect="1"/>
          </p:cNvGraphicFramePr>
          <p:nvPr/>
        </p:nvGraphicFramePr>
        <p:xfrm>
          <a:off x="3886200" y="1104900"/>
          <a:ext cx="13843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8" name="Equation" r:id="rId8" imgW="1384300" imgH="584200" progId="Equation.3">
                  <p:embed/>
                </p:oleObj>
              </mc:Choice>
              <mc:Fallback>
                <p:oleObj name="Equation" r:id="rId8" imgW="1384300" imgH="584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104900"/>
                        <a:ext cx="13843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00" name="Object 5"/>
          <p:cNvGraphicFramePr>
            <a:graphicFrameLocks noChangeAspect="1"/>
          </p:cNvGraphicFramePr>
          <p:nvPr/>
        </p:nvGraphicFramePr>
        <p:xfrm>
          <a:off x="1435100" y="2324100"/>
          <a:ext cx="2298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9" name="Equation" r:id="rId10" imgW="2298700" imgH="266700" progId="Equation.3">
                  <p:embed/>
                </p:oleObj>
              </mc:Choice>
              <mc:Fallback>
                <p:oleObj name="Equation" r:id="rId10" imgW="2298700" imgH="266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2324100"/>
                        <a:ext cx="22987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B1C31-DE8D-5945-BC56-9DC7616675E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>
    <p:pull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16002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Distribution of critical F values for Pain tolerance study</a:t>
            </a:r>
          </a:p>
        </p:txBody>
      </p:sp>
      <p:pic>
        <p:nvPicPr>
          <p:cNvPr id="604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346950" cy="48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Line 4"/>
          <p:cNvSpPr>
            <a:spLocks noChangeShapeType="1"/>
          </p:cNvSpPr>
          <p:nvPr/>
        </p:nvSpPr>
        <p:spPr bwMode="auto">
          <a:xfrm>
            <a:off x="4987925" y="42672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4705350" y="5364163"/>
            <a:ext cx="628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4.07</a:t>
            </a:r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6248400" y="4098925"/>
            <a:ext cx="522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5%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B1C31-DE8D-5945-BC56-9DC7616675E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>
    <p:pull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Times" charset="0"/>
                <a:ea typeface="ＭＳ Ｐゴシック" charset="0"/>
                <a:cs typeface="ＭＳ Ｐゴシック" charset="0"/>
              </a:rPr>
              <a:t>Reporting the results for the Pain Tolerance Study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2819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>
                <a:latin typeface="Times" charset="0"/>
                <a:ea typeface="ＭＳ Ｐゴシック" charset="0"/>
                <a:cs typeface="ＭＳ Ｐゴシック" charset="0"/>
              </a:rPr>
              <a:t>   The average length of time participants were able to tolerate a painful stimulus for each of the different drug conditions are presented in Table 1.  A single-factor analysis of variance confirmed an overall effect of drug type on pain tolerance,  F(3,8) = 9.00, MSE = 2.00, p &lt; .05.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46551-C4D2-5C45-B878-D264C57F14B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>
    <p:pull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>
                <a:latin typeface="Times" charset="0"/>
                <a:ea typeface="ＭＳ Ｐゴシック" charset="0"/>
                <a:cs typeface="ＭＳ Ｐゴシック" charset="0"/>
              </a:rPr>
              <a:t>Table 1. Average time (seconds) a painful stimulus was endured for different drug treatment conditions.</a:t>
            </a:r>
          </a:p>
        </p:txBody>
      </p:sp>
      <p:graphicFrame>
        <p:nvGraphicFramePr>
          <p:cNvPr id="27772" name="Group 124"/>
          <p:cNvGraphicFramePr>
            <a:graphicFrameLocks noGrp="1"/>
          </p:cNvGraphicFramePr>
          <p:nvPr/>
        </p:nvGraphicFramePr>
        <p:xfrm>
          <a:off x="1143000" y="2762250"/>
          <a:ext cx="6858000" cy="2038352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95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06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Treatment Condition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06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Placebo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Drug 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Drug B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Drug C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M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1.0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1.0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4.0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6.0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SD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1.73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1.00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1.00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1.73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B1C31-DE8D-5945-BC56-9DC7616675E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>
    <p:pull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Times" charset="0"/>
                <a:ea typeface="ＭＳ Ｐゴシック" charset="0"/>
                <a:cs typeface="ＭＳ Ｐゴシック" charset="0"/>
              </a:rPr>
              <a:t>Average tolerance of a painful stimulus as a function of drug treatment condition</a:t>
            </a:r>
          </a:p>
        </p:txBody>
      </p:sp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2209800" y="2133600"/>
            <a:ext cx="53340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3" name="Line 4"/>
          <p:cNvSpPr>
            <a:spLocks noChangeShapeType="1"/>
          </p:cNvSpPr>
          <p:nvPr/>
        </p:nvSpPr>
        <p:spPr bwMode="auto">
          <a:xfrm flipH="1">
            <a:off x="2057400" y="3657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4" name="Line 5"/>
          <p:cNvSpPr>
            <a:spLocks noChangeShapeType="1"/>
          </p:cNvSpPr>
          <p:nvPr/>
        </p:nvSpPr>
        <p:spPr bwMode="auto">
          <a:xfrm flipH="1">
            <a:off x="2057400" y="4495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Line 6"/>
          <p:cNvSpPr>
            <a:spLocks noChangeShapeType="1"/>
          </p:cNvSpPr>
          <p:nvPr/>
        </p:nvSpPr>
        <p:spPr bwMode="auto">
          <a:xfrm flipH="1">
            <a:off x="2057400" y="2895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6" name="Line 7"/>
          <p:cNvSpPr>
            <a:spLocks noChangeShapeType="1"/>
          </p:cNvSpPr>
          <p:nvPr/>
        </p:nvSpPr>
        <p:spPr bwMode="auto">
          <a:xfrm flipH="1">
            <a:off x="2057400" y="2133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Text Box 8"/>
          <p:cNvSpPr txBox="1">
            <a:spLocks noChangeArrowheads="1"/>
          </p:cNvSpPr>
          <p:nvPr/>
        </p:nvSpPr>
        <p:spPr bwMode="auto">
          <a:xfrm>
            <a:off x="1746250" y="19812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8</a:t>
            </a:r>
          </a:p>
        </p:txBody>
      </p:sp>
      <p:sp>
        <p:nvSpPr>
          <p:cNvPr id="66568" name="Text Box 9"/>
          <p:cNvSpPr txBox="1">
            <a:spLocks noChangeArrowheads="1"/>
          </p:cNvSpPr>
          <p:nvPr/>
        </p:nvSpPr>
        <p:spPr bwMode="auto">
          <a:xfrm>
            <a:off x="1746250" y="272732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6</a:t>
            </a:r>
          </a:p>
        </p:txBody>
      </p:sp>
      <p:sp>
        <p:nvSpPr>
          <p:cNvPr id="66569" name="Text Box 10"/>
          <p:cNvSpPr txBox="1">
            <a:spLocks noChangeArrowheads="1"/>
          </p:cNvSpPr>
          <p:nvPr/>
        </p:nvSpPr>
        <p:spPr bwMode="auto">
          <a:xfrm>
            <a:off x="1746250" y="348932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4</a:t>
            </a:r>
          </a:p>
        </p:txBody>
      </p:sp>
      <p:sp>
        <p:nvSpPr>
          <p:cNvPr id="66570" name="Text Box 11"/>
          <p:cNvSpPr txBox="1">
            <a:spLocks noChangeArrowheads="1"/>
          </p:cNvSpPr>
          <p:nvPr/>
        </p:nvSpPr>
        <p:spPr bwMode="auto">
          <a:xfrm>
            <a:off x="1746250" y="432752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2</a:t>
            </a:r>
          </a:p>
        </p:txBody>
      </p:sp>
      <p:sp>
        <p:nvSpPr>
          <p:cNvPr id="66571" name="Rectangle 12"/>
          <p:cNvSpPr>
            <a:spLocks noChangeArrowheads="1"/>
          </p:cNvSpPr>
          <p:nvPr/>
        </p:nvSpPr>
        <p:spPr bwMode="auto">
          <a:xfrm>
            <a:off x="2667000" y="487680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2" name="Rectangle 13"/>
          <p:cNvSpPr>
            <a:spLocks noChangeArrowheads="1"/>
          </p:cNvSpPr>
          <p:nvPr/>
        </p:nvSpPr>
        <p:spPr bwMode="auto">
          <a:xfrm>
            <a:off x="3962400" y="487680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3" name="Rectangle 14"/>
          <p:cNvSpPr>
            <a:spLocks noChangeArrowheads="1"/>
          </p:cNvSpPr>
          <p:nvPr/>
        </p:nvSpPr>
        <p:spPr bwMode="auto">
          <a:xfrm>
            <a:off x="5181600" y="3733800"/>
            <a:ext cx="7620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4" name="Rectangle 15"/>
          <p:cNvSpPr>
            <a:spLocks noChangeArrowheads="1"/>
          </p:cNvSpPr>
          <p:nvPr/>
        </p:nvSpPr>
        <p:spPr bwMode="auto">
          <a:xfrm>
            <a:off x="6477000" y="2971800"/>
            <a:ext cx="7620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5" name="Text Box 16"/>
          <p:cNvSpPr txBox="1">
            <a:spLocks noChangeArrowheads="1"/>
          </p:cNvSpPr>
          <p:nvPr/>
        </p:nvSpPr>
        <p:spPr bwMode="auto">
          <a:xfrm>
            <a:off x="2574925" y="5287963"/>
            <a:ext cx="987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Placebo</a:t>
            </a:r>
          </a:p>
        </p:txBody>
      </p:sp>
      <p:sp>
        <p:nvSpPr>
          <p:cNvPr id="66576" name="Text Box 17"/>
          <p:cNvSpPr txBox="1">
            <a:spLocks noChangeArrowheads="1"/>
          </p:cNvSpPr>
          <p:nvPr/>
        </p:nvSpPr>
        <p:spPr bwMode="auto">
          <a:xfrm>
            <a:off x="3886200" y="5318125"/>
            <a:ext cx="952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Drug A</a:t>
            </a:r>
          </a:p>
        </p:txBody>
      </p:sp>
      <p:sp>
        <p:nvSpPr>
          <p:cNvPr id="66577" name="Text Box 18"/>
          <p:cNvSpPr txBox="1">
            <a:spLocks noChangeArrowheads="1"/>
          </p:cNvSpPr>
          <p:nvPr/>
        </p:nvSpPr>
        <p:spPr bwMode="auto">
          <a:xfrm>
            <a:off x="5080000" y="5318125"/>
            <a:ext cx="939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Drug B</a:t>
            </a:r>
          </a:p>
        </p:txBody>
      </p:sp>
      <p:sp>
        <p:nvSpPr>
          <p:cNvPr id="66578" name="Text Box 19"/>
          <p:cNvSpPr txBox="1">
            <a:spLocks noChangeArrowheads="1"/>
          </p:cNvSpPr>
          <p:nvPr/>
        </p:nvSpPr>
        <p:spPr bwMode="auto">
          <a:xfrm>
            <a:off x="6400800" y="5334000"/>
            <a:ext cx="939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Drug C</a:t>
            </a:r>
          </a:p>
        </p:txBody>
      </p:sp>
      <p:sp>
        <p:nvSpPr>
          <p:cNvPr id="66579" name="Text Box 20"/>
          <p:cNvSpPr txBox="1">
            <a:spLocks noChangeArrowheads="1"/>
          </p:cNvSpPr>
          <p:nvPr/>
        </p:nvSpPr>
        <p:spPr bwMode="auto">
          <a:xfrm>
            <a:off x="4267200" y="5851525"/>
            <a:ext cx="1436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400"/>
              <a:t>Treatment</a:t>
            </a:r>
          </a:p>
        </p:txBody>
      </p:sp>
      <p:sp>
        <p:nvSpPr>
          <p:cNvPr id="66580" name="Text Box 21"/>
          <p:cNvSpPr txBox="1">
            <a:spLocks noChangeArrowheads="1"/>
          </p:cNvSpPr>
          <p:nvPr/>
        </p:nvSpPr>
        <p:spPr bwMode="auto">
          <a:xfrm rot="-5400000">
            <a:off x="259556" y="3459957"/>
            <a:ext cx="2071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400"/>
              <a:t>Time (seconds)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B1C31-DE8D-5945-BC56-9DC7616675E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ransition>
    <p:pull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Post Hoc Tests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2514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After ANOVA when:</a:t>
            </a:r>
          </a:p>
          <a:p>
            <a:pPr marL="990600" lvl="1" indent="-533400" eaLnBrk="1" hangingPunct="1">
              <a:lnSpc>
                <a:spcPct val="180000"/>
              </a:lnSpc>
              <a:buFont typeface="Times" charset="0"/>
              <a:buAutoNum type="arabicPeriod"/>
            </a:pPr>
            <a:r>
              <a:rPr lang="en-US">
                <a:latin typeface="Times" charset="0"/>
                <a:ea typeface="ＭＳ Ｐゴシック" charset="0"/>
              </a:rPr>
              <a:t>You reject H</a:t>
            </a:r>
            <a:r>
              <a:rPr lang="en-US" baseline="-25000">
                <a:latin typeface="Times" charset="0"/>
                <a:ea typeface="ＭＳ Ｐゴシック" charset="0"/>
              </a:rPr>
              <a:t>o</a:t>
            </a:r>
            <a:r>
              <a:rPr lang="en-US">
                <a:latin typeface="Times" charset="0"/>
                <a:ea typeface="ＭＳ Ｐゴシック" charset="0"/>
              </a:rPr>
              <a:t> and…</a:t>
            </a:r>
          </a:p>
          <a:p>
            <a:pPr marL="990600" lvl="1" indent="-533400" eaLnBrk="1" hangingPunct="1">
              <a:lnSpc>
                <a:spcPct val="180000"/>
              </a:lnSpc>
              <a:buFont typeface="Times" charset="0"/>
              <a:buAutoNum type="arabicPeriod"/>
            </a:pPr>
            <a:r>
              <a:rPr lang="en-US">
                <a:latin typeface="Times" charset="0"/>
                <a:ea typeface="ＭＳ Ｐゴシック" charset="0"/>
              </a:rPr>
              <a:t>There are 3 or more treatments (k </a:t>
            </a:r>
            <a:r>
              <a:rPr lang="en-US" u="sng">
                <a:latin typeface="Times" charset="0"/>
                <a:ea typeface="ＭＳ Ｐゴシック" charset="0"/>
              </a:rPr>
              <a:t>&gt;</a:t>
            </a:r>
            <a:r>
              <a:rPr lang="en-US">
                <a:latin typeface="Times" charset="0"/>
                <a:ea typeface="ＭＳ Ｐゴシック" charset="0"/>
              </a:rPr>
              <a:t> 3)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46551-C4D2-5C45-B878-D264C57F14B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6002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Comparison of 1 factor and 2 factor data tables</a:t>
            </a:r>
          </a:p>
        </p:txBody>
      </p:sp>
      <p:graphicFrame>
        <p:nvGraphicFramePr>
          <p:cNvPr id="3192" name="Group 120"/>
          <p:cNvGraphicFramePr>
            <a:graphicFrameLocks noGrp="1"/>
          </p:cNvGraphicFramePr>
          <p:nvPr/>
        </p:nvGraphicFramePr>
        <p:xfrm>
          <a:off x="914400" y="3733800"/>
          <a:ext cx="7162800" cy="2255838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1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06" charset="0"/>
                      </a:endParaRP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06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Independent Variable 1: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Class Size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3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Independent Variable 2:  Teaching Method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06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Small Class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Medium Class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Large Class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Method A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Sample 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Sample 2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Sample 3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Method B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Sample 4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Sample 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Sample6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252" name="Group 180"/>
          <p:cNvGraphicFramePr>
            <a:graphicFrameLocks noGrp="1"/>
          </p:cNvGraphicFramePr>
          <p:nvPr/>
        </p:nvGraphicFramePr>
        <p:xfrm>
          <a:off x="1219200" y="914400"/>
          <a:ext cx="6781800" cy="1859124"/>
        </p:xfrm>
        <a:graphic>
          <a:graphicData uri="http://schemas.openxmlformats.org/drawingml/2006/table">
            <a:tbl>
              <a:tblPr/>
              <a:tblGrid>
                <a:gridCol w="226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188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Independent Variable: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Age</a:t>
                      </a:r>
                    </a:p>
                  </a:txBody>
                  <a:tcPr marT="45694" marB="4569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4 Years</a:t>
                      </a:r>
                    </a:p>
                  </a:txBody>
                  <a:tcPr marT="45694" marB="45694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5 Years</a:t>
                      </a:r>
                    </a:p>
                  </a:txBody>
                  <a:tcPr marT="45694" marB="4569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6 Years</a:t>
                      </a:r>
                    </a:p>
                  </a:txBody>
                  <a:tcPr marT="45694" marB="45694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9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Vocabulary scores for sample 1</a:t>
                      </a:r>
                    </a:p>
                  </a:txBody>
                  <a:tcPr marT="45694" marB="45694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Vocabulary scores for sample 2</a:t>
                      </a:r>
                    </a:p>
                  </a:txBody>
                  <a:tcPr marT="45694" marB="4569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Vocabulary scores for sample 3</a:t>
                      </a:r>
                    </a:p>
                  </a:txBody>
                  <a:tcPr marT="45694" marB="45694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448" name="Text Box 181"/>
          <p:cNvSpPr txBox="1">
            <a:spLocks noChangeArrowheads="1"/>
          </p:cNvSpPr>
          <p:nvPr/>
        </p:nvSpPr>
        <p:spPr bwMode="auto">
          <a:xfrm>
            <a:off x="4333875" y="517525"/>
            <a:ext cx="465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(a)</a:t>
            </a:r>
          </a:p>
        </p:txBody>
      </p:sp>
      <p:sp>
        <p:nvSpPr>
          <p:cNvPr id="17449" name="Text Box 182"/>
          <p:cNvSpPr txBox="1">
            <a:spLocks noChangeArrowheads="1"/>
          </p:cNvSpPr>
          <p:nvPr/>
        </p:nvSpPr>
        <p:spPr bwMode="auto">
          <a:xfrm>
            <a:off x="4343400" y="3336925"/>
            <a:ext cx="479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(b)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B1C31-DE8D-5945-BC56-9DC7616675E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>
    <p:pull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Tukey</a:t>
            </a:r>
            <a:r>
              <a:rPr lang="ja-JP" altLang="en-US">
                <a:latin typeface="Times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Times" charset="0"/>
                <a:ea typeface="ＭＳ Ｐゴシック" charset="0"/>
                <a:cs typeface="ＭＳ Ｐゴシック" charset="0"/>
              </a:rPr>
              <a:t>s </a:t>
            </a:r>
            <a:r>
              <a:rPr lang="en-US" altLang="ja-JP" u="sng">
                <a:latin typeface="Times" charset="0"/>
                <a:ea typeface="ＭＳ Ｐゴシック" charset="0"/>
                <a:cs typeface="ＭＳ Ｐゴシック" charset="0"/>
              </a:rPr>
              <a:t>H</a:t>
            </a:r>
            <a:r>
              <a:rPr lang="en-US" altLang="ja-JP">
                <a:latin typeface="Times" charset="0"/>
                <a:ea typeface="ＭＳ Ｐゴシック" charset="0"/>
                <a:cs typeface="ＭＳ Ｐゴシック" charset="0"/>
              </a:rPr>
              <a:t>onestly </a:t>
            </a:r>
            <a:r>
              <a:rPr lang="en-US" altLang="ja-JP" u="sng">
                <a:latin typeface="Times" charset="0"/>
                <a:ea typeface="ＭＳ Ｐゴシック" charset="0"/>
                <a:cs typeface="ＭＳ Ｐゴシック" charset="0"/>
              </a:rPr>
              <a:t>S</a:t>
            </a:r>
            <a:r>
              <a:rPr lang="en-US" altLang="ja-JP">
                <a:latin typeface="Times" charset="0"/>
                <a:ea typeface="ＭＳ Ｐゴシック" charset="0"/>
                <a:cs typeface="ＭＳ Ｐゴシック" charset="0"/>
              </a:rPr>
              <a:t>ignificant </a:t>
            </a:r>
            <a:r>
              <a:rPr lang="en-US" altLang="ja-JP" u="sng">
                <a:latin typeface="Times" charset="0"/>
                <a:ea typeface="ＭＳ Ｐゴシック" charset="0"/>
                <a:cs typeface="ＭＳ Ｐゴシック" charset="0"/>
              </a:rPr>
              <a:t>D</a:t>
            </a:r>
            <a:r>
              <a:rPr lang="en-US" altLang="ja-JP">
                <a:latin typeface="Times" charset="0"/>
                <a:ea typeface="ＭＳ Ｐゴシック" charset="0"/>
                <a:cs typeface="ＭＳ Ｐゴシック" charset="0"/>
              </a:rPr>
              <a:t>ifference Test (or HSD)</a:t>
            </a:r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2870200" y="3402013"/>
          <a:ext cx="330200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2" name="Equation" r:id="rId4" imgW="1879600" imgH="622300" progId="Equation.3">
                  <p:embed/>
                </p:oleObj>
              </mc:Choice>
              <mc:Fallback>
                <p:oleObj name="Equation" r:id="rId4" imgW="1879600" imgH="622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3402013"/>
                        <a:ext cx="3302000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1524000" y="4953000"/>
            <a:ext cx="31416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solidFill>
                  <a:srgbClr val="385D2E"/>
                </a:solidFill>
              </a:rPr>
              <a:t>From Table</a:t>
            </a:r>
          </a:p>
          <a:p>
            <a:pPr algn="ctr"/>
            <a:r>
              <a:rPr lang="en-US" sz="2400">
                <a:solidFill>
                  <a:srgbClr val="385D2E"/>
                </a:solidFill>
              </a:rPr>
              <a:t>(# of treatments, df</a:t>
            </a:r>
            <a:r>
              <a:rPr lang="en-US" sz="2400" baseline="-25000">
                <a:solidFill>
                  <a:srgbClr val="385D2E"/>
                </a:solidFill>
              </a:rPr>
              <a:t>within</a:t>
            </a:r>
            <a:r>
              <a:rPr lang="en-US" sz="2400">
                <a:solidFill>
                  <a:srgbClr val="385D2E"/>
                </a:solidFill>
              </a:rPr>
              <a:t>)</a:t>
            </a:r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5699125" y="4968875"/>
            <a:ext cx="2435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solidFill>
                  <a:srgbClr val="385D2E"/>
                </a:solidFill>
              </a:rPr>
              <a:t>Number of Scores</a:t>
            </a:r>
          </a:p>
          <a:p>
            <a:pPr algn="ctr"/>
            <a:r>
              <a:rPr lang="en-US" sz="2400">
                <a:solidFill>
                  <a:srgbClr val="385D2E"/>
                </a:solidFill>
              </a:rPr>
              <a:t>in Each Treatment</a:t>
            </a:r>
          </a:p>
        </p:txBody>
      </p:sp>
      <p:sp>
        <p:nvSpPr>
          <p:cNvPr id="70661" name="Text Box 6"/>
          <p:cNvSpPr txBox="1">
            <a:spLocks noChangeArrowheads="1"/>
          </p:cNvSpPr>
          <p:nvPr/>
        </p:nvSpPr>
        <p:spPr bwMode="auto">
          <a:xfrm>
            <a:off x="5867400" y="2225675"/>
            <a:ext cx="21224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solidFill>
                  <a:srgbClr val="385D2E"/>
                </a:solidFill>
              </a:rPr>
              <a:t>Denominator of</a:t>
            </a:r>
          </a:p>
          <a:p>
            <a:pPr algn="ctr"/>
            <a:r>
              <a:rPr lang="en-US" sz="2400">
                <a:solidFill>
                  <a:srgbClr val="385D2E"/>
                </a:solidFill>
              </a:rPr>
              <a:t>F-ratio</a:t>
            </a:r>
          </a:p>
        </p:txBody>
      </p:sp>
      <p:sp>
        <p:nvSpPr>
          <p:cNvPr id="70662" name="Line 7"/>
          <p:cNvSpPr>
            <a:spLocks noChangeShapeType="1"/>
          </p:cNvSpPr>
          <p:nvPr/>
        </p:nvSpPr>
        <p:spPr bwMode="auto">
          <a:xfrm flipV="1">
            <a:off x="3200400" y="4191000"/>
            <a:ext cx="914400" cy="685800"/>
          </a:xfrm>
          <a:prstGeom prst="line">
            <a:avLst/>
          </a:prstGeom>
          <a:noFill/>
          <a:ln w="9525">
            <a:solidFill>
              <a:srgbClr val="385D2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3" name="Line 8"/>
          <p:cNvSpPr>
            <a:spLocks noChangeShapeType="1"/>
          </p:cNvSpPr>
          <p:nvPr/>
        </p:nvSpPr>
        <p:spPr bwMode="auto">
          <a:xfrm flipH="1" flipV="1">
            <a:off x="5638800" y="4419600"/>
            <a:ext cx="1066800" cy="609600"/>
          </a:xfrm>
          <a:prstGeom prst="line">
            <a:avLst/>
          </a:prstGeom>
          <a:noFill/>
          <a:ln w="9525">
            <a:solidFill>
              <a:srgbClr val="385D2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Line 9"/>
          <p:cNvSpPr>
            <a:spLocks noChangeShapeType="1"/>
          </p:cNvSpPr>
          <p:nvPr/>
        </p:nvSpPr>
        <p:spPr bwMode="auto">
          <a:xfrm flipH="1">
            <a:off x="5715000" y="2971800"/>
            <a:ext cx="1143000" cy="609600"/>
          </a:xfrm>
          <a:prstGeom prst="line">
            <a:avLst/>
          </a:prstGeom>
          <a:noFill/>
          <a:ln w="9525">
            <a:solidFill>
              <a:srgbClr val="385D2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B1C31-DE8D-5945-BC56-9DC7616675E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ransition>
    <p:pull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Scheffe Test</a:t>
            </a:r>
          </a:p>
        </p:txBody>
      </p:sp>
      <p:sp>
        <p:nvSpPr>
          <p:cNvPr id="72706" name="Text Box 3"/>
          <p:cNvSpPr txBox="1">
            <a:spLocks noChangeArrowheads="1"/>
          </p:cNvSpPr>
          <p:nvPr/>
        </p:nvSpPr>
        <p:spPr bwMode="auto">
          <a:xfrm>
            <a:off x="914400" y="1676400"/>
            <a:ext cx="74072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buFont typeface="Times" charset="0"/>
              <a:buAutoNum type="arabicPeriod"/>
            </a:pPr>
            <a:r>
              <a:rPr lang="en-US" sz="2400"/>
              <a:t>Conservative - safest of all post hoc tests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Font typeface="Times" charset="0"/>
              <a:buAutoNum type="arabicPeriod"/>
            </a:pPr>
            <a:r>
              <a:rPr lang="en-US" sz="2400"/>
              <a:t>Compute a new F-ratio for differences between any pair of means</a:t>
            </a:r>
          </a:p>
          <a:p>
            <a:pPr>
              <a:buFont typeface="Times" charset="0"/>
              <a:buAutoNum type="arabicPeriod"/>
            </a:pPr>
            <a:r>
              <a:rPr lang="en-US" sz="2400"/>
              <a:t> </a:t>
            </a:r>
          </a:p>
        </p:txBody>
      </p:sp>
      <p:sp>
        <p:nvSpPr>
          <p:cNvPr id="72707" name="Text Box 5"/>
          <p:cNvSpPr txBox="1">
            <a:spLocks noChangeArrowheads="1"/>
          </p:cNvSpPr>
          <p:nvPr/>
        </p:nvSpPr>
        <p:spPr bwMode="auto">
          <a:xfrm>
            <a:off x="1736725" y="3565525"/>
            <a:ext cx="677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400"/>
              <a:t>F  =</a:t>
            </a:r>
          </a:p>
        </p:txBody>
      </p:sp>
      <p:sp>
        <p:nvSpPr>
          <p:cNvPr id="72708" name="Line 6"/>
          <p:cNvSpPr>
            <a:spLocks noChangeShapeType="1"/>
          </p:cNvSpPr>
          <p:nvPr/>
        </p:nvSpPr>
        <p:spPr bwMode="auto">
          <a:xfrm>
            <a:off x="2514600" y="3810000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9" name="Text Box 7"/>
          <p:cNvSpPr txBox="1">
            <a:spLocks noChangeArrowheads="1"/>
          </p:cNvSpPr>
          <p:nvPr/>
        </p:nvSpPr>
        <p:spPr bwMode="auto">
          <a:xfrm>
            <a:off x="2574925" y="3336925"/>
            <a:ext cx="5424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400"/>
              <a:t>MS</a:t>
            </a:r>
            <a:r>
              <a:rPr lang="en-US" sz="2400" baseline="-25000"/>
              <a:t>between</a:t>
            </a:r>
            <a:r>
              <a:rPr lang="en-US" sz="2400"/>
              <a:t> (just for the pair of means tested)</a:t>
            </a:r>
          </a:p>
        </p:txBody>
      </p:sp>
      <p:sp>
        <p:nvSpPr>
          <p:cNvPr id="72710" name="Text Box 8"/>
          <p:cNvSpPr txBox="1">
            <a:spLocks noChangeArrowheads="1"/>
          </p:cNvSpPr>
          <p:nvPr/>
        </p:nvSpPr>
        <p:spPr bwMode="auto">
          <a:xfrm>
            <a:off x="3048000" y="3886200"/>
            <a:ext cx="4564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400"/>
              <a:t>MS</a:t>
            </a:r>
            <a:r>
              <a:rPr lang="en-US" sz="2400" baseline="-25000"/>
              <a:t>within</a:t>
            </a:r>
            <a:r>
              <a:rPr lang="en-US" sz="2400"/>
              <a:t> (from the overall ANOVA)</a:t>
            </a:r>
          </a:p>
        </p:txBody>
      </p:sp>
      <p:sp>
        <p:nvSpPr>
          <p:cNvPr id="72711" name="Text Box 9"/>
          <p:cNvSpPr txBox="1">
            <a:spLocks noChangeArrowheads="1"/>
          </p:cNvSpPr>
          <p:nvPr/>
        </p:nvSpPr>
        <p:spPr bwMode="auto">
          <a:xfrm>
            <a:off x="974725" y="4648200"/>
            <a:ext cx="6708775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buFont typeface="Times" charset="0"/>
              <a:buAutoNum type="alphaLcParenR"/>
            </a:pPr>
            <a:r>
              <a:rPr lang="en-US" sz="2400"/>
              <a:t>Use k from overall to compute df</a:t>
            </a:r>
            <a:r>
              <a:rPr lang="en-US" sz="2400" baseline="-25000"/>
              <a:t>between</a:t>
            </a:r>
            <a:r>
              <a:rPr lang="en-US" sz="2400"/>
              <a:t>, therefore </a:t>
            </a:r>
          </a:p>
          <a:p>
            <a:pPr>
              <a:buFont typeface="Times" charset="0"/>
              <a:buNone/>
            </a:pPr>
            <a:r>
              <a:rPr lang="en-US" sz="2400"/>
              <a:t>	df</a:t>
            </a:r>
            <a:r>
              <a:rPr lang="en-US" sz="2400" baseline="-25000"/>
              <a:t>between</a:t>
            </a:r>
            <a:r>
              <a:rPr lang="en-US" sz="2400"/>
              <a:t> = k - 1</a:t>
            </a:r>
          </a:p>
          <a:p>
            <a:pPr>
              <a:spcBef>
                <a:spcPct val="50000"/>
              </a:spcBef>
              <a:buFont typeface="Times" charset="0"/>
              <a:buNone/>
            </a:pPr>
            <a:r>
              <a:rPr lang="en-US" sz="2400"/>
              <a:t>b)   Critical F same as for the overall test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B1C31-DE8D-5945-BC56-9DC7616675E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ransition>
    <p:pull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752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Drug Study Table of Means</a:t>
            </a:r>
          </a:p>
        </p:txBody>
      </p:sp>
      <p:graphicFrame>
        <p:nvGraphicFramePr>
          <p:cNvPr id="32843" name="Group 75"/>
          <p:cNvGraphicFramePr>
            <a:graphicFrameLocks noGrp="1"/>
          </p:cNvGraphicFramePr>
          <p:nvPr/>
        </p:nvGraphicFramePr>
        <p:xfrm>
          <a:off x="1143000" y="2420938"/>
          <a:ext cx="6858000" cy="1371600"/>
        </p:xfrm>
        <a:graphic>
          <a:graphicData uri="http://schemas.openxmlformats.org/drawingml/2006/table">
            <a:tbl>
              <a:tblPr/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Placebo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Drug 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Drug 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Drug C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n = 3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n = 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n = 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n = 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T = 3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T = 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T = 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T = 18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4769" name="Object 2"/>
          <p:cNvGraphicFramePr>
            <a:graphicFrameLocks noChangeAspect="1"/>
          </p:cNvGraphicFramePr>
          <p:nvPr/>
        </p:nvGraphicFramePr>
        <p:xfrm>
          <a:off x="1631950" y="3927475"/>
          <a:ext cx="73025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8" name="Equation" r:id="rId4" imgW="546100" imgH="241300" progId="Equation.3">
                  <p:embed/>
                </p:oleObj>
              </mc:Choice>
              <mc:Fallback>
                <p:oleObj name="Equation" r:id="rId4" imgW="546100" imgH="241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950" y="3927475"/>
                        <a:ext cx="73025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0" name="Object 3"/>
          <p:cNvGraphicFramePr>
            <a:graphicFrameLocks noChangeAspect="1"/>
          </p:cNvGraphicFramePr>
          <p:nvPr/>
        </p:nvGraphicFramePr>
        <p:xfrm>
          <a:off x="3352800" y="3927475"/>
          <a:ext cx="73025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9" name="Equation" r:id="rId6" imgW="546100" imgH="241300" progId="Equation.3">
                  <p:embed/>
                </p:oleObj>
              </mc:Choice>
              <mc:Fallback>
                <p:oleObj name="Equation" r:id="rId6" imgW="5461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927475"/>
                        <a:ext cx="73025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1" name="Object 4"/>
          <p:cNvGraphicFramePr>
            <a:graphicFrameLocks noChangeAspect="1"/>
          </p:cNvGraphicFramePr>
          <p:nvPr/>
        </p:nvGraphicFramePr>
        <p:xfrm>
          <a:off x="4951413" y="3927475"/>
          <a:ext cx="798512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0" name="Equation" r:id="rId8" imgW="596900" imgH="241300" progId="Equation.3">
                  <p:embed/>
                </p:oleObj>
              </mc:Choice>
              <mc:Fallback>
                <p:oleObj name="Equation" r:id="rId8" imgW="5969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413" y="3927475"/>
                        <a:ext cx="798512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2" name="Object 5"/>
          <p:cNvGraphicFramePr>
            <a:graphicFrameLocks noChangeAspect="1"/>
          </p:cNvGraphicFramePr>
          <p:nvPr/>
        </p:nvGraphicFramePr>
        <p:xfrm>
          <a:off x="6711950" y="3944938"/>
          <a:ext cx="78105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1" name="Equation" r:id="rId10" imgW="584200" imgH="241300" progId="Equation.3">
                  <p:embed/>
                </p:oleObj>
              </mc:Choice>
              <mc:Fallback>
                <p:oleObj name="Equation" r:id="rId10" imgW="5842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950" y="3944938"/>
                        <a:ext cx="781050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B1C31-DE8D-5945-BC56-9DC7616675E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ransition>
    <p:pull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752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Comparison of T distribution and F distribution</a:t>
            </a:r>
          </a:p>
        </p:txBody>
      </p:sp>
      <p:pic>
        <p:nvPicPr>
          <p:cNvPr id="768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24200"/>
            <a:ext cx="45275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3260725" y="43497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95%</a:t>
            </a:r>
          </a:p>
        </p:txBody>
      </p:sp>
      <p:sp>
        <p:nvSpPr>
          <p:cNvPr id="76804" name="Text Box 6"/>
          <p:cNvSpPr txBox="1">
            <a:spLocks noChangeArrowheads="1"/>
          </p:cNvSpPr>
          <p:nvPr/>
        </p:nvSpPr>
        <p:spPr bwMode="auto">
          <a:xfrm>
            <a:off x="4648200" y="5988050"/>
            <a:ext cx="927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4.41</a:t>
            </a:r>
          </a:p>
          <a:p>
            <a:pPr algn="ctr"/>
            <a:r>
              <a:rPr lang="en-US" sz="1800"/>
              <a:t>(2.101</a:t>
            </a:r>
            <a:r>
              <a:rPr lang="en-US" sz="1800" baseline="30000"/>
              <a:t>2</a:t>
            </a:r>
            <a:r>
              <a:rPr lang="en-US" sz="1800"/>
              <a:t>)</a:t>
            </a:r>
          </a:p>
        </p:txBody>
      </p:sp>
      <p:sp>
        <p:nvSpPr>
          <p:cNvPr id="76805" name="Line 7"/>
          <p:cNvSpPr>
            <a:spLocks noChangeShapeType="1"/>
          </p:cNvSpPr>
          <p:nvPr/>
        </p:nvSpPr>
        <p:spPr bwMode="auto">
          <a:xfrm>
            <a:off x="5105400" y="53054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80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"/>
            <a:ext cx="371475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Line 9"/>
          <p:cNvSpPr>
            <a:spLocks noChangeShapeType="1"/>
          </p:cNvSpPr>
          <p:nvPr/>
        </p:nvSpPr>
        <p:spPr bwMode="auto">
          <a:xfrm>
            <a:off x="2514600" y="24384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8" name="Line 10"/>
          <p:cNvSpPr>
            <a:spLocks noChangeShapeType="1"/>
          </p:cNvSpPr>
          <p:nvPr/>
        </p:nvSpPr>
        <p:spPr bwMode="auto">
          <a:xfrm>
            <a:off x="3276600" y="2195513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9" name="Line 11"/>
          <p:cNvSpPr>
            <a:spLocks noChangeShapeType="1"/>
          </p:cNvSpPr>
          <p:nvPr/>
        </p:nvSpPr>
        <p:spPr bwMode="auto">
          <a:xfrm>
            <a:off x="5832475" y="2174875"/>
            <a:ext cx="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0" name="Text Box 12"/>
          <p:cNvSpPr txBox="1">
            <a:spLocks noChangeArrowheads="1"/>
          </p:cNvSpPr>
          <p:nvPr/>
        </p:nvSpPr>
        <p:spPr bwMode="auto">
          <a:xfrm>
            <a:off x="4343400" y="129540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95%</a:t>
            </a:r>
          </a:p>
        </p:txBody>
      </p:sp>
      <p:sp>
        <p:nvSpPr>
          <p:cNvPr id="76811" name="Text Box 13"/>
          <p:cNvSpPr txBox="1">
            <a:spLocks noChangeArrowheads="1"/>
          </p:cNvSpPr>
          <p:nvPr/>
        </p:nvSpPr>
        <p:spPr bwMode="auto">
          <a:xfrm>
            <a:off x="2879725" y="2490788"/>
            <a:ext cx="774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-2.101</a:t>
            </a:r>
          </a:p>
        </p:txBody>
      </p:sp>
      <p:sp>
        <p:nvSpPr>
          <p:cNvPr id="76812" name="Text Box 14"/>
          <p:cNvSpPr txBox="1">
            <a:spLocks noChangeArrowheads="1"/>
          </p:cNvSpPr>
          <p:nvPr/>
        </p:nvSpPr>
        <p:spPr bwMode="auto">
          <a:xfrm>
            <a:off x="4425950" y="24907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76813" name="Text Box 15"/>
          <p:cNvSpPr txBox="1">
            <a:spLocks noChangeArrowheads="1"/>
          </p:cNvSpPr>
          <p:nvPr/>
        </p:nvSpPr>
        <p:spPr bwMode="auto">
          <a:xfrm>
            <a:off x="5470525" y="2490788"/>
            <a:ext cx="698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2.101</a:t>
            </a:r>
          </a:p>
        </p:txBody>
      </p:sp>
      <p:sp>
        <p:nvSpPr>
          <p:cNvPr id="76814" name="Freeform 16"/>
          <p:cNvSpPr>
            <a:spLocks/>
          </p:cNvSpPr>
          <p:nvPr/>
        </p:nvSpPr>
        <p:spPr bwMode="auto">
          <a:xfrm>
            <a:off x="2779713" y="2185988"/>
            <a:ext cx="496887" cy="252412"/>
          </a:xfrm>
          <a:custGeom>
            <a:avLst/>
            <a:gdLst>
              <a:gd name="T0" fmla="*/ 2147483647 w 313"/>
              <a:gd name="T1" fmla="*/ 2147483647 h 159"/>
              <a:gd name="T2" fmla="*/ 2147483647 w 313"/>
              <a:gd name="T3" fmla="*/ 2147483647 h 159"/>
              <a:gd name="T4" fmla="*/ 2147483647 w 313"/>
              <a:gd name="T5" fmla="*/ 2147483647 h 159"/>
              <a:gd name="T6" fmla="*/ 2147483647 w 313"/>
              <a:gd name="T7" fmla="*/ 2147483647 h 159"/>
              <a:gd name="T8" fmla="*/ 2147483647 w 313"/>
              <a:gd name="T9" fmla="*/ 0 h 159"/>
              <a:gd name="T10" fmla="*/ 2147483647 w 313"/>
              <a:gd name="T11" fmla="*/ 2147483647 h 159"/>
              <a:gd name="T12" fmla="*/ 2147483647 w 313"/>
              <a:gd name="T13" fmla="*/ 2147483647 h 1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3"/>
              <a:gd name="T22" fmla="*/ 0 h 159"/>
              <a:gd name="T23" fmla="*/ 313 w 313"/>
              <a:gd name="T24" fmla="*/ 159 h 15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3" h="159">
                <a:moveTo>
                  <a:pt x="6" y="158"/>
                </a:moveTo>
                <a:cubicBezTo>
                  <a:pt x="10" y="136"/>
                  <a:pt x="0" y="104"/>
                  <a:pt x="19" y="92"/>
                </a:cubicBezTo>
                <a:cubicBezTo>
                  <a:pt x="63" y="62"/>
                  <a:pt x="125" y="81"/>
                  <a:pt x="177" y="66"/>
                </a:cubicBezTo>
                <a:cubicBezTo>
                  <a:pt x="203" y="58"/>
                  <a:pt x="255" y="40"/>
                  <a:pt x="255" y="40"/>
                </a:cubicBezTo>
                <a:cubicBezTo>
                  <a:pt x="288" y="6"/>
                  <a:pt x="270" y="18"/>
                  <a:pt x="308" y="0"/>
                </a:cubicBezTo>
                <a:lnTo>
                  <a:pt x="313" y="159"/>
                </a:lnTo>
                <a:lnTo>
                  <a:pt x="6" y="158"/>
                </a:lnTo>
                <a:close/>
              </a:path>
            </a:pathLst>
          </a:custGeom>
          <a:solidFill>
            <a:srgbClr val="538944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5" name="Freeform 20"/>
          <p:cNvSpPr>
            <a:spLocks/>
          </p:cNvSpPr>
          <p:nvPr/>
        </p:nvSpPr>
        <p:spPr bwMode="auto">
          <a:xfrm>
            <a:off x="5791200" y="2165350"/>
            <a:ext cx="579438" cy="273050"/>
          </a:xfrm>
          <a:custGeom>
            <a:avLst/>
            <a:gdLst>
              <a:gd name="T0" fmla="*/ 2147483647 w 365"/>
              <a:gd name="T1" fmla="*/ 0 h 172"/>
              <a:gd name="T2" fmla="*/ 2147483647 w 365"/>
              <a:gd name="T3" fmla="*/ 2147483647 h 172"/>
              <a:gd name="T4" fmla="*/ 2147483647 w 365"/>
              <a:gd name="T5" fmla="*/ 2147483647 h 172"/>
              <a:gd name="T6" fmla="*/ 2147483647 w 365"/>
              <a:gd name="T7" fmla="*/ 2147483647 h 172"/>
              <a:gd name="T8" fmla="*/ 2147483647 w 365"/>
              <a:gd name="T9" fmla="*/ 2147483647 h 172"/>
              <a:gd name="T10" fmla="*/ 0 w 365"/>
              <a:gd name="T11" fmla="*/ 2147483647 h 172"/>
              <a:gd name="T12" fmla="*/ 2147483647 w 365"/>
              <a:gd name="T13" fmla="*/ 0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5"/>
              <a:gd name="T22" fmla="*/ 0 h 172"/>
              <a:gd name="T23" fmla="*/ 365 w 365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5" h="172">
                <a:moveTo>
                  <a:pt x="24" y="0"/>
                </a:moveTo>
                <a:cubicBezTo>
                  <a:pt x="37" y="8"/>
                  <a:pt x="48" y="19"/>
                  <a:pt x="63" y="26"/>
                </a:cubicBezTo>
                <a:cubicBezTo>
                  <a:pt x="88" y="37"/>
                  <a:pt x="118" y="37"/>
                  <a:pt x="142" y="53"/>
                </a:cubicBezTo>
                <a:cubicBezTo>
                  <a:pt x="205" y="95"/>
                  <a:pt x="278" y="113"/>
                  <a:pt x="352" y="131"/>
                </a:cubicBezTo>
                <a:cubicBezTo>
                  <a:pt x="356" y="144"/>
                  <a:pt x="365" y="171"/>
                  <a:pt x="365" y="171"/>
                </a:cubicBezTo>
                <a:lnTo>
                  <a:pt x="0" y="172"/>
                </a:lnTo>
                <a:cubicBezTo>
                  <a:pt x="55" y="107"/>
                  <a:pt x="24" y="156"/>
                  <a:pt x="24" y="0"/>
                </a:cubicBezTo>
                <a:close/>
              </a:path>
            </a:pathLst>
          </a:custGeom>
          <a:solidFill>
            <a:srgbClr val="538944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B1C31-DE8D-5945-BC56-9DC7616675E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ransition>
    <p:pull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3716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Assumptions for Independent Measures ANOVA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200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800">
                <a:latin typeface="Times" charset="0"/>
                <a:ea typeface="ＭＳ Ｐゴシック" charset="0"/>
                <a:cs typeface="ＭＳ Ｐゴシック" charset="0"/>
              </a:rPr>
              <a:t>Observations in each sample are independent.</a:t>
            </a:r>
          </a:p>
          <a:p>
            <a:pPr marL="609600" indent="-609600" eaLnBrk="1" hangingPunct="1">
              <a:spcBef>
                <a:spcPct val="100000"/>
              </a:spcBef>
              <a:spcAft>
                <a:spcPct val="80000"/>
              </a:spcAft>
              <a:buFont typeface="Times" charset="0"/>
              <a:buAutoNum type="arabicPeriod"/>
            </a:pPr>
            <a:r>
              <a:rPr lang="en-US" sz="2800">
                <a:latin typeface="Times" charset="0"/>
                <a:ea typeface="ＭＳ Ｐゴシック" charset="0"/>
                <a:cs typeface="ＭＳ Ｐゴシック" charset="0"/>
              </a:rPr>
              <a:t>Populations from which samples are selected must be normal.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>
                <a:latin typeface="Times" charset="0"/>
                <a:ea typeface="ＭＳ Ｐゴシック" charset="0"/>
                <a:cs typeface="ＭＳ Ｐゴシック" charset="0"/>
              </a:rPr>
              <a:t>Populations from which samples selected must have equal variances (</a:t>
            </a:r>
            <a:r>
              <a:rPr lang="en-US" sz="2800" u="sng">
                <a:latin typeface="Times" charset="0"/>
                <a:ea typeface="ＭＳ Ｐゴシック" charset="0"/>
                <a:cs typeface="ＭＳ Ｐゴシック" charset="0"/>
              </a:rPr>
              <a:t>homogeneity of variance</a:t>
            </a:r>
            <a:r>
              <a:rPr lang="en-US" sz="2800">
                <a:latin typeface="Times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46551-C4D2-5C45-B878-D264C57F14B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ransition>
    <p:pull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pPr eaLnBrk="1" hangingPunct="1"/>
            <a:r>
              <a:rPr lang="en-US" sz="3200">
                <a:latin typeface="Times" charset="0"/>
                <a:ea typeface="ＭＳ Ｐゴシック" charset="0"/>
                <a:cs typeface="ＭＳ Ｐゴシック" charset="0"/>
              </a:rPr>
              <a:t>Testing Homogeneity of Variance:  Hartley</a:t>
            </a:r>
            <a:r>
              <a:rPr lang="ja-JP" altLang="en-US" sz="3200">
                <a:latin typeface="Times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3200">
                <a:latin typeface="Times" charset="0"/>
                <a:ea typeface="ＭＳ Ｐゴシック" charset="0"/>
                <a:cs typeface="ＭＳ Ｐゴシック" charset="0"/>
              </a:rPr>
              <a:t>s F-max test</a:t>
            </a:r>
            <a:endParaRPr lang="en-US" sz="32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12192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 typeface="Times" charset="0"/>
              <a:buAutoNum type="arabicPeriod"/>
            </a:pPr>
            <a:r>
              <a:rPr lang="en-US" sz="2400">
                <a:latin typeface="Times" charset="0"/>
                <a:ea typeface="ＭＳ Ｐゴシック" charset="0"/>
                <a:cs typeface="ＭＳ Ｐゴシック" charset="0"/>
              </a:rPr>
              <a:t>For independent measures designs</a:t>
            </a:r>
          </a:p>
          <a:p>
            <a:pPr marL="609600" indent="-609600" eaLnBrk="1" hangingPunct="1">
              <a:lnSpc>
                <a:spcPct val="120000"/>
              </a:lnSpc>
              <a:buFont typeface="Times" charset="0"/>
              <a:buAutoNum type="arabicPeriod"/>
            </a:pPr>
            <a:r>
              <a:rPr lang="en-US" sz="2400">
                <a:latin typeface="Times" charset="0"/>
                <a:ea typeface="ＭＳ Ｐゴシック" charset="0"/>
                <a:cs typeface="ＭＳ Ｐゴシック" charset="0"/>
              </a:rPr>
              <a:t>Compute sample variances for each sample:</a:t>
            </a:r>
          </a:p>
        </p:txBody>
      </p:sp>
      <p:graphicFrame>
        <p:nvGraphicFramePr>
          <p:cNvPr id="80899" name="Object 2"/>
          <p:cNvGraphicFramePr>
            <a:graphicFrameLocks noChangeAspect="1"/>
          </p:cNvGraphicFramePr>
          <p:nvPr/>
        </p:nvGraphicFramePr>
        <p:xfrm>
          <a:off x="3810000" y="2528888"/>
          <a:ext cx="92710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7" name="Equation" r:id="rId4" imgW="787400" imgH="635000" progId="Equation.3">
                  <p:embed/>
                </p:oleObj>
              </mc:Choice>
              <mc:Fallback>
                <p:oleObj name="Equation" r:id="rId4" imgW="787400" imgH="635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528888"/>
                        <a:ext cx="927100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0" name="Text Box 6"/>
          <p:cNvSpPr txBox="1">
            <a:spLocks noChangeArrowheads="1"/>
          </p:cNvSpPr>
          <p:nvPr/>
        </p:nvSpPr>
        <p:spPr bwMode="auto">
          <a:xfrm>
            <a:off x="669925" y="3489325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buFont typeface="Times" charset="0"/>
              <a:buAutoNum type="arabicPeriod"/>
            </a:pPr>
            <a:endParaRPr lang="en-US" sz="2400"/>
          </a:p>
        </p:txBody>
      </p:sp>
      <p:sp>
        <p:nvSpPr>
          <p:cNvPr id="80901" name="Text Box 7"/>
          <p:cNvSpPr txBox="1">
            <a:spLocks noChangeArrowheads="1"/>
          </p:cNvSpPr>
          <p:nvPr/>
        </p:nvSpPr>
        <p:spPr bwMode="auto">
          <a:xfrm>
            <a:off x="685800" y="3505200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400"/>
              <a:t>3.</a:t>
            </a:r>
          </a:p>
        </p:txBody>
      </p:sp>
      <p:graphicFrame>
        <p:nvGraphicFramePr>
          <p:cNvPr id="80902" name="Object 3"/>
          <p:cNvGraphicFramePr>
            <a:graphicFrameLocks noChangeAspect="1"/>
          </p:cNvGraphicFramePr>
          <p:nvPr/>
        </p:nvGraphicFramePr>
        <p:xfrm>
          <a:off x="1406525" y="3359150"/>
          <a:ext cx="2209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8" name="Equation" r:id="rId6" imgW="1981200" imgH="660400" progId="Equation.3">
                  <p:embed/>
                </p:oleObj>
              </mc:Choice>
              <mc:Fallback>
                <p:oleObj name="Equation" r:id="rId6" imgW="1981200" imgH="660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3359150"/>
                        <a:ext cx="22098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3" name="Text Box 9"/>
          <p:cNvSpPr txBox="1">
            <a:spLocks noChangeArrowheads="1"/>
          </p:cNvSpPr>
          <p:nvPr/>
        </p:nvSpPr>
        <p:spPr bwMode="auto">
          <a:xfrm>
            <a:off x="746125" y="4479925"/>
            <a:ext cx="74072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buFont typeface="Times" charset="0"/>
              <a:buAutoNum type="arabicPeriod" startAt="4"/>
            </a:pPr>
            <a:r>
              <a:rPr lang="en-US" sz="2400"/>
              <a:t>Compare the F-max obtained with the critical value in Table B3</a:t>
            </a:r>
          </a:p>
          <a:p>
            <a:pPr lvl="1">
              <a:lnSpc>
                <a:spcPct val="120000"/>
              </a:lnSpc>
              <a:buFont typeface="Times" charset="0"/>
              <a:buAutoNum type="alphaLcParenR"/>
            </a:pPr>
            <a:r>
              <a:rPr lang="en-US"/>
              <a:t>k = number of samples</a:t>
            </a:r>
          </a:p>
          <a:p>
            <a:pPr lvl="1">
              <a:lnSpc>
                <a:spcPct val="120000"/>
              </a:lnSpc>
              <a:buFont typeface="Times" charset="0"/>
              <a:buAutoNum type="alphaLcParenR"/>
            </a:pPr>
            <a:r>
              <a:rPr lang="en-US"/>
              <a:t>df = n-1 for each sample variance (equal sample sizes)</a:t>
            </a:r>
          </a:p>
          <a:p>
            <a:pPr lvl="1">
              <a:lnSpc>
                <a:spcPct val="120000"/>
              </a:lnSpc>
              <a:buFont typeface="Times" charset="0"/>
              <a:buAutoNum type="alphaLcParenR"/>
            </a:pPr>
            <a:r>
              <a:rPr lang="en-US">
                <a:sym typeface="Symbol" charset="0"/>
              </a:rPr>
              <a:t> level</a:t>
            </a:r>
            <a:endParaRPr lang="en-US" sz="2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46551-C4D2-5C45-B878-D264C57F14B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ransition>
    <p:pull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Times" charset="0"/>
                <a:ea typeface="ＭＳ Ｐゴシック" charset="0"/>
                <a:cs typeface="ＭＳ Ｐゴシック" charset="0"/>
              </a:rPr>
              <a:t>The performance of different species of monkeys on a delayed response task.</a:t>
            </a:r>
          </a:p>
        </p:txBody>
      </p:sp>
      <p:graphicFrame>
        <p:nvGraphicFramePr>
          <p:cNvPr id="36978" name="Group 114"/>
          <p:cNvGraphicFramePr>
            <a:graphicFrameLocks noGrp="1"/>
          </p:cNvGraphicFramePr>
          <p:nvPr/>
        </p:nvGraphicFramePr>
        <p:xfrm>
          <a:off x="1143000" y="2290763"/>
          <a:ext cx="6858000" cy="2433639"/>
        </p:xfrm>
        <a:graphic>
          <a:graphicData uri="http://schemas.openxmlformats.org/drawingml/2006/table">
            <a:tbl>
              <a:tblPr/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Vervet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Rhesus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Baboon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n = 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n = 10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n = 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N = 20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X = 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X = 14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X = 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G = 200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T = 36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T = 140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T = 24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x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= 3400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SS = 200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SS = 500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SS = 320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2970" name="Line 115"/>
          <p:cNvSpPr>
            <a:spLocks noChangeShapeType="1"/>
          </p:cNvSpPr>
          <p:nvPr/>
        </p:nvSpPr>
        <p:spPr bwMode="auto">
          <a:xfrm>
            <a:off x="1682750" y="3352800"/>
            <a:ext cx="201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1" name="Line 116"/>
          <p:cNvSpPr>
            <a:spLocks noChangeShapeType="1"/>
          </p:cNvSpPr>
          <p:nvPr/>
        </p:nvSpPr>
        <p:spPr bwMode="auto">
          <a:xfrm>
            <a:off x="3340100" y="3352800"/>
            <a:ext cx="200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2" name="Line 117"/>
          <p:cNvSpPr>
            <a:spLocks noChangeShapeType="1"/>
          </p:cNvSpPr>
          <p:nvPr/>
        </p:nvSpPr>
        <p:spPr bwMode="auto">
          <a:xfrm>
            <a:off x="5105400" y="3352800"/>
            <a:ext cx="200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B1C31-DE8D-5945-BC56-9DC7616675E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ransition>
    <p:pull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4478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Comparison of Between versus Within Treatment </a:t>
            </a:r>
          </a:p>
        </p:txBody>
      </p:sp>
      <p:sp>
        <p:nvSpPr>
          <p:cNvPr id="84994" name="Line 3"/>
          <p:cNvSpPr>
            <a:spLocks noChangeShapeType="1"/>
          </p:cNvSpPr>
          <p:nvPr/>
        </p:nvSpPr>
        <p:spPr bwMode="auto">
          <a:xfrm>
            <a:off x="1143000" y="466725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5" name="Line 4"/>
          <p:cNvSpPr>
            <a:spLocks noChangeShapeType="1"/>
          </p:cNvSpPr>
          <p:nvPr/>
        </p:nvSpPr>
        <p:spPr bwMode="auto">
          <a:xfrm>
            <a:off x="1585913" y="2066925"/>
            <a:ext cx="6415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6" name="Line 5"/>
          <p:cNvSpPr>
            <a:spLocks noChangeShapeType="1"/>
          </p:cNvSpPr>
          <p:nvPr/>
        </p:nvSpPr>
        <p:spPr bwMode="auto">
          <a:xfrm>
            <a:off x="1143000" y="20669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7" name="Line 6"/>
          <p:cNvSpPr>
            <a:spLocks noChangeShapeType="1"/>
          </p:cNvSpPr>
          <p:nvPr/>
        </p:nvSpPr>
        <p:spPr bwMode="auto">
          <a:xfrm flipV="1">
            <a:off x="1295400" y="1990725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8" name="Line 7"/>
          <p:cNvSpPr>
            <a:spLocks noChangeShapeType="1"/>
          </p:cNvSpPr>
          <p:nvPr/>
        </p:nvSpPr>
        <p:spPr bwMode="auto">
          <a:xfrm>
            <a:off x="1371600" y="1990725"/>
            <a:ext cx="117475" cy="236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9" name="Line 8"/>
          <p:cNvSpPr>
            <a:spLocks noChangeShapeType="1"/>
          </p:cNvSpPr>
          <p:nvPr/>
        </p:nvSpPr>
        <p:spPr bwMode="auto">
          <a:xfrm flipV="1">
            <a:off x="1489075" y="206692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0" name="Text Box 9"/>
          <p:cNvSpPr txBox="1">
            <a:spLocks noChangeArrowheads="1"/>
          </p:cNvSpPr>
          <p:nvPr/>
        </p:nvSpPr>
        <p:spPr bwMode="auto">
          <a:xfrm>
            <a:off x="1676400" y="20669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16</a:t>
            </a:r>
          </a:p>
        </p:txBody>
      </p:sp>
      <p:sp>
        <p:nvSpPr>
          <p:cNvPr id="85001" name="Text Box 10"/>
          <p:cNvSpPr txBox="1">
            <a:spLocks noChangeArrowheads="1"/>
          </p:cNvSpPr>
          <p:nvPr/>
        </p:nvSpPr>
        <p:spPr bwMode="auto">
          <a:xfrm>
            <a:off x="2076450" y="20669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18</a:t>
            </a:r>
          </a:p>
        </p:txBody>
      </p:sp>
      <p:sp>
        <p:nvSpPr>
          <p:cNvPr id="85002" name="Text Box 11"/>
          <p:cNvSpPr txBox="1">
            <a:spLocks noChangeArrowheads="1"/>
          </p:cNvSpPr>
          <p:nvPr/>
        </p:nvSpPr>
        <p:spPr bwMode="auto">
          <a:xfrm>
            <a:off x="2514600" y="20669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20</a:t>
            </a:r>
          </a:p>
        </p:txBody>
      </p:sp>
      <p:sp>
        <p:nvSpPr>
          <p:cNvPr id="85003" name="Text Box 12"/>
          <p:cNvSpPr txBox="1">
            <a:spLocks noChangeArrowheads="1"/>
          </p:cNvSpPr>
          <p:nvPr/>
        </p:nvSpPr>
        <p:spPr bwMode="auto">
          <a:xfrm>
            <a:off x="2914650" y="20669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22</a:t>
            </a:r>
          </a:p>
        </p:txBody>
      </p:sp>
      <p:sp>
        <p:nvSpPr>
          <p:cNvPr id="85004" name="Text Box 13"/>
          <p:cNvSpPr txBox="1">
            <a:spLocks noChangeArrowheads="1"/>
          </p:cNvSpPr>
          <p:nvPr/>
        </p:nvSpPr>
        <p:spPr bwMode="auto">
          <a:xfrm>
            <a:off x="3295650" y="20669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24</a:t>
            </a:r>
          </a:p>
        </p:txBody>
      </p:sp>
      <p:sp>
        <p:nvSpPr>
          <p:cNvPr id="85005" name="Text Box 14"/>
          <p:cNvSpPr txBox="1">
            <a:spLocks noChangeArrowheads="1"/>
          </p:cNvSpPr>
          <p:nvPr/>
        </p:nvSpPr>
        <p:spPr bwMode="auto">
          <a:xfrm>
            <a:off x="3676650" y="20669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26</a:t>
            </a:r>
          </a:p>
        </p:txBody>
      </p:sp>
      <p:sp>
        <p:nvSpPr>
          <p:cNvPr id="85006" name="Text Box 15"/>
          <p:cNvSpPr txBox="1">
            <a:spLocks noChangeArrowheads="1"/>
          </p:cNvSpPr>
          <p:nvPr/>
        </p:nvSpPr>
        <p:spPr bwMode="auto">
          <a:xfrm>
            <a:off x="4057650" y="20669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28</a:t>
            </a:r>
          </a:p>
        </p:txBody>
      </p:sp>
      <p:sp>
        <p:nvSpPr>
          <p:cNvPr id="85007" name="Text Box 16"/>
          <p:cNvSpPr txBox="1">
            <a:spLocks noChangeArrowheads="1"/>
          </p:cNvSpPr>
          <p:nvPr/>
        </p:nvSpPr>
        <p:spPr bwMode="auto">
          <a:xfrm>
            <a:off x="4438650" y="20669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30</a:t>
            </a:r>
          </a:p>
        </p:txBody>
      </p:sp>
      <p:sp>
        <p:nvSpPr>
          <p:cNvPr id="85008" name="Text Box 17"/>
          <p:cNvSpPr txBox="1">
            <a:spLocks noChangeArrowheads="1"/>
          </p:cNvSpPr>
          <p:nvPr/>
        </p:nvSpPr>
        <p:spPr bwMode="auto">
          <a:xfrm>
            <a:off x="4819650" y="20669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32</a:t>
            </a:r>
          </a:p>
        </p:txBody>
      </p:sp>
      <p:sp>
        <p:nvSpPr>
          <p:cNvPr id="85009" name="Text Box 18"/>
          <p:cNvSpPr txBox="1">
            <a:spLocks noChangeArrowheads="1"/>
          </p:cNvSpPr>
          <p:nvPr/>
        </p:nvSpPr>
        <p:spPr bwMode="auto">
          <a:xfrm>
            <a:off x="5200650" y="20669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34</a:t>
            </a:r>
          </a:p>
        </p:txBody>
      </p:sp>
      <p:sp>
        <p:nvSpPr>
          <p:cNvPr id="85010" name="Text Box 19"/>
          <p:cNvSpPr txBox="1">
            <a:spLocks noChangeArrowheads="1"/>
          </p:cNvSpPr>
          <p:nvPr/>
        </p:nvSpPr>
        <p:spPr bwMode="auto">
          <a:xfrm>
            <a:off x="5581650" y="20669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36</a:t>
            </a:r>
          </a:p>
        </p:txBody>
      </p:sp>
      <p:sp>
        <p:nvSpPr>
          <p:cNvPr id="85011" name="Text Box 20"/>
          <p:cNvSpPr txBox="1">
            <a:spLocks noChangeArrowheads="1"/>
          </p:cNvSpPr>
          <p:nvPr/>
        </p:nvSpPr>
        <p:spPr bwMode="auto">
          <a:xfrm>
            <a:off x="5962650" y="20669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38</a:t>
            </a:r>
          </a:p>
        </p:txBody>
      </p:sp>
      <p:sp>
        <p:nvSpPr>
          <p:cNvPr id="85012" name="Text Box 21"/>
          <p:cNvSpPr txBox="1">
            <a:spLocks noChangeArrowheads="1"/>
          </p:cNvSpPr>
          <p:nvPr/>
        </p:nvSpPr>
        <p:spPr bwMode="auto">
          <a:xfrm>
            <a:off x="6343650" y="20669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40</a:t>
            </a:r>
          </a:p>
        </p:txBody>
      </p:sp>
      <p:sp>
        <p:nvSpPr>
          <p:cNvPr id="85013" name="Text Box 22"/>
          <p:cNvSpPr txBox="1">
            <a:spLocks noChangeArrowheads="1"/>
          </p:cNvSpPr>
          <p:nvPr/>
        </p:nvSpPr>
        <p:spPr bwMode="auto">
          <a:xfrm>
            <a:off x="6705600" y="20669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42</a:t>
            </a:r>
          </a:p>
        </p:txBody>
      </p:sp>
      <p:sp>
        <p:nvSpPr>
          <p:cNvPr id="85014" name="Text Box 23"/>
          <p:cNvSpPr txBox="1">
            <a:spLocks noChangeArrowheads="1"/>
          </p:cNvSpPr>
          <p:nvPr/>
        </p:nvSpPr>
        <p:spPr bwMode="auto">
          <a:xfrm>
            <a:off x="7105650" y="20669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44</a:t>
            </a:r>
          </a:p>
        </p:txBody>
      </p:sp>
      <p:sp>
        <p:nvSpPr>
          <p:cNvPr id="85015" name="Text Box 24"/>
          <p:cNvSpPr txBox="1">
            <a:spLocks noChangeArrowheads="1"/>
          </p:cNvSpPr>
          <p:nvPr/>
        </p:nvSpPr>
        <p:spPr bwMode="auto">
          <a:xfrm>
            <a:off x="7486650" y="20669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46</a:t>
            </a:r>
          </a:p>
        </p:txBody>
      </p:sp>
      <p:sp>
        <p:nvSpPr>
          <p:cNvPr id="85016" name="Rectangle 35"/>
          <p:cNvSpPr>
            <a:spLocks noChangeArrowheads="1"/>
          </p:cNvSpPr>
          <p:nvPr/>
        </p:nvSpPr>
        <p:spPr bwMode="auto">
          <a:xfrm>
            <a:off x="4530725" y="1838325"/>
            <a:ext cx="193675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7" name="Rectangle 40"/>
          <p:cNvSpPr>
            <a:spLocks noChangeArrowheads="1"/>
          </p:cNvSpPr>
          <p:nvPr/>
        </p:nvSpPr>
        <p:spPr bwMode="auto">
          <a:xfrm>
            <a:off x="4724400" y="1838325"/>
            <a:ext cx="193675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8" name="Rectangle 41"/>
          <p:cNvSpPr>
            <a:spLocks noChangeArrowheads="1"/>
          </p:cNvSpPr>
          <p:nvPr/>
        </p:nvSpPr>
        <p:spPr bwMode="auto">
          <a:xfrm>
            <a:off x="4343400" y="1838325"/>
            <a:ext cx="193675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9" name="Rectangle 42"/>
          <p:cNvSpPr>
            <a:spLocks noChangeArrowheads="1"/>
          </p:cNvSpPr>
          <p:nvPr/>
        </p:nvSpPr>
        <p:spPr bwMode="auto">
          <a:xfrm>
            <a:off x="4530725" y="1609725"/>
            <a:ext cx="193675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0" name="Rectangle 43"/>
          <p:cNvSpPr>
            <a:spLocks noChangeArrowheads="1"/>
          </p:cNvSpPr>
          <p:nvPr/>
        </p:nvSpPr>
        <p:spPr bwMode="auto">
          <a:xfrm>
            <a:off x="5292725" y="1838325"/>
            <a:ext cx="193675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21" name="Rectangle 44"/>
          <p:cNvSpPr>
            <a:spLocks noChangeArrowheads="1"/>
          </p:cNvSpPr>
          <p:nvPr/>
        </p:nvSpPr>
        <p:spPr bwMode="auto">
          <a:xfrm>
            <a:off x="5486400" y="1838325"/>
            <a:ext cx="193675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22" name="Rectangle 45"/>
          <p:cNvSpPr>
            <a:spLocks noChangeArrowheads="1"/>
          </p:cNvSpPr>
          <p:nvPr/>
        </p:nvSpPr>
        <p:spPr bwMode="auto">
          <a:xfrm>
            <a:off x="5688013" y="1838325"/>
            <a:ext cx="193675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23" name="Rectangle 46"/>
          <p:cNvSpPr>
            <a:spLocks noChangeArrowheads="1"/>
          </p:cNvSpPr>
          <p:nvPr/>
        </p:nvSpPr>
        <p:spPr bwMode="auto">
          <a:xfrm>
            <a:off x="5486400" y="1609725"/>
            <a:ext cx="193675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24" name="Line 47"/>
          <p:cNvSpPr>
            <a:spLocks noChangeShapeType="1"/>
          </p:cNvSpPr>
          <p:nvPr/>
        </p:nvSpPr>
        <p:spPr bwMode="auto">
          <a:xfrm flipV="1">
            <a:off x="4648200" y="100012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5" name="Line 48"/>
          <p:cNvSpPr>
            <a:spLocks noChangeShapeType="1"/>
          </p:cNvSpPr>
          <p:nvPr/>
        </p:nvSpPr>
        <p:spPr bwMode="auto">
          <a:xfrm flipV="1">
            <a:off x="5603875" y="100012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6" name="Line 49"/>
          <p:cNvSpPr>
            <a:spLocks noChangeShapeType="1"/>
          </p:cNvSpPr>
          <p:nvPr/>
        </p:nvSpPr>
        <p:spPr bwMode="auto">
          <a:xfrm>
            <a:off x="4648200" y="122872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7" name="Text Box 50"/>
          <p:cNvSpPr txBox="1">
            <a:spLocks noChangeArrowheads="1"/>
          </p:cNvSpPr>
          <p:nvPr/>
        </p:nvSpPr>
        <p:spPr bwMode="auto">
          <a:xfrm>
            <a:off x="4438650" y="314325"/>
            <a:ext cx="1387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Between Treatments</a:t>
            </a:r>
          </a:p>
        </p:txBody>
      </p:sp>
      <p:sp>
        <p:nvSpPr>
          <p:cNvPr id="85028" name="Text Box 51"/>
          <p:cNvSpPr txBox="1">
            <a:spLocks noChangeArrowheads="1"/>
          </p:cNvSpPr>
          <p:nvPr/>
        </p:nvSpPr>
        <p:spPr bwMode="auto">
          <a:xfrm>
            <a:off x="6959600" y="374650"/>
            <a:ext cx="1376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Treatment I</a:t>
            </a:r>
          </a:p>
        </p:txBody>
      </p:sp>
      <p:sp>
        <p:nvSpPr>
          <p:cNvPr id="85029" name="Text Box 52"/>
          <p:cNvSpPr txBox="1">
            <a:spLocks noChangeArrowheads="1"/>
          </p:cNvSpPr>
          <p:nvPr/>
        </p:nvSpPr>
        <p:spPr bwMode="auto">
          <a:xfrm>
            <a:off x="6959600" y="831850"/>
            <a:ext cx="1460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Treatment II</a:t>
            </a:r>
          </a:p>
        </p:txBody>
      </p:sp>
      <p:sp>
        <p:nvSpPr>
          <p:cNvPr id="85030" name="Rectangle 53"/>
          <p:cNvSpPr>
            <a:spLocks noChangeArrowheads="1"/>
          </p:cNvSpPr>
          <p:nvPr/>
        </p:nvSpPr>
        <p:spPr bwMode="auto">
          <a:xfrm>
            <a:off x="6705600" y="877888"/>
            <a:ext cx="193675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31" name="Rectangle 54"/>
          <p:cNvSpPr>
            <a:spLocks noChangeArrowheads="1"/>
          </p:cNvSpPr>
          <p:nvPr/>
        </p:nvSpPr>
        <p:spPr bwMode="auto">
          <a:xfrm>
            <a:off x="6705600" y="420688"/>
            <a:ext cx="193675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32" name="Line 55"/>
          <p:cNvSpPr>
            <a:spLocks noChangeShapeType="1"/>
          </p:cNvSpPr>
          <p:nvPr/>
        </p:nvSpPr>
        <p:spPr bwMode="auto">
          <a:xfrm>
            <a:off x="1143000" y="3724275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33" name="Line 56"/>
          <p:cNvSpPr>
            <a:spLocks noChangeShapeType="1"/>
          </p:cNvSpPr>
          <p:nvPr/>
        </p:nvSpPr>
        <p:spPr bwMode="auto">
          <a:xfrm>
            <a:off x="1585913" y="5324475"/>
            <a:ext cx="6415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34" name="Line 57"/>
          <p:cNvSpPr>
            <a:spLocks noChangeShapeType="1"/>
          </p:cNvSpPr>
          <p:nvPr/>
        </p:nvSpPr>
        <p:spPr bwMode="auto">
          <a:xfrm>
            <a:off x="1143000" y="532447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35" name="Line 58"/>
          <p:cNvSpPr>
            <a:spLocks noChangeShapeType="1"/>
          </p:cNvSpPr>
          <p:nvPr/>
        </p:nvSpPr>
        <p:spPr bwMode="auto">
          <a:xfrm flipV="1">
            <a:off x="1295400" y="5248275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36" name="Line 59"/>
          <p:cNvSpPr>
            <a:spLocks noChangeShapeType="1"/>
          </p:cNvSpPr>
          <p:nvPr/>
        </p:nvSpPr>
        <p:spPr bwMode="auto">
          <a:xfrm>
            <a:off x="1371600" y="5248275"/>
            <a:ext cx="117475" cy="236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37" name="Line 60"/>
          <p:cNvSpPr>
            <a:spLocks noChangeShapeType="1"/>
          </p:cNvSpPr>
          <p:nvPr/>
        </p:nvSpPr>
        <p:spPr bwMode="auto">
          <a:xfrm flipV="1">
            <a:off x="1489075" y="532447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38" name="Text Box 61"/>
          <p:cNvSpPr txBox="1">
            <a:spLocks noChangeArrowheads="1"/>
          </p:cNvSpPr>
          <p:nvPr/>
        </p:nvSpPr>
        <p:spPr bwMode="auto">
          <a:xfrm>
            <a:off x="1676400" y="532447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16</a:t>
            </a:r>
          </a:p>
        </p:txBody>
      </p:sp>
      <p:sp>
        <p:nvSpPr>
          <p:cNvPr id="85039" name="Text Box 62"/>
          <p:cNvSpPr txBox="1">
            <a:spLocks noChangeArrowheads="1"/>
          </p:cNvSpPr>
          <p:nvPr/>
        </p:nvSpPr>
        <p:spPr bwMode="auto">
          <a:xfrm>
            <a:off x="2076450" y="532447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18</a:t>
            </a:r>
          </a:p>
        </p:txBody>
      </p:sp>
      <p:sp>
        <p:nvSpPr>
          <p:cNvPr id="85040" name="Text Box 63"/>
          <p:cNvSpPr txBox="1">
            <a:spLocks noChangeArrowheads="1"/>
          </p:cNvSpPr>
          <p:nvPr/>
        </p:nvSpPr>
        <p:spPr bwMode="auto">
          <a:xfrm>
            <a:off x="2514600" y="532447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20</a:t>
            </a:r>
          </a:p>
        </p:txBody>
      </p:sp>
      <p:sp>
        <p:nvSpPr>
          <p:cNvPr id="85041" name="Text Box 64"/>
          <p:cNvSpPr txBox="1">
            <a:spLocks noChangeArrowheads="1"/>
          </p:cNvSpPr>
          <p:nvPr/>
        </p:nvSpPr>
        <p:spPr bwMode="auto">
          <a:xfrm>
            <a:off x="2914650" y="532447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22</a:t>
            </a:r>
          </a:p>
        </p:txBody>
      </p:sp>
      <p:sp>
        <p:nvSpPr>
          <p:cNvPr id="85042" name="Text Box 65"/>
          <p:cNvSpPr txBox="1">
            <a:spLocks noChangeArrowheads="1"/>
          </p:cNvSpPr>
          <p:nvPr/>
        </p:nvSpPr>
        <p:spPr bwMode="auto">
          <a:xfrm>
            <a:off x="3295650" y="532447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24</a:t>
            </a:r>
          </a:p>
        </p:txBody>
      </p:sp>
      <p:sp>
        <p:nvSpPr>
          <p:cNvPr id="85043" name="Text Box 66"/>
          <p:cNvSpPr txBox="1">
            <a:spLocks noChangeArrowheads="1"/>
          </p:cNvSpPr>
          <p:nvPr/>
        </p:nvSpPr>
        <p:spPr bwMode="auto">
          <a:xfrm>
            <a:off x="3676650" y="532447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26</a:t>
            </a:r>
          </a:p>
        </p:txBody>
      </p:sp>
      <p:sp>
        <p:nvSpPr>
          <p:cNvPr id="85044" name="Text Box 67"/>
          <p:cNvSpPr txBox="1">
            <a:spLocks noChangeArrowheads="1"/>
          </p:cNvSpPr>
          <p:nvPr/>
        </p:nvSpPr>
        <p:spPr bwMode="auto">
          <a:xfrm>
            <a:off x="4057650" y="532447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28</a:t>
            </a:r>
          </a:p>
        </p:txBody>
      </p:sp>
      <p:sp>
        <p:nvSpPr>
          <p:cNvPr id="85045" name="Text Box 68"/>
          <p:cNvSpPr txBox="1">
            <a:spLocks noChangeArrowheads="1"/>
          </p:cNvSpPr>
          <p:nvPr/>
        </p:nvSpPr>
        <p:spPr bwMode="auto">
          <a:xfrm>
            <a:off x="4438650" y="532447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30</a:t>
            </a:r>
          </a:p>
        </p:txBody>
      </p:sp>
      <p:sp>
        <p:nvSpPr>
          <p:cNvPr id="85046" name="Text Box 69"/>
          <p:cNvSpPr txBox="1">
            <a:spLocks noChangeArrowheads="1"/>
          </p:cNvSpPr>
          <p:nvPr/>
        </p:nvSpPr>
        <p:spPr bwMode="auto">
          <a:xfrm>
            <a:off x="4819650" y="532447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32</a:t>
            </a:r>
          </a:p>
        </p:txBody>
      </p:sp>
      <p:sp>
        <p:nvSpPr>
          <p:cNvPr id="85047" name="Text Box 70"/>
          <p:cNvSpPr txBox="1">
            <a:spLocks noChangeArrowheads="1"/>
          </p:cNvSpPr>
          <p:nvPr/>
        </p:nvSpPr>
        <p:spPr bwMode="auto">
          <a:xfrm>
            <a:off x="5200650" y="532447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34</a:t>
            </a:r>
          </a:p>
        </p:txBody>
      </p:sp>
      <p:sp>
        <p:nvSpPr>
          <p:cNvPr id="85048" name="Text Box 71"/>
          <p:cNvSpPr txBox="1">
            <a:spLocks noChangeArrowheads="1"/>
          </p:cNvSpPr>
          <p:nvPr/>
        </p:nvSpPr>
        <p:spPr bwMode="auto">
          <a:xfrm>
            <a:off x="5581650" y="532447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36</a:t>
            </a:r>
          </a:p>
        </p:txBody>
      </p:sp>
      <p:sp>
        <p:nvSpPr>
          <p:cNvPr id="85049" name="Text Box 72"/>
          <p:cNvSpPr txBox="1">
            <a:spLocks noChangeArrowheads="1"/>
          </p:cNvSpPr>
          <p:nvPr/>
        </p:nvSpPr>
        <p:spPr bwMode="auto">
          <a:xfrm>
            <a:off x="5962650" y="532447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38</a:t>
            </a:r>
          </a:p>
        </p:txBody>
      </p:sp>
      <p:sp>
        <p:nvSpPr>
          <p:cNvPr id="85050" name="Text Box 73"/>
          <p:cNvSpPr txBox="1">
            <a:spLocks noChangeArrowheads="1"/>
          </p:cNvSpPr>
          <p:nvPr/>
        </p:nvSpPr>
        <p:spPr bwMode="auto">
          <a:xfrm>
            <a:off x="6343650" y="532447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40</a:t>
            </a:r>
          </a:p>
        </p:txBody>
      </p:sp>
      <p:sp>
        <p:nvSpPr>
          <p:cNvPr id="85051" name="Text Box 74"/>
          <p:cNvSpPr txBox="1">
            <a:spLocks noChangeArrowheads="1"/>
          </p:cNvSpPr>
          <p:nvPr/>
        </p:nvSpPr>
        <p:spPr bwMode="auto">
          <a:xfrm>
            <a:off x="6705600" y="532447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42</a:t>
            </a:r>
          </a:p>
        </p:txBody>
      </p:sp>
      <p:sp>
        <p:nvSpPr>
          <p:cNvPr id="85052" name="Text Box 75"/>
          <p:cNvSpPr txBox="1">
            <a:spLocks noChangeArrowheads="1"/>
          </p:cNvSpPr>
          <p:nvPr/>
        </p:nvSpPr>
        <p:spPr bwMode="auto">
          <a:xfrm>
            <a:off x="7105650" y="532447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44</a:t>
            </a:r>
          </a:p>
        </p:txBody>
      </p:sp>
      <p:sp>
        <p:nvSpPr>
          <p:cNvPr id="85053" name="Text Box 76"/>
          <p:cNvSpPr txBox="1">
            <a:spLocks noChangeArrowheads="1"/>
          </p:cNvSpPr>
          <p:nvPr/>
        </p:nvSpPr>
        <p:spPr bwMode="auto">
          <a:xfrm>
            <a:off x="7486650" y="532447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46</a:t>
            </a:r>
          </a:p>
        </p:txBody>
      </p:sp>
      <p:sp>
        <p:nvSpPr>
          <p:cNvPr id="85054" name="Rectangle 77"/>
          <p:cNvSpPr>
            <a:spLocks noChangeArrowheads="1"/>
          </p:cNvSpPr>
          <p:nvPr/>
        </p:nvSpPr>
        <p:spPr bwMode="auto">
          <a:xfrm>
            <a:off x="4530725" y="5095875"/>
            <a:ext cx="193675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55" name="Rectangle 78"/>
          <p:cNvSpPr>
            <a:spLocks noChangeArrowheads="1"/>
          </p:cNvSpPr>
          <p:nvPr/>
        </p:nvSpPr>
        <p:spPr bwMode="auto">
          <a:xfrm>
            <a:off x="4724400" y="5095875"/>
            <a:ext cx="193675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56" name="Rectangle 79"/>
          <p:cNvSpPr>
            <a:spLocks noChangeArrowheads="1"/>
          </p:cNvSpPr>
          <p:nvPr/>
        </p:nvSpPr>
        <p:spPr bwMode="auto">
          <a:xfrm>
            <a:off x="1825625" y="5095875"/>
            <a:ext cx="193675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57" name="Rectangle 80"/>
          <p:cNvSpPr>
            <a:spLocks noChangeArrowheads="1"/>
          </p:cNvSpPr>
          <p:nvPr/>
        </p:nvSpPr>
        <p:spPr bwMode="auto">
          <a:xfrm>
            <a:off x="6078538" y="5094288"/>
            <a:ext cx="193675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58" name="Rectangle 81"/>
          <p:cNvSpPr>
            <a:spLocks noChangeArrowheads="1"/>
          </p:cNvSpPr>
          <p:nvPr/>
        </p:nvSpPr>
        <p:spPr bwMode="auto">
          <a:xfrm>
            <a:off x="4143375" y="5091113"/>
            <a:ext cx="193675" cy="249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59" name="Rectangle 82"/>
          <p:cNvSpPr>
            <a:spLocks noChangeArrowheads="1"/>
          </p:cNvSpPr>
          <p:nvPr/>
        </p:nvSpPr>
        <p:spPr bwMode="auto">
          <a:xfrm>
            <a:off x="5486400" y="5095875"/>
            <a:ext cx="193675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60" name="Rectangle 83"/>
          <p:cNvSpPr>
            <a:spLocks noChangeArrowheads="1"/>
          </p:cNvSpPr>
          <p:nvPr/>
        </p:nvSpPr>
        <p:spPr bwMode="auto">
          <a:xfrm>
            <a:off x="5688013" y="5095875"/>
            <a:ext cx="193675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61" name="Rectangle 84"/>
          <p:cNvSpPr>
            <a:spLocks noChangeArrowheads="1"/>
          </p:cNvSpPr>
          <p:nvPr/>
        </p:nvSpPr>
        <p:spPr bwMode="auto">
          <a:xfrm>
            <a:off x="7570788" y="5094288"/>
            <a:ext cx="193675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62" name="Line 85"/>
          <p:cNvSpPr>
            <a:spLocks noChangeShapeType="1"/>
          </p:cNvSpPr>
          <p:nvPr/>
        </p:nvSpPr>
        <p:spPr bwMode="auto">
          <a:xfrm flipV="1">
            <a:off x="4648200" y="425767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63" name="Line 86"/>
          <p:cNvSpPr>
            <a:spLocks noChangeShapeType="1"/>
          </p:cNvSpPr>
          <p:nvPr/>
        </p:nvSpPr>
        <p:spPr bwMode="auto">
          <a:xfrm flipV="1">
            <a:off x="5603875" y="425767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64" name="Line 87"/>
          <p:cNvSpPr>
            <a:spLocks noChangeShapeType="1"/>
          </p:cNvSpPr>
          <p:nvPr/>
        </p:nvSpPr>
        <p:spPr bwMode="auto">
          <a:xfrm>
            <a:off x="4648200" y="448627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65" name="Text Box 88"/>
          <p:cNvSpPr txBox="1">
            <a:spLocks noChangeArrowheads="1"/>
          </p:cNvSpPr>
          <p:nvPr/>
        </p:nvSpPr>
        <p:spPr bwMode="auto">
          <a:xfrm>
            <a:off x="4438650" y="3571875"/>
            <a:ext cx="1387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Between Treatments</a:t>
            </a:r>
          </a:p>
        </p:txBody>
      </p:sp>
      <p:sp>
        <p:nvSpPr>
          <p:cNvPr id="85066" name="Text Box 89"/>
          <p:cNvSpPr txBox="1">
            <a:spLocks noChangeArrowheads="1"/>
          </p:cNvSpPr>
          <p:nvPr/>
        </p:nvSpPr>
        <p:spPr bwMode="auto">
          <a:xfrm>
            <a:off x="6959600" y="3571875"/>
            <a:ext cx="1376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Treatment I</a:t>
            </a:r>
          </a:p>
        </p:txBody>
      </p:sp>
      <p:sp>
        <p:nvSpPr>
          <p:cNvPr id="85067" name="Text Box 90"/>
          <p:cNvSpPr txBox="1">
            <a:spLocks noChangeArrowheads="1"/>
          </p:cNvSpPr>
          <p:nvPr/>
        </p:nvSpPr>
        <p:spPr bwMode="auto">
          <a:xfrm>
            <a:off x="6959600" y="4029075"/>
            <a:ext cx="1460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Treatment II</a:t>
            </a:r>
          </a:p>
        </p:txBody>
      </p:sp>
      <p:sp>
        <p:nvSpPr>
          <p:cNvPr id="85068" name="Rectangle 91"/>
          <p:cNvSpPr>
            <a:spLocks noChangeArrowheads="1"/>
          </p:cNvSpPr>
          <p:nvPr/>
        </p:nvSpPr>
        <p:spPr bwMode="auto">
          <a:xfrm>
            <a:off x="6705600" y="4075113"/>
            <a:ext cx="193675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69" name="Rectangle 92"/>
          <p:cNvSpPr>
            <a:spLocks noChangeArrowheads="1"/>
          </p:cNvSpPr>
          <p:nvPr/>
        </p:nvSpPr>
        <p:spPr bwMode="auto">
          <a:xfrm>
            <a:off x="6705600" y="3617913"/>
            <a:ext cx="193675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70" name="Line 93"/>
          <p:cNvSpPr>
            <a:spLocks noChangeShapeType="1"/>
          </p:cNvSpPr>
          <p:nvPr/>
        </p:nvSpPr>
        <p:spPr bwMode="auto">
          <a:xfrm>
            <a:off x="1828800" y="572135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71" name="Line 94"/>
          <p:cNvSpPr>
            <a:spLocks noChangeShapeType="1"/>
          </p:cNvSpPr>
          <p:nvPr/>
        </p:nvSpPr>
        <p:spPr bwMode="auto">
          <a:xfrm>
            <a:off x="4267200" y="587375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72" name="Text Box 95"/>
          <p:cNvSpPr txBox="1">
            <a:spLocks noChangeArrowheads="1"/>
          </p:cNvSpPr>
          <p:nvPr/>
        </p:nvSpPr>
        <p:spPr bwMode="auto">
          <a:xfrm>
            <a:off x="3695700" y="6327775"/>
            <a:ext cx="2095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Within Treatments</a:t>
            </a:r>
          </a:p>
        </p:txBody>
      </p:sp>
      <p:sp>
        <p:nvSpPr>
          <p:cNvPr id="85073" name="Line 96"/>
          <p:cNvSpPr>
            <a:spLocks noChangeShapeType="1"/>
          </p:cNvSpPr>
          <p:nvPr/>
        </p:nvSpPr>
        <p:spPr bwMode="auto">
          <a:xfrm>
            <a:off x="3886200" y="5810250"/>
            <a:ext cx="477838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74" name="Line 97"/>
          <p:cNvSpPr>
            <a:spLocks noChangeShapeType="1"/>
          </p:cNvSpPr>
          <p:nvPr/>
        </p:nvSpPr>
        <p:spPr bwMode="auto">
          <a:xfrm flipH="1">
            <a:off x="5070475" y="5962650"/>
            <a:ext cx="339725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75" name="Text Box 98"/>
          <p:cNvSpPr txBox="1">
            <a:spLocks noChangeArrowheads="1"/>
          </p:cNvSpPr>
          <p:nvPr/>
        </p:nvSpPr>
        <p:spPr bwMode="auto">
          <a:xfrm>
            <a:off x="4114800" y="2743200"/>
            <a:ext cx="2095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Within Treatments</a:t>
            </a:r>
          </a:p>
        </p:txBody>
      </p:sp>
      <p:sp>
        <p:nvSpPr>
          <p:cNvPr id="85076" name="Line 100"/>
          <p:cNvSpPr>
            <a:spLocks noChangeShapeType="1"/>
          </p:cNvSpPr>
          <p:nvPr/>
        </p:nvSpPr>
        <p:spPr bwMode="auto">
          <a:xfrm>
            <a:off x="5257800" y="2438400"/>
            <a:ext cx="6238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77" name="Line 101"/>
          <p:cNvSpPr>
            <a:spLocks noChangeShapeType="1"/>
          </p:cNvSpPr>
          <p:nvPr/>
        </p:nvSpPr>
        <p:spPr bwMode="auto">
          <a:xfrm>
            <a:off x="4308475" y="2438400"/>
            <a:ext cx="6238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78" name="Line 102"/>
          <p:cNvSpPr>
            <a:spLocks noChangeShapeType="1"/>
          </p:cNvSpPr>
          <p:nvPr/>
        </p:nvSpPr>
        <p:spPr bwMode="auto">
          <a:xfrm>
            <a:off x="4648200" y="2514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79" name="Line 103"/>
          <p:cNvSpPr>
            <a:spLocks noChangeShapeType="1"/>
          </p:cNvSpPr>
          <p:nvPr/>
        </p:nvSpPr>
        <p:spPr bwMode="auto">
          <a:xfrm flipH="1">
            <a:off x="5375275" y="2514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80" name="Text Box 104"/>
          <p:cNvSpPr txBox="1">
            <a:spLocks noChangeArrowheads="1"/>
          </p:cNvSpPr>
          <p:nvPr/>
        </p:nvSpPr>
        <p:spPr bwMode="auto">
          <a:xfrm>
            <a:off x="1279525" y="334963"/>
            <a:ext cx="465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(a)</a:t>
            </a:r>
          </a:p>
        </p:txBody>
      </p:sp>
      <p:sp>
        <p:nvSpPr>
          <p:cNvPr id="85081" name="Text Box 105"/>
          <p:cNvSpPr txBox="1">
            <a:spLocks noChangeArrowheads="1"/>
          </p:cNvSpPr>
          <p:nvPr/>
        </p:nvSpPr>
        <p:spPr bwMode="auto">
          <a:xfrm>
            <a:off x="1295400" y="3641725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(b)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B1C31-DE8D-5945-BC56-9DC7616675E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ransition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0"/>
          <p:cNvSpPr txBox="1">
            <a:spLocks noChangeArrowheads="1"/>
          </p:cNvSpPr>
          <p:nvPr/>
        </p:nvSpPr>
        <p:spPr bwMode="auto">
          <a:xfrm>
            <a:off x="4046538" y="4343400"/>
            <a:ext cx="11366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u="sng"/>
              <a:t>Sample 2</a:t>
            </a:r>
          </a:p>
          <a:p>
            <a:pPr algn="ctr"/>
            <a:r>
              <a:rPr lang="en-US"/>
              <a:t>1</a:t>
            </a:r>
          </a:p>
          <a:p>
            <a:pPr algn="ctr"/>
            <a:r>
              <a:rPr lang="en-US"/>
              <a:t>4</a:t>
            </a:r>
          </a:p>
          <a:p>
            <a:pPr algn="ctr"/>
            <a:r>
              <a:rPr lang="en-US"/>
              <a:t>7</a:t>
            </a:r>
          </a:p>
          <a:p>
            <a:pPr algn="ctr"/>
            <a:r>
              <a:rPr lang="en-US"/>
              <a:t>X = 4</a:t>
            </a:r>
            <a:endParaRPr lang="en-US" u="sng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6002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Population and Sample Illustration - based on different treatments</a:t>
            </a:r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914400" y="1828800"/>
            <a:ext cx="1905000" cy="1828800"/>
          </a:xfrm>
          <a:prstGeom prst="ellipse">
            <a:avLst/>
          </a:prstGeom>
          <a:solidFill>
            <a:srgbClr val="CDF5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µ</a:t>
            </a:r>
            <a:r>
              <a:rPr lang="en-US" baseline="-25000"/>
              <a:t>1</a:t>
            </a:r>
            <a:r>
              <a:rPr lang="en-US"/>
              <a:t> = ?</a:t>
            </a:r>
          </a:p>
        </p:txBody>
      </p:sp>
      <p:sp>
        <p:nvSpPr>
          <p:cNvPr id="19460" name="Oval 5"/>
          <p:cNvSpPr>
            <a:spLocks noChangeArrowheads="1"/>
          </p:cNvSpPr>
          <p:nvPr/>
        </p:nvSpPr>
        <p:spPr bwMode="auto">
          <a:xfrm>
            <a:off x="3657600" y="1828800"/>
            <a:ext cx="1905000" cy="1828800"/>
          </a:xfrm>
          <a:prstGeom prst="ellipse">
            <a:avLst/>
          </a:prstGeom>
          <a:solidFill>
            <a:srgbClr val="B3D6D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µ</a:t>
            </a:r>
            <a:r>
              <a:rPr lang="en-US" baseline="-25000"/>
              <a:t>2</a:t>
            </a:r>
            <a:r>
              <a:rPr lang="en-US"/>
              <a:t> = ?</a:t>
            </a:r>
          </a:p>
        </p:txBody>
      </p:sp>
      <p:sp>
        <p:nvSpPr>
          <p:cNvPr id="19461" name="Oval 6"/>
          <p:cNvSpPr>
            <a:spLocks noChangeArrowheads="1"/>
          </p:cNvSpPr>
          <p:nvPr/>
        </p:nvSpPr>
        <p:spPr bwMode="auto">
          <a:xfrm>
            <a:off x="6400800" y="1828800"/>
            <a:ext cx="1905000" cy="1828800"/>
          </a:xfrm>
          <a:prstGeom prst="ellipse">
            <a:avLst/>
          </a:prstGeom>
          <a:solidFill>
            <a:srgbClr val="8DA9A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µ</a:t>
            </a:r>
            <a:r>
              <a:rPr lang="en-US" baseline="-25000"/>
              <a:t>3</a:t>
            </a:r>
            <a:r>
              <a:rPr lang="en-US"/>
              <a:t> = ?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1081088" y="1127125"/>
            <a:ext cx="1587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Population 1</a:t>
            </a:r>
          </a:p>
          <a:p>
            <a:pPr algn="ctr"/>
            <a:r>
              <a:rPr lang="en-US"/>
              <a:t>(Treatment 1)</a:t>
            </a: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3824288" y="1127125"/>
            <a:ext cx="1587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Population 2</a:t>
            </a:r>
          </a:p>
          <a:p>
            <a:pPr algn="ctr"/>
            <a:r>
              <a:rPr lang="en-US"/>
              <a:t>(Treatment 2)</a:t>
            </a:r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6551613" y="1127125"/>
            <a:ext cx="1587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Population 3</a:t>
            </a:r>
          </a:p>
          <a:p>
            <a:pPr algn="ctr"/>
            <a:r>
              <a:rPr lang="en-US"/>
              <a:t>(Treatment 3)</a:t>
            </a:r>
          </a:p>
        </p:txBody>
      </p:sp>
      <p:sp>
        <p:nvSpPr>
          <p:cNvPr id="19465" name="Line 10"/>
          <p:cNvSpPr>
            <a:spLocks noChangeShapeType="1"/>
          </p:cNvSpPr>
          <p:nvPr/>
        </p:nvSpPr>
        <p:spPr bwMode="auto">
          <a:xfrm>
            <a:off x="1870075" y="3657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11"/>
          <p:cNvSpPr>
            <a:spLocks noChangeShapeType="1"/>
          </p:cNvSpPr>
          <p:nvPr/>
        </p:nvSpPr>
        <p:spPr bwMode="auto">
          <a:xfrm>
            <a:off x="4627563" y="3657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Line 12"/>
          <p:cNvSpPr>
            <a:spLocks noChangeShapeType="1"/>
          </p:cNvSpPr>
          <p:nvPr/>
        </p:nvSpPr>
        <p:spPr bwMode="auto">
          <a:xfrm>
            <a:off x="7370763" y="3657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Text Box 13"/>
          <p:cNvSpPr txBox="1">
            <a:spLocks noChangeArrowheads="1"/>
          </p:cNvSpPr>
          <p:nvPr/>
        </p:nvSpPr>
        <p:spPr bwMode="auto">
          <a:xfrm>
            <a:off x="1295400" y="4343400"/>
            <a:ext cx="1143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u="sng"/>
              <a:t>Sample  </a:t>
            </a:r>
            <a:endParaRPr lang="en-US"/>
          </a:p>
          <a:p>
            <a:pPr algn="ctr"/>
            <a:r>
              <a:rPr lang="en-US"/>
              <a:t>1</a:t>
            </a:r>
          </a:p>
          <a:p>
            <a:pPr algn="ctr"/>
            <a:r>
              <a:rPr lang="en-US"/>
              <a:t>2</a:t>
            </a:r>
          </a:p>
          <a:p>
            <a:pPr algn="ctr"/>
            <a:r>
              <a:rPr lang="en-US"/>
              <a:t>4</a:t>
            </a:r>
          </a:p>
          <a:p>
            <a:pPr algn="ctr"/>
            <a:r>
              <a:rPr lang="en-US"/>
              <a:t>X = 2</a:t>
            </a:r>
            <a:endParaRPr lang="en-US" u="sng"/>
          </a:p>
        </p:txBody>
      </p:sp>
      <p:sp>
        <p:nvSpPr>
          <p:cNvPr id="19469" name="Text Box 15"/>
          <p:cNvSpPr txBox="1">
            <a:spLocks noChangeArrowheads="1"/>
          </p:cNvSpPr>
          <p:nvPr/>
        </p:nvSpPr>
        <p:spPr bwMode="auto">
          <a:xfrm>
            <a:off x="6789738" y="4343400"/>
            <a:ext cx="11366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u="sng"/>
              <a:t>Sample 3</a:t>
            </a:r>
            <a:endParaRPr lang="en-US"/>
          </a:p>
          <a:p>
            <a:pPr algn="ctr"/>
            <a:r>
              <a:rPr lang="en-US"/>
              <a:t>4</a:t>
            </a:r>
          </a:p>
          <a:p>
            <a:pPr algn="ctr"/>
            <a:r>
              <a:rPr lang="en-US"/>
              <a:t>6</a:t>
            </a:r>
          </a:p>
          <a:p>
            <a:pPr algn="ctr"/>
            <a:r>
              <a:rPr lang="en-US"/>
              <a:t>8</a:t>
            </a:r>
          </a:p>
          <a:p>
            <a:pPr algn="ctr"/>
            <a:r>
              <a:rPr lang="en-US"/>
              <a:t>X = 6</a:t>
            </a:r>
            <a:endParaRPr lang="en-US" u="sng"/>
          </a:p>
        </p:txBody>
      </p:sp>
      <p:sp>
        <p:nvSpPr>
          <p:cNvPr id="19470" name="Line 16"/>
          <p:cNvSpPr>
            <a:spLocks noChangeShapeType="1"/>
          </p:cNvSpPr>
          <p:nvPr/>
        </p:nvSpPr>
        <p:spPr bwMode="auto">
          <a:xfrm>
            <a:off x="1579563" y="561816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Line 17"/>
          <p:cNvSpPr>
            <a:spLocks noChangeShapeType="1"/>
          </p:cNvSpPr>
          <p:nvPr/>
        </p:nvSpPr>
        <p:spPr bwMode="auto">
          <a:xfrm>
            <a:off x="4343400" y="561816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Line 18"/>
          <p:cNvSpPr>
            <a:spLocks noChangeShapeType="1"/>
          </p:cNvSpPr>
          <p:nvPr/>
        </p:nvSpPr>
        <p:spPr bwMode="auto">
          <a:xfrm>
            <a:off x="7080250" y="561816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B1C31-DE8D-5945-BC56-9DC7616675E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Times" charset="0"/>
                <a:ea typeface="ＭＳ Ｐゴシック" charset="0"/>
                <a:cs typeface="ＭＳ Ｐゴシック" charset="0"/>
              </a:rPr>
              <a:t>Statistical Hypothesis (Null) for ANOVA</a:t>
            </a:r>
          </a:p>
        </p:txBody>
      </p:sp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736725" y="2835275"/>
            <a:ext cx="2579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400"/>
              <a:t>H</a:t>
            </a:r>
            <a:r>
              <a:rPr lang="en-US" sz="2400" baseline="-25000"/>
              <a:t>O</a:t>
            </a:r>
            <a:r>
              <a:rPr lang="en-US" sz="2400"/>
              <a:t> :	µ</a:t>
            </a:r>
            <a:r>
              <a:rPr lang="en-US" sz="2400" baseline="-25000"/>
              <a:t>1</a:t>
            </a:r>
            <a:r>
              <a:rPr lang="en-US" sz="2400"/>
              <a:t> = µ</a:t>
            </a:r>
            <a:r>
              <a:rPr lang="en-US" sz="2400" baseline="-25000"/>
              <a:t>2</a:t>
            </a:r>
            <a:r>
              <a:rPr lang="en-US" sz="2400"/>
              <a:t> = µ</a:t>
            </a:r>
            <a:r>
              <a:rPr lang="en-US" sz="2400" baseline="-25000"/>
              <a:t>3</a:t>
            </a:r>
            <a:endParaRPr lang="en-US" sz="2400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736725" y="3902075"/>
            <a:ext cx="46704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400"/>
              <a:t>H</a:t>
            </a:r>
            <a:r>
              <a:rPr lang="en-US" sz="2400" baseline="-25000"/>
              <a:t>1</a:t>
            </a:r>
            <a:r>
              <a:rPr lang="en-US" sz="2400"/>
              <a:t> :	At </a:t>
            </a:r>
            <a:r>
              <a:rPr lang="en-US" sz="2400" u="sng"/>
              <a:t>least</a:t>
            </a:r>
            <a:r>
              <a:rPr lang="en-US" sz="2400"/>
              <a:t> one population mean</a:t>
            </a:r>
          </a:p>
          <a:p>
            <a:r>
              <a:rPr lang="en-US" sz="2400"/>
              <a:t>	is different from the others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4937125" y="2865438"/>
            <a:ext cx="316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400"/>
              <a:t>(There is no effect of…)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B1C31-DE8D-5945-BC56-9DC7616675E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676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Conceptual t and F formulas</a:t>
            </a:r>
          </a:p>
        </p:txBody>
      </p:sp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1236663" y="1925638"/>
            <a:ext cx="51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400"/>
              <a:t>t =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2193925" y="1584325"/>
            <a:ext cx="549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400"/>
              <a:t>Obtained difference between sample means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2574925" y="2209800"/>
            <a:ext cx="4821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400"/>
              <a:t>Difference expected by chance (error)</a:t>
            </a:r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>
            <a:off x="1981200" y="2133600"/>
            <a:ext cx="594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1236663" y="4303713"/>
            <a:ext cx="601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400"/>
              <a:t>F =</a:t>
            </a: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2657475" y="3597275"/>
            <a:ext cx="49641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400"/>
              <a:t>Variance (average squared differences)</a:t>
            </a:r>
          </a:p>
          <a:p>
            <a:pPr algn="ctr"/>
            <a:r>
              <a:rPr lang="en-US" sz="2400"/>
              <a:t> between sample means</a:t>
            </a: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2571750" y="4587875"/>
            <a:ext cx="53800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400"/>
              <a:t>Variance (differences) expected by chance</a:t>
            </a:r>
          </a:p>
          <a:p>
            <a:pPr algn="ctr"/>
            <a:r>
              <a:rPr lang="en-US" sz="2400"/>
              <a:t>(sampling error)</a:t>
            </a:r>
          </a:p>
        </p:txBody>
      </p:sp>
      <p:sp>
        <p:nvSpPr>
          <p:cNvPr id="23561" name="Line 10"/>
          <p:cNvSpPr>
            <a:spLocks noChangeShapeType="1"/>
          </p:cNvSpPr>
          <p:nvPr/>
        </p:nvSpPr>
        <p:spPr bwMode="auto">
          <a:xfrm>
            <a:off x="1981200" y="4511675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B1C31-DE8D-5945-BC56-9DC7616675E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524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Data table - 3 treatment conditions </a:t>
            </a:r>
          </a:p>
        </p:txBody>
      </p:sp>
      <p:graphicFrame>
        <p:nvGraphicFramePr>
          <p:cNvPr id="9324" name="Group 108"/>
          <p:cNvGraphicFramePr>
            <a:graphicFrameLocks noGrp="1"/>
          </p:cNvGraphicFramePr>
          <p:nvPr/>
        </p:nvGraphicFramePr>
        <p:xfrm>
          <a:off x="1143000" y="1397000"/>
          <a:ext cx="6858000" cy="3505200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Treatment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50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o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0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(Sample 1)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Treatment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70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o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0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(Sample 2)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Treatment 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90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o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0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(Sample 3)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X = 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X = 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X = 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627" name="Line 41"/>
          <p:cNvSpPr>
            <a:spLocks noChangeShapeType="1"/>
          </p:cNvSpPr>
          <p:nvPr/>
        </p:nvSpPr>
        <p:spPr bwMode="auto">
          <a:xfrm>
            <a:off x="1981200" y="4551363"/>
            <a:ext cx="18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8" name="Line 42"/>
          <p:cNvSpPr>
            <a:spLocks noChangeShapeType="1"/>
          </p:cNvSpPr>
          <p:nvPr/>
        </p:nvSpPr>
        <p:spPr bwMode="auto">
          <a:xfrm>
            <a:off x="4267200" y="4551363"/>
            <a:ext cx="18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9" name="Line 43"/>
          <p:cNvSpPr>
            <a:spLocks noChangeShapeType="1"/>
          </p:cNvSpPr>
          <p:nvPr/>
        </p:nvSpPr>
        <p:spPr bwMode="auto">
          <a:xfrm>
            <a:off x="6553200" y="4559300"/>
            <a:ext cx="18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B1C31-DE8D-5945-BC56-9DC7616675E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752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Total variability as a function of between and within treatments</a:t>
            </a:r>
          </a:p>
        </p:txBody>
      </p:sp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3973513" y="1020763"/>
            <a:ext cx="1284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Total </a:t>
            </a:r>
          </a:p>
          <a:p>
            <a:pPr algn="ctr"/>
            <a:r>
              <a:rPr lang="en-US"/>
              <a:t>Variability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546225" y="3138488"/>
            <a:ext cx="1327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Between-</a:t>
            </a:r>
          </a:p>
          <a:p>
            <a:pPr algn="ctr"/>
            <a:r>
              <a:rPr lang="en-US"/>
              <a:t>Treatments</a:t>
            </a:r>
          </a:p>
          <a:p>
            <a:pPr algn="ctr"/>
            <a:r>
              <a:rPr lang="en-US"/>
              <a:t>Variability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6254750" y="3127375"/>
            <a:ext cx="1327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Within-</a:t>
            </a:r>
          </a:p>
          <a:p>
            <a:pPr algn="ctr"/>
            <a:r>
              <a:rPr lang="en-US"/>
              <a:t>Treatments</a:t>
            </a:r>
          </a:p>
          <a:p>
            <a:pPr algn="ctr"/>
            <a:r>
              <a:rPr lang="en-US"/>
              <a:t>Variability</a:t>
            </a: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838200" y="4251325"/>
            <a:ext cx="29337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buFont typeface="Times" charset="0"/>
              <a:buAutoNum type="arabicPeriod"/>
            </a:pPr>
            <a:r>
              <a:rPr lang="en-US"/>
              <a:t>Treatment Effect</a:t>
            </a:r>
          </a:p>
          <a:p>
            <a:pPr>
              <a:buFont typeface="Times" charset="0"/>
              <a:buAutoNum type="arabicPeriod"/>
            </a:pPr>
            <a:r>
              <a:rPr lang="en-US"/>
              <a:t>Individual Differences</a:t>
            </a:r>
          </a:p>
          <a:p>
            <a:pPr>
              <a:buFont typeface="Times" charset="0"/>
              <a:buAutoNum type="arabicPeriod"/>
            </a:pPr>
            <a:r>
              <a:rPr lang="en-US"/>
              <a:t>Experimental Error</a:t>
            </a:r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5448300" y="4260850"/>
            <a:ext cx="2933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buFont typeface="Times" charset="0"/>
              <a:buNone/>
            </a:pPr>
            <a:r>
              <a:rPr lang="en-US"/>
              <a:t>1.	Individual Differences</a:t>
            </a:r>
          </a:p>
          <a:p>
            <a:pPr>
              <a:buFont typeface="Times" charset="0"/>
              <a:buNone/>
            </a:pPr>
            <a:r>
              <a:rPr lang="en-US"/>
              <a:t>2.	Experimental Error</a:t>
            </a:r>
          </a:p>
        </p:txBody>
      </p:sp>
      <p:sp>
        <p:nvSpPr>
          <p:cNvPr id="27655" name="Line 8"/>
          <p:cNvSpPr>
            <a:spLocks noChangeShapeType="1"/>
          </p:cNvSpPr>
          <p:nvPr/>
        </p:nvSpPr>
        <p:spPr bwMode="auto">
          <a:xfrm>
            <a:off x="952500" y="4144963"/>
            <a:ext cx="2667000" cy="0"/>
          </a:xfrm>
          <a:prstGeom prst="line">
            <a:avLst/>
          </a:prstGeom>
          <a:noFill/>
          <a:ln w="9525">
            <a:solidFill>
              <a:srgbClr val="5389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9"/>
          <p:cNvSpPr>
            <a:spLocks noChangeShapeType="1"/>
          </p:cNvSpPr>
          <p:nvPr/>
        </p:nvSpPr>
        <p:spPr bwMode="auto">
          <a:xfrm>
            <a:off x="5600700" y="4144963"/>
            <a:ext cx="2667000" cy="0"/>
          </a:xfrm>
          <a:prstGeom prst="line">
            <a:avLst/>
          </a:prstGeom>
          <a:noFill/>
          <a:ln w="9525">
            <a:solidFill>
              <a:srgbClr val="5389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Line 10"/>
          <p:cNvSpPr>
            <a:spLocks noChangeShapeType="1"/>
          </p:cNvSpPr>
          <p:nvPr/>
        </p:nvSpPr>
        <p:spPr bwMode="auto">
          <a:xfrm>
            <a:off x="3810000" y="1706563"/>
            <a:ext cx="1600200" cy="0"/>
          </a:xfrm>
          <a:prstGeom prst="line">
            <a:avLst/>
          </a:prstGeom>
          <a:noFill/>
          <a:ln w="9525">
            <a:solidFill>
              <a:srgbClr val="5389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Line 11"/>
          <p:cNvSpPr>
            <a:spLocks noChangeShapeType="1"/>
          </p:cNvSpPr>
          <p:nvPr/>
        </p:nvSpPr>
        <p:spPr bwMode="auto">
          <a:xfrm flipH="1">
            <a:off x="2324100" y="1706563"/>
            <a:ext cx="2286000" cy="1371600"/>
          </a:xfrm>
          <a:prstGeom prst="line">
            <a:avLst/>
          </a:prstGeom>
          <a:noFill/>
          <a:ln w="9525">
            <a:solidFill>
              <a:srgbClr val="53894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Line 12"/>
          <p:cNvSpPr>
            <a:spLocks noChangeShapeType="1"/>
          </p:cNvSpPr>
          <p:nvPr/>
        </p:nvSpPr>
        <p:spPr bwMode="auto">
          <a:xfrm>
            <a:off x="4610100" y="1706563"/>
            <a:ext cx="2286000" cy="1371600"/>
          </a:xfrm>
          <a:prstGeom prst="line">
            <a:avLst/>
          </a:prstGeom>
          <a:noFill/>
          <a:ln w="9525">
            <a:solidFill>
              <a:srgbClr val="53894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B1C31-DE8D-5945-BC56-9DC7616675E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676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F formula based on contributing factors</a:t>
            </a:r>
          </a:p>
        </p:txBody>
      </p:sp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1084263" y="2398713"/>
            <a:ext cx="601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400"/>
              <a:t>F =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2971800" y="2057400"/>
            <a:ext cx="3721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400"/>
              <a:t>Variance between treatments</a:t>
            </a: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3124200" y="2682875"/>
            <a:ext cx="3484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400"/>
              <a:t>Variance within treatments</a:t>
            </a:r>
          </a:p>
        </p:txBody>
      </p:sp>
      <p:sp>
        <p:nvSpPr>
          <p:cNvPr id="29701" name="Line 6"/>
          <p:cNvSpPr>
            <a:spLocks noChangeShapeType="1"/>
          </p:cNvSpPr>
          <p:nvPr/>
        </p:nvSpPr>
        <p:spPr bwMode="auto">
          <a:xfrm>
            <a:off x="1828800" y="2606675"/>
            <a:ext cx="594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1219200" y="3938588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400"/>
              <a:t> =</a:t>
            </a:r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1905000" y="3673475"/>
            <a:ext cx="6011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400"/>
              <a:t>treatment effect + individual differences + error</a:t>
            </a:r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4114800" y="4206875"/>
            <a:ext cx="3767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400"/>
              <a:t>individual differences + error</a:t>
            </a:r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>
            <a:off x="1828800" y="414655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B1C31-DE8D-5945-BC56-9DC7616675E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>
    <p:pull dir="r"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1519</Words>
  <Application>Microsoft Macintosh PowerPoint</Application>
  <PresentationFormat>On-screen Show (4:3)</PresentationFormat>
  <Paragraphs>634</Paragraphs>
  <Slides>37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ＭＳ Ｐゴシック</vt:lpstr>
      <vt:lpstr>Symbol</vt:lpstr>
      <vt:lpstr>Times</vt:lpstr>
      <vt:lpstr>Zapf Dingbats</vt:lpstr>
      <vt:lpstr>Blank Presentation</vt:lpstr>
      <vt:lpstr>Equation</vt:lpstr>
      <vt:lpstr>Chapter 12: Introduction to Analysis of Variance</vt:lpstr>
      <vt:lpstr>Bar graph of mean recall based on level of processing</vt:lpstr>
      <vt:lpstr>Comparison of 1 factor and 2 factor data tables</vt:lpstr>
      <vt:lpstr>Population and Sample Illustration - based on different treatments</vt:lpstr>
      <vt:lpstr>Statistical Hypothesis (Null) for ANOVA</vt:lpstr>
      <vt:lpstr>Conceptual t and F formulas</vt:lpstr>
      <vt:lpstr>Data table - 3 treatment conditions </vt:lpstr>
      <vt:lpstr>Total variability as a function of between and within treatments</vt:lpstr>
      <vt:lpstr>F formula based on contributing factors</vt:lpstr>
      <vt:lpstr>Data table for temperature conditions</vt:lpstr>
      <vt:lpstr>SS and df broken down by parts</vt:lpstr>
      <vt:lpstr>Components of the SS total</vt:lpstr>
      <vt:lpstr>Components of the df total</vt:lpstr>
      <vt:lpstr>Components of the F-ratio</vt:lpstr>
      <vt:lpstr>ANOVA source table (with data)</vt:lpstr>
      <vt:lpstr>ANOVA source table (with data)</vt:lpstr>
      <vt:lpstr>Distribution of F scores</vt:lpstr>
      <vt:lpstr>F-table of critical values for ANOVA</vt:lpstr>
      <vt:lpstr>Highlighted F-table of critical values for ANOVA</vt:lpstr>
      <vt:lpstr>Pain Tolerance Study Data</vt:lpstr>
      <vt:lpstr>Pain Tolerance Study Data</vt:lpstr>
      <vt:lpstr>Pain Tolerance Study SS’s (1)</vt:lpstr>
      <vt:lpstr>Pain Tolerance Study SS’s (2)</vt:lpstr>
      <vt:lpstr>F calculation for pain tolerance study</vt:lpstr>
      <vt:lpstr>Distribution of critical F values for Pain tolerance study</vt:lpstr>
      <vt:lpstr>Reporting the results for the Pain Tolerance Study</vt:lpstr>
      <vt:lpstr>Table 1. Average time (seconds) a painful stimulus was endured for different drug treatment conditions.</vt:lpstr>
      <vt:lpstr>Average tolerance of a painful stimulus as a function of drug treatment condition</vt:lpstr>
      <vt:lpstr>Post Hoc Tests</vt:lpstr>
      <vt:lpstr>Tukey’s Honestly Significant Difference Test (or HSD)</vt:lpstr>
      <vt:lpstr>Scheffe Test</vt:lpstr>
      <vt:lpstr>Drug Study Table of Means</vt:lpstr>
      <vt:lpstr>Comparison of T distribution and F distribution</vt:lpstr>
      <vt:lpstr>Assumptions for Independent Measures ANOVA</vt:lpstr>
      <vt:lpstr>Testing Homogeneity of Variance:  Hartley’s F-max test</vt:lpstr>
      <vt:lpstr>The performance of different species of monkeys on a delayed response task.</vt:lpstr>
      <vt:lpstr>Comparison of Between versus Within Treatment </vt:lpstr>
    </vt:vector>
  </TitlesOfParts>
  <Company>University of Dayton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 graph of mean recall based on level of processing</dc:title>
  <dc:creator>College of  Arts &amp; Sciences</dc:creator>
  <cp:lastModifiedBy>Microsoft Office User</cp:lastModifiedBy>
  <cp:revision>49</cp:revision>
  <dcterms:created xsi:type="dcterms:W3CDTF">2009-10-26T21:24:31Z</dcterms:created>
  <dcterms:modified xsi:type="dcterms:W3CDTF">2018-08-16T20:43:53Z</dcterms:modified>
</cp:coreProperties>
</file>