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67" r:id="rId2"/>
    <p:sldId id="318" r:id="rId3"/>
    <p:sldId id="319" r:id="rId4"/>
    <p:sldId id="294" r:id="rId5"/>
    <p:sldId id="295" r:id="rId6"/>
    <p:sldId id="299" r:id="rId7"/>
    <p:sldId id="300" r:id="rId8"/>
    <p:sldId id="301" r:id="rId9"/>
    <p:sldId id="307" r:id="rId10"/>
    <p:sldId id="308" r:id="rId11"/>
    <p:sldId id="317" r:id="rId12"/>
    <p:sldId id="309" r:id="rId13"/>
    <p:sldId id="320" r:id="rId14"/>
    <p:sldId id="310" r:id="rId15"/>
    <p:sldId id="313" r:id="rId16"/>
    <p:sldId id="314" r:id="rId17"/>
    <p:sldId id="322" r:id="rId18"/>
    <p:sldId id="321" r:id="rId19"/>
    <p:sldId id="323" r:id="rId20"/>
    <p:sldId id="361" r:id="rId21"/>
    <p:sldId id="256" r:id="rId22"/>
    <p:sldId id="257" r:id="rId23"/>
    <p:sldId id="258" r:id="rId24"/>
    <p:sldId id="268" r:id="rId25"/>
    <p:sldId id="259" r:id="rId26"/>
    <p:sldId id="260" r:id="rId27"/>
    <p:sldId id="286" r:id="rId28"/>
    <p:sldId id="270" r:id="rId29"/>
    <p:sldId id="269" r:id="rId30"/>
    <p:sldId id="261" r:id="rId31"/>
    <p:sldId id="271" r:id="rId32"/>
    <p:sldId id="262" r:id="rId33"/>
    <p:sldId id="263" r:id="rId34"/>
    <p:sldId id="264" r:id="rId35"/>
    <p:sldId id="265" r:id="rId36"/>
    <p:sldId id="272" r:id="rId37"/>
    <p:sldId id="273" r:id="rId38"/>
    <p:sldId id="274" r:id="rId39"/>
    <p:sldId id="266" r:id="rId40"/>
    <p:sldId id="324" r:id="rId41"/>
    <p:sldId id="285" r:id="rId42"/>
    <p:sldId id="333" r:id="rId43"/>
    <p:sldId id="331" r:id="rId44"/>
    <p:sldId id="327" r:id="rId45"/>
    <p:sldId id="334" r:id="rId46"/>
    <p:sldId id="340" r:id="rId47"/>
    <p:sldId id="332" r:id="rId48"/>
    <p:sldId id="275" r:id="rId49"/>
    <p:sldId id="362" r:id="rId50"/>
    <p:sldId id="339" r:id="rId51"/>
    <p:sldId id="344" r:id="rId52"/>
    <p:sldId id="345" r:id="rId53"/>
    <p:sldId id="347" r:id="rId54"/>
    <p:sldId id="346" r:id="rId55"/>
    <p:sldId id="348" r:id="rId56"/>
    <p:sldId id="349" r:id="rId57"/>
    <p:sldId id="356" r:id="rId58"/>
    <p:sldId id="350" r:id="rId59"/>
    <p:sldId id="284" r:id="rId60"/>
    <p:sldId id="276" r:id="rId61"/>
    <p:sldId id="351" r:id="rId62"/>
    <p:sldId id="352" r:id="rId63"/>
    <p:sldId id="353" r:id="rId64"/>
    <p:sldId id="354" r:id="rId65"/>
    <p:sldId id="278" r:id="rId66"/>
    <p:sldId id="280" r:id="rId67"/>
    <p:sldId id="355" r:id="rId68"/>
    <p:sldId id="359" r:id="rId69"/>
    <p:sldId id="281" r:id="rId70"/>
    <p:sldId id="282" r:id="rId71"/>
    <p:sldId id="363" r:id="rId72"/>
    <p:sldId id="283" r:id="rId73"/>
    <p:sldId id="360" r:id="rId74"/>
    <p:sldId id="357" r:id="rId7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clrMru>
    <a:srgbClr val="0080FF"/>
    <a:srgbClr val="FF8000"/>
    <a:srgbClr val="FFD9AD"/>
    <a:srgbClr val="74D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71"/>
    <p:restoredTop sz="83758"/>
  </p:normalViewPr>
  <p:slideViewPr>
    <p:cSldViewPr>
      <p:cViewPr varScale="1">
        <p:scale>
          <a:sx n="90" d="100"/>
          <a:sy n="90" d="100"/>
        </p:scale>
        <p:origin x="12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2DD0549-714B-8D4C-A6AD-127B6539CC52}" type="datetimeFigureOut">
              <a:rPr lang="en-US"/>
              <a:pPr>
                <a:defRPr/>
              </a:pPr>
              <a:t>8/16/18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3C7BCC6-F1C8-A042-924F-49F7337C7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90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7CC0CE5-BEE1-0743-9245-65D87EFD6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14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C0CE5-BEE1-0743-9245-65D87EFD68D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2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9E286DB-750F-9643-BB00-05E7CC675980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E734A20-D868-E540-8ABB-D2DAE94F68E6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l-GR" b="1" dirty="0" err="1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Figure</a:t>
            </a:r>
            <a:r>
              <a:rPr lang="el-GR" b="1" dirty="0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 16.3</a:t>
            </a:r>
            <a:endParaRPr lang="el-GR" dirty="0">
              <a:solidFill>
                <a:srgbClr val="00FFFF"/>
              </a:solidFill>
              <a:latin typeface="Times" charset="0"/>
              <a:ea typeface="ＭＳ Ｐゴシック" charset="0"/>
              <a:cs typeface="Arial" charset="0"/>
            </a:endParaRPr>
          </a:p>
          <a:p>
            <a:pPr eaLnBrk="1" hangingPunct="1"/>
            <a:r>
              <a:rPr lang="el-GR" dirty="0" err="1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Examples</a:t>
            </a:r>
            <a:r>
              <a:rPr lang="el-GR" dirty="0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 of </a:t>
            </a:r>
            <a:r>
              <a:rPr lang="el-GR" dirty="0" err="1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positive</a:t>
            </a:r>
            <a:r>
              <a:rPr lang="el-GR" dirty="0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 and </a:t>
            </a:r>
            <a:r>
              <a:rPr lang="el-GR" dirty="0" err="1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negative</a:t>
            </a:r>
            <a:r>
              <a:rPr lang="el-GR" dirty="0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 </a:t>
            </a:r>
            <a:r>
              <a:rPr lang="el-GR" dirty="0" err="1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relationships</a:t>
            </a:r>
            <a:r>
              <a:rPr lang="el-GR" dirty="0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. (a) </a:t>
            </a:r>
            <a:r>
              <a:rPr lang="el-GR" dirty="0" err="1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Beer</a:t>
            </a:r>
            <a:r>
              <a:rPr lang="el-GR" dirty="0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 </a:t>
            </a:r>
            <a:r>
              <a:rPr lang="el-GR" dirty="0" err="1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sales</a:t>
            </a:r>
            <a:r>
              <a:rPr lang="el-GR" dirty="0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 </a:t>
            </a:r>
            <a:r>
              <a:rPr lang="el-GR" dirty="0" err="1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are</a:t>
            </a:r>
            <a:r>
              <a:rPr lang="el-GR" dirty="0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 </a:t>
            </a:r>
            <a:r>
              <a:rPr lang="el-GR" dirty="0" err="1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positively</a:t>
            </a:r>
            <a:r>
              <a:rPr lang="el-GR" dirty="0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 </a:t>
            </a:r>
            <a:r>
              <a:rPr lang="el-GR" dirty="0" err="1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related</a:t>
            </a:r>
            <a:r>
              <a:rPr lang="el-GR" dirty="0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 </a:t>
            </a:r>
            <a:r>
              <a:rPr lang="el-GR" dirty="0" err="1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to</a:t>
            </a:r>
            <a:r>
              <a:rPr lang="el-GR" dirty="0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 </a:t>
            </a:r>
            <a:r>
              <a:rPr lang="el-GR" dirty="0" err="1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temperature</a:t>
            </a:r>
            <a:r>
              <a:rPr lang="el-GR" dirty="0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. (b) </a:t>
            </a:r>
            <a:r>
              <a:rPr lang="el-GR" dirty="0" err="1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Coffee</a:t>
            </a:r>
            <a:r>
              <a:rPr lang="el-GR" dirty="0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 </a:t>
            </a:r>
            <a:r>
              <a:rPr lang="el-GR" dirty="0" err="1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sales</a:t>
            </a:r>
            <a:r>
              <a:rPr lang="el-GR" dirty="0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 </a:t>
            </a:r>
            <a:r>
              <a:rPr lang="el-GR" dirty="0" err="1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are</a:t>
            </a:r>
            <a:r>
              <a:rPr lang="el-GR" dirty="0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 </a:t>
            </a:r>
            <a:r>
              <a:rPr lang="el-GR" dirty="0" err="1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negatively</a:t>
            </a:r>
            <a:r>
              <a:rPr lang="el-GR" dirty="0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 </a:t>
            </a:r>
            <a:r>
              <a:rPr lang="el-GR" dirty="0" err="1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related</a:t>
            </a:r>
            <a:r>
              <a:rPr lang="el-GR" dirty="0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 </a:t>
            </a:r>
            <a:r>
              <a:rPr lang="el-GR" dirty="0" err="1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to</a:t>
            </a:r>
            <a:r>
              <a:rPr lang="el-GR" dirty="0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 </a:t>
            </a:r>
            <a:r>
              <a:rPr lang="el-GR" dirty="0" err="1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temperature</a:t>
            </a:r>
            <a:r>
              <a:rPr lang="el-GR" dirty="0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.</a:t>
            </a:r>
            <a:endParaRPr lang="en-US" dirty="0">
              <a:solidFill>
                <a:srgbClr val="00FFFF"/>
              </a:solidFill>
              <a:latin typeface="Times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BB88543-1DB8-6341-A809-0A4BBF102226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l-GR" b="1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Figure 16.4</a:t>
            </a:r>
            <a:endParaRPr lang="el-GR">
              <a:solidFill>
                <a:srgbClr val="00FFFF"/>
              </a:solidFill>
              <a:latin typeface="Times" charset="0"/>
              <a:ea typeface="ＭＳ Ｐゴシック" charset="0"/>
              <a:cs typeface="Arial" charset="0"/>
            </a:endParaRPr>
          </a:p>
          <a:p>
            <a:pPr eaLnBrk="1" hangingPunct="1"/>
            <a:r>
              <a:rPr lang="el-GR">
                <a:solidFill>
                  <a:srgbClr val="00FFFF"/>
                </a:solidFill>
                <a:latin typeface="Times" charset="0"/>
                <a:ea typeface="ＭＳ Ｐゴシック" charset="0"/>
                <a:cs typeface="Arial" charset="0"/>
              </a:rPr>
              <a:t>Examples of relationships that are not linear: (a) relationship between reaction time and age; (b) relationship between mood and drug dose.</a:t>
            </a:r>
            <a:endParaRPr lang="en-US">
              <a:solidFill>
                <a:srgbClr val="00FFFF"/>
              </a:solidFill>
              <a:latin typeface="Times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6C8D9EF-CB6F-8941-8DDA-5DA791F35808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4B2E361-83DC-854C-9F83-3B1AA7D406D9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4519372-9CAE-104F-BAF2-09DB227EEE55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3E09566-09F9-D247-8218-9D6640E876A8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BF6FE0F-1C4A-1943-8144-69D0E9792FD4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6E69795-D8AB-7F4B-B367-52368C3D7105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9E73BF5-5F9D-704A-A5E1-75C57C66CDFF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C0CE5-BEE1-0743-9245-65D87EFD68D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90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B2B82E-BE06-1841-BA7E-E7160F3C99F2}" type="slidenum">
              <a:rPr lang="en-US"/>
              <a:pPr/>
              <a:t>54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r>
              <a:rPr lang="el-GR" b="1" dirty="0" err="1">
                <a:solidFill>
                  <a:srgbClr val="00FFFF"/>
                </a:solidFill>
                <a:cs typeface="Arial" charset="0"/>
              </a:rPr>
              <a:t>Figure</a:t>
            </a:r>
            <a:r>
              <a:rPr lang="el-GR" b="1" dirty="0">
                <a:solidFill>
                  <a:srgbClr val="00FFFF"/>
                </a:solidFill>
                <a:cs typeface="Arial" charset="0"/>
              </a:rPr>
              <a:t> 16.9</a:t>
            </a:r>
            <a:endParaRPr lang="el-GR" dirty="0">
              <a:solidFill>
                <a:srgbClr val="00FFFF"/>
              </a:solidFill>
              <a:cs typeface="Arial" charset="0"/>
            </a:endParaRPr>
          </a:p>
          <a:p>
            <a:r>
              <a:rPr lang="el-GR" dirty="0">
                <a:solidFill>
                  <a:srgbClr val="00FFFF"/>
                </a:solidFill>
                <a:cs typeface="Arial" charset="0"/>
              </a:rPr>
              <a:t>A </a:t>
            </a:r>
            <a:r>
              <a:rPr lang="el-GR" dirty="0" err="1">
                <a:solidFill>
                  <a:srgbClr val="00FFFF"/>
                </a:solidFill>
                <a:cs typeface="Arial" charset="0"/>
              </a:rPr>
              <a:t>demonstration</a:t>
            </a:r>
            <a:r>
              <a:rPr lang="el-GR" dirty="0">
                <a:solidFill>
                  <a:srgbClr val="00FFFF"/>
                </a:solidFill>
                <a:cs typeface="Arial" charset="0"/>
              </a:rPr>
              <a:t> of </a:t>
            </a:r>
            <a:r>
              <a:rPr lang="el-GR" dirty="0" err="1">
                <a:solidFill>
                  <a:srgbClr val="00FFFF"/>
                </a:solidFill>
                <a:cs typeface="Arial" charset="0"/>
              </a:rPr>
              <a:t>how</a:t>
            </a:r>
            <a:r>
              <a:rPr lang="el-GR" dirty="0">
                <a:solidFill>
                  <a:srgbClr val="00FFFF"/>
                </a:solidFill>
                <a:cs typeface="Arial" charset="0"/>
              </a:rPr>
              <a:t> </a:t>
            </a:r>
            <a:r>
              <a:rPr lang="el-GR" dirty="0" err="1">
                <a:solidFill>
                  <a:srgbClr val="00FFFF"/>
                </a:solidFill>
                <a:cs typeface="Arial" charset="0"/>
              </a:rPr>
              <a:t>one</a:t>
            </a:r>
            <a:r>
              <a:rPr lang="el-GR" dirty="0">
                <a:solidFill>
                  <a:srgbClr val="00FFFF"/>
                </a:solidFill>
                <a:cs typeface="Arial" charset="0"/>
              </a:rPr>
              <a:t> </a:t>
            </a:r>
            <a:r>
              <a:rPr lang="el-GR" dirty="0" err="1">
                <a:solidFill>
                  <a:srgbClr val="00FFFF"/>
                </a:solidFill>
                <a:cs typeface="Arial" charset="0"/>
              </a:rPr>
              <a:t>extreme</a:t>
            </a:r>
            <a:r>
              <a:rPr lang="el-GR" dirty="0">
                <a:solidFill>
                  <a:srgbClr val="00FFFF"/>
                </a:solidFill>
                <a:cs typeface="Arial" charset="0"/>
              </a:rPr>
              <a:t> </a:t>
            </a:r>
            <a:r>
              <a:rPr lang="el-GR" dirty="0" err="1">
                <a:solidFill>
                  <a:srgbClr val="00FFFF"/>
                </a:solidFill>
                <a:cs typeface="Arial" charset="0"/>
              </a:rPr>
              <a:t>data</a:t>
            </a:r>
            <a:r>
              <a:rPr lang="el-GR" dirty="0">
                <a:solidFill>
                  <a:srgbClr val="00FFFF"/>
                </a:solidFill>
                <a:cs typeface="Arial" charset="0"/>
              </a:rPr>
              <a:t> </a:t>
            </a:r>
            <a:r>
              <a:rPr lang="el-GR" dirty="0" err="1">
                <a:solidFill>
                  <a:srgbClr val="00FFFF"/>
                </a:solidFill>
                <a:cs typeface="Arial" charset="0"/>
              </a:rPr>
              <a:t>point</a:t>
            </a:r>
            <a:r>
              <a:rPr lang="el-GR" dirty="0">
                <a:solidFill>
                  <a:srgbClr val="00FFFF"/>
                </a:solidFill>
                <a:cs typeface="Arial" charset="0"/>
              </a:rPr>
              <a:t> (</a:t>
            </a:r>
            <a:r>
              <a:rPr lang="el-GR" dirty="0" err="1">
                <a:solidFill>
                  <a:srgbClr val="00FFFF"/>
                </a:solidFill>
                <a:cs typeface="Arial" charset="0"/>
              </a:rPr>
              <a:t>an</a:t>
            </a:r>
            <a:r>
              <a:rPr lang="el-GR" dirty="0">
                <a:solidFill>
                  <a:srgbClr val="00FFFF"/>
                </a:solidFill>
                <a:cs typeface="Arial" charset="0"/>
              </a:rPr>
              <a:t> </a:t>
            </a:r>
            <a:r>
              <a:rPr lang="el-GR" dirty="0" err="1">
                <a:solidFill>
                  <a:srgbClr val="00FFFF"/>
                </a:solidFill>
                <a:cs typeface="Arial" charset="0"/>
              </a:rPr>
              <a:t>outlier</a:t>
            </a:r>
            <a:r>
              <a:rPr lang="el-GR" dirty="0">
                <a:solidFill>
                  <a:srgbClr val="00FFFF"/>
                </a:solidFill>
                <a:cs typeface="Arial" charset="0"/>
              </a:rPr>
              <a:t>) </a:t>
            </a:r>
            <a:r>
              <a:rPr lang="el-GR" dirty="0" err="1">
                <a:solidFill>
                  <a:srgbClr val="00FFFF"/>
                </a:solidFill>
                <a:cs typeface="Arial" charset="0"/>
              </a:rPr>
              <a:t>can</a:t>
            </a:r>
            <a:r>
              <a:rPr lang="el-GR" dirty="0">
                <a:solidFill>
                  <a:srgbClr val="00FFFF"/>
                </a:solidFill>
                <a:cs typeface="Arial" charset="0"/>
              </a:rPr>
              <a:t> </a:t>
            </a:r>
            <a:r>
              <a:rPr lang="el-GR" dirty="0" err="1">
                <a:solidFill>
                  <a:srgbClr val="00FFFF"/>
                </a:solidFill>
                <a:cs typeface="Arial" charset="0"/>
              </a:rPr>
              <a:t>influence</a:t>
            </a:r>
            <a:r>
              <a:rPr lang="el-GR" dirty="0">
                <a:solidFill>
                  <a:srgbClr val="00FFFF"/>
                </a:solidFill>
                <a:cs typeface="Arial" charset="0"/>
              </a:rPr>
              <a:t> the </a:t>
            </a:r>
            <a:r>
              <a:rPr lang="el-GR" dirty="0" err="1">
                <a:solidFill>
                  <a:srgbClr val="00FFFF"/>
                </a:solidFill>
                <a:cs typeface="Arial" charset="0"/>
              </a:rPr>
              <a:t>value</a:t>
            </a:r>
            <a:r>
              <a:rPr lang="el-GR" dirty="0">
                <a:solidFill>
                  <a:srgbClr val="00FFFF"/>
                </a:solidFill>
                <a:cs typeface="Arial" charset="0"/>
              </a:rPr>
              <a:t> of a </a:t>
            </a:r>
            <a:r>
              <a:rPr lang="el-GR" dirty="0" err="1">
                <a:solidFill>
                  <a:srgbClr val="00FFFF"/>
                </a:solidFill>
                <a:cs typeface="Arial" charset="0"/>
              </a:rPr>
              <a:t>correlation</a:t>
            </a:r>
            <a:r>
              <a:rPr lang="el-GR" dirty="0">
                <a:solidFill>
                  <a:srgbClr val="00FFFF"/>
                </a:solidFill>
                <a:cs typeface="Arial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C0CE5-BEE1-0743-9245-65D87EFD68D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48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C0CE5-BEE1-0743-9245-65D87EFD68D3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62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C0CE5-BEE1-0743-9245-65D87EFD68D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60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C0CE5-BEE1-0743-9245-65D87EFD68D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0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C0CE5-BEE1-0743-9245-65D87EFD68D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72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98776B8-F2C7-9547-9568-59BC534D5695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17A20D3-D214-5247-83A6-83ED34AD65C8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EF61C89-974C-A44B-A628-E76D2B70F97F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DDD4BAB-83FA-2C41-8EBD-A84BABDBEE5C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693E0-E94D-6F4F-893C-9EAC82E44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9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3EF38-E610-7844-A93E-1472F67CC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1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43C3-0E5E-524A-8229-01D6C5FDB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8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2066-E848-BB4C-91D1-4C7768083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223EF-68B5-A243-966C-49749497C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64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3D013-8A73-CE40-AE57-7839269AF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1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A2DAF-26F3-6E4B-9EF6-8F41FCBEC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2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3C3F8-143E-0442-91C5-A48824C45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7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24B24-164E-F745-9791-91B9588D6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0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A5994-8635-5246-AF1C-3C03F81F3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0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B046C-1DB3-1447-B063-B550AC768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8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450EF59-2B2E-9643-A171-E3492D6E9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0.e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.e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5.emf"/><Relationship Id="rId10" Type="http://schemas.openxmlformats.org/officeDocument/2006/relationships/image" Target="../media/image12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9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8.emf"/><Relationship Id="rId7" Type="http://schemas.openxmlformats.org/officeDocument/2006/relationships/image" Target="../media/image21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23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7.emf"/><Relationship Id="rId3" Type="http://schemas.openxmlformats.org/officeDocument/2006/relationships/image" Target="../media/image17.emf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9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6.emf"/><Relationship Id="rId5" Type="http://schemas.openxmlformats.org/officeDocument/2006/relationships/image" Target="../media/image15.emf"/><Relationship Id="rId15" Type="http://schemas.openxmlformats.org/officeDocument/2006/relationships/image" Target="../media/image28.emf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8.emf"/><Relationship Id="rId9" Type="http://schemas.openxmlformats.org/officeDocument/2006/relationships/image" Target="../media/image25.emf"/><Relationship Id="rId14" Type="http://schemas.openxmlformats.org/officeDocument/2006/relationships/oleObject" Target="../embeddings/oleObject15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Chapter 15: Correlation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4"/>
          <p:cNvSpPr txBox="1">
            <a:spLocks noChangeArrowheads="1"/>
          </p:cNvSpPr>
          <p:nvPr/>
        </p:nvSpPr>
        <p:spPr bwMode="auto">
          <a:xfrm>
            <a:off x="3689350" y="6324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Memory Strategy</a:t>
            </a:r>
          </a:p>
        </p:txBody>
      </p:sp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2317750" y="5943600"/>
            <a:ext cx="1295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Rote Rehearsal</a:t>
            </a: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4298950" y="5943600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Sentence</a:t>
            </a: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5822950" y="5943600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Interactive Imagery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2209800"/>
            <a:ext cx="492443" cy="184791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dirty="0">
                <a:latin typeface="Times" pitchFamily="-1" charset="0"/>
                <a:ea typeface="+mn-ea"/>
                <a:cs typeface="+mn-cs"/>
              </a:rPr>
              <a:t>Mean Recall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449763" y="2667000"/>
            <a:ext cx="609600" cy="3232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2" name="Rectangle 11"/>
          <p:cNvSpPr/>
          <p:nvPr/>
        </p:nvSpPr>
        <p:spPr bwMode="auto">
          <a:xfrm>
            <a:off x="6324600" y="838200"/>
            <a:ext cx="609600" cy="5060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cxnSp>
        <p:nvCxnSpPr>
          <p:cNvPr id="23560" name="Straight Connector 14"/>
          <p:cNvCxnSpPr>
            <a:cxnSpLocks noChangeShapeType="1"/>
          </p:cNvCxnSpPr>
          <p:nvPr/>
        </p:nvCxnSpPr>
        <p:spPr bwMode="auto">
          <a:xfrm flipV="1">
            <a:off x="1066800" y="5888038"/>
            <a:ext cx="7696200" cy="2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2590800" y="4572000"/>
            <a:ext cx="609600" cy="1327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23564" name="Group 37"/>
          <p:cNvGrpSpPr>
            <a:grpSpLocks/>
          </p:cNvGrpSpPr>
          <p:nvPr/>
        </p:nvGrpSpPr>
        <p:grpSpPr bwMode="auto">
          <a:xfrm>
            <a:off x="2743200" y="3695700"/>
            <a:ext cx="314325" cy="2095500"/>
            <a:chOff x="2743200" y="2647890"/>
            <a:chExt cx="314507" cy="2095620"/>
          </a:xfrm>
        </p:grpSpPr>
        <p:sp>
          <p:nvSpPr>
            <p:cNvPr id="23583" name="Rectangle 11"/>
            <p:cNvSpPr>
              <a:spLocks noChangeArrowheads="1"/>
            </p:cNvSpPr>
            <p:nvPr/>
          </p:nvSpPr>
          <p:spPr bwMode="auto">
            <a:xfrm>
              <a:off x="2743200" y="26478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3584" name="Rectangle 12"/>
            <p:cNvSpPr>
              <a:spLocks noChangeArrowheads="1"/>
            </p:cNvSpPr>
            <p:nvPr/>
          </p:nvSpPr>
          <p:spPr bwMode="auto">
            <a:xfrm>
              <a:off x="2755696" y="29526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3585" name="Rectangle 13"/>
            <p:cNvSpPr>
              <a:spLocks noChangeArrowheads="1"/>
            </p:cNvSpPr>
            <p:nvPr/>
          </p:nvSpPr>
          <p:spPr bwMode="auto">
            <a:xfrm>
              <a:off x="2743200" y="3105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3586" name="Rectangle 14"/>
            <p:cNvSpPr>
              <a:spLocks noChangeArrowheads="1"/>
            </p:cNvSpPr>
            <p:nvPr/>
          </p:nvSpPr>
          <p:spPr bwMode="auto">
            <a:xfrm>
              <a:off x="2755696" y="3276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3587" name="Rectangle 15"/>
            <p:cNvSpPr>
              <a:spLocks noChangeArrowheads="1"/>
            </p:cNvSpPr>
            <p:nvPr/>
          </p:nvSpPr>
          <p:spPr bwMode="auto">
            <a:xfrm>
              <a:off x="2743200" y="352431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3588" name="Rectangle 16"/>
            <p:cNvSpPr>
              <a:spLocks noChangeArrowheads="1"/>
            </p:cNvSpPr>
            <p:nvPr/>
          </p:nvSpPr>
          <p:spPr bwMode="auto">
            <a:xfrm>
              <a:off x="2755696" y="3810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3589" name="Rectangle 17"/>
            <p:cNvSpPr>
              <a:spLocks noChangeArrowheads="1"/>
            </p:cNvSpPr>
            <p:nvPr/>
          </p:nvSpPr>
          <p:spPr bwMode="auto">
            <a:xfrm>
              <a:off x="2743200" y="4038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3590" name="Rectangle 18"/>
            <p:cNvSpPr>
              <a:spLocks noChangeArrowheads="1"/>
            </p:cNvSpPr>
            <p:nvPr/>
          </p:nvSpPr>
          <p:spPr bwMode="auto">
            <a:xfrm>
              <a:off x="2755696" y="43434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grpSp>
        <p:nvGrpSpPr>
          <p:cNvPr id="23565" name="Group 38"/>
          <p:cNvGrpSpPr>
            <a:grpSpLocks/>
          </p:cNvGrpSpPr>
          <p:nvPr/>
        </p:nvGrpSpPr>
        <p:grpSpPr bwMode="auto">
          <a:xfrm>
            <a:off x="4602163" y="1447800"/>
            <a:ext cx="314325" cy="2324100"/>
            <a:chOff x="4601766" y="1733490"/>
            <a:chExt cx="314507" cy="2324220"/>
          </a:xfrm>
        </p:grpSpPr>
        <p:sp>
          <p:nvSpPr>
            <p:cNvPr id="23575" name="Rectangle 20"/>
            <p:cNvSpPr>
              <a:spLocks noChangeArrowheads="1"/>
            </p:cNvSpPr>
            <p:nvPr/>
          </p:nvSpPr>
          <p:spPr bwMode="auto">
            <a:xfrm>
              <a:off x="4601766" y="17334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3576" name="Rectangle 21"/>
            <p:cNvSpPr>
              <a:spLocks noChangeArrowheads="1"/>
            </p:cNvSpPr>
            <p:nvPr/>
          </p:nvSpPr>
          <p:spPr bwMode="auto">
            <a:xfrm>
              <a:off x="4614262" y="1962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3577" name="Rectangle 22"/>
            <p:cNvSpPr>
              <a:spLocks noChangeArrowheads="1"/>
            </p:cNvSpPr>
            <p:nvPr/>
          </p:nvSpPr>
          <p:spPr bwMode="auto">
            <a:xfrm>
              <a:off x="4601766" y="21906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3578" name="Rectangle 23"/>
            <p:cNvSpPr>
              <a:spLocks noChangeArrowheads="1"/>
            </p:cNvSpPr>
            <p:nvPr/>
          </p:nvSpPr>
          <p:spPr bwMode="auto">
            <a:xfrm>
              <a:off x="4614262" y="2369007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3579" name="Rectangle 24"/>
            <p:cNvSpPr>
              <a:spLocks noChangeArrowheads="1"/>
            </p:cNvSpPr>
            <p:nvPr/>
          </p:nvSpPr>
          <p:spPr bwMode="auto">
            <a:xfrm>
              <a:off x="4601766" y="27432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3580" name="Rectangle 25"/>
            <p:cNvSpPr>
              <a:spLocks noChangeArrowheads="1"/>
            </p:cNvSpPr>
            <p:nvPr/>
          </p:nvSpPr>
          <p:spPr bwMode="auto">
            <a:xfrm>
              <a:off x="4614262" y="3048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3581" name="Rectangle 26"/>
            <p:cNvSpPr>
              <a:spLocks noChangeArrowheads="1"/>
            </p:cNvSpPr>
            <p:nvPr/>
          </p:nvSpPr>
          <p:spPr bwMode="auto">
            <a:xfrm>
              <a:off x="4601766" y="33528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3582" name="Rectangle 27"/>
            <p:cNvSpPr>
              <a:spLocks noChangeArrowheads="1"/>
            </p:cNvSpPr>
            <p:nvPr/>
          </p:nvSpPr>
          <p:spPr bwMode="auto">
            <a:xfrm>
              <a:off x="4614262" y="3657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grpSp>
        <p:nvGrpSpPr>
          <p:cNvPr id="23566" name="Group 39"/>
          <p:cNvGrpSpPr>
            <a:grpSpLocks/>
          </p:cNvGrpSpPr>
          <p:nvPr/>
        </p:nvGrpSpPr>
        <p:grpSpPr bwMode="auto">
          <a:xfrm>
            <a:off x="6467475" y="-152400"/>
            <a:ext cx="314325" cy="2247900"/>
            <a:chOff x="6467293" y="895290"/>
            <a:chExt cx="314507" cy="2248020"/>
          </a:xfrm>
        </p:grpSpPr>
        <p:sp>
          <p:nvSpPr>
            <p:cNvPr id="23567" name="Rectangle 29"/>
            <p:cNvSpPr>
              <a:spLocks noChangeArrowheads="1"/>
            </p:cNvSpPr>
            <p:nvPr/>
          </p:nvSpPr>
          <p:spPr bwMode="auto">
            <a:xfrm>
              <a:off x="6467293" y="8952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3568" name="Rectangle 30"/>
            <p:cNvSpPr>
              <a:spLocks noChangeArrowheads="1"/>
            </p:cNvSpPr>
            <p:nvPr/>
          </p:nvSpPr>
          <p:spPr bwMode="auto">
            <a:xfrm>
              <a:off x="6479789" y="11238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3569" name="Rectangle 31"/>
            <p:cNvSpPr>
              <a:spLocks noChangeArrowheads="1"/>
            </p:cNvSpPr>
            <p:nvPr/>
          </p:nvSpPr>
          <p:spPr bwMode="auto">
            <a:xfrm>
              <a:off x="6467293" y="1371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3570" name="Rectangle 32"/>
            <p:cNvSpPr>
              <a:spLocks noChangeArrowheads="1"/>
            </p:cNvSpPr>
            <p:nvPr/>
          </p:nvSpPr>
          <p:spPr bwMode="auto">
            <a:xfrm>
              <a:off x="6479789" y="1581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3571" name="Rectangle 33"/>
            <p:cNvSpPr>
              <a:spLocks noChangeArrowheads="1"/>
            </p:cNvSpPr>
            <p:nvPr/>
          </p:nvSpPr>
          <p:spPr bwMode="auto">
            <a:xfrm>
              <a:off x="6467293" y="18288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3572" name="Rectangle 34"/>
            <p:cNvSpPr>
              <a:spLocks noChangeArrowheads="1"/>
            </p:cNvSpPr>
            <p:nvPr/>
          </p:nvSpPr>
          <p:spPr bwMode="auto">
            <a:xfrm>
              <a:off x="6479789" y="2133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3573" name="Rectangle 35"/>
            <p:cNvSpPr>
              <a:spLocks noChangeArrowheads="1"/>
            </p:cNvSpPr>
            <p:nvPr/>
          </p:nvSpPr>
          <p:spPr bwMode="auto">
            <a:xfrm>
              <a:off x="6467293" y="24384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3574" name="Rectangle 36"/>
            <p:cNvSpPr>
              <a:spLocks noChangeArrowheads="1"/>
            </p:cNvSpPr>
            <p:nvPr/>
          </p:nvSpPr>
          <p:spPr bwMode="auto">
            <a:xfrm>
              <a:off x="6479789" y="27432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sp>
        <p:nvSpPr>
          <p:cNvPr id="54" name="TextBox 18"/>
          <p:cNvSpPr txBox="1">
            <a:spLocks noChangeArrowheads="1"/>
          </p:cNvSpPr>
          <p:nvPr/>
        </p:nvSpPr>
        <p:spPr bwMode="auto">
          <a:xfrm>
            <a:off x="813965" y="5773611"/>
            <a:ext cx="40523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900" dirty="0"/>
              <a:t>0</a:t>
            </a:r>
          </a:p>
        </p:txBody>
      </p:sp>
      <p:sp>
        <p:nvSpPr>
          <p:cNvPr id="55" name="TextBox 19"/>
          <p:cNvSpPr txBox="1">
            <a:spLocks noChangeArrowheads="1"/>
          </p:cNvSpPr>
          <p:nvPr/>
        </p:nvSpPr>
        <p:spPr bwMode="auto">
          <a:xfrm>
            <a:off x="813965" y="5395533"/>
            <a:ext cx="40523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900" dirty="0"/>
              <a:t> 2</a:t>
            </a:r>
          </a:p>
        </p:txBody>
      </p:sp>
      <p:sp>
        <p:nvSpPr>
          <p:cNvPr id="56" name="TextBox 20"/>
          <p:cNvSpPr txBox="1">
            <a:spLocks noChangeArrowheads="1"/>
          </p:cNvSpPr>
          <p:nvPr/>
        </p:nvSpPr>
        <p:spPr bwMode="auto">
          <a:xfrm>
            <a:off x="813965" y="4973620"/>
            <a:ext cx="40523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900" dirty="0"/>
              <a:t> 4</a:t>
            </a:r>
          </a:p>
        </p:txBody>
      </p:sp>
      <p:sp>
        <p:nvSpPr>
          <p:cNvPr id="57" name="TextBox 21"/>
          <p:cNvSpPr txBox="1">
            <a:spLocks noChangeArrowheads="1"/>
          </p:cNvSpPr>
          <p:nvPr/>
        </p:nvSpPr>
        <p:spPr bwMode="auto">
          <a:xfrm>
            <a:off x="813965" y="4576694"/>
            <a:ext cx="40523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900" dirty="0"/>
              <a:t> 6</a:t>
            </a:r>
          </a:p>
        </p:txBody>
      </p:sp>
      <p:sp>
        <p:nvSpPr>
          <p:cNvPr id="58" name="TextBox 22"/>
          <p:cNvSpPr txBox="1">
            <a:spLocks noChangeArrowheads="1"/>
          </p:cNvSpPr>
          <p:nvPr/>
        </p:nvSpPr>
        <p:spPr bwMode="auto">
          <a:xfrm>
            <a:off x="813965" y="4160517"/>
            <a:ext cx="40523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900" dirty="0"/>
              <a:t> 8</a:t>
            </a:r>
          </a:p>
        </p:txBody>
      </p:sp>
      <p:sp>
        <p:nvSpPr>
          <p:cNvPr id="59" name="TextBox 23"/>
          <p:cNvSpPr txBox="1">
            <a:spLocks noChangeArrowheads="1"/>
          </p:cNvSpPr>
          <p:nvPr/>
        </p:nvSpPr>
        <p:spPr bwMode="auto">
          <a:xfrm>
            <a:off x="813965" y="3769326"/>
            <a:ext cx="40523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900"/>
              <a:t>10</a:t>
            </a:r>
          </a:p>
        </p:txBody>
      </p:sp>
      <p:sp>
        <p:nvSpPr>
          <p:cNvPr id="60" name="TextBox 24"/>
          <p:cNvSpPr txBox="1">
            <a:spLocks noChangeArrowheads="1"/>
          </p:cNvSpPr>
          <p:nvPr/>
        </p:nvSpPr>
        <p:spPr bwMode="auto">
          <a:xfrm>
            <a:off x="813965" y="3353148"/>
            <a:ext cx="40523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900"/>
              <a:t>12</a:t>
            </a:r>
          </a:p>
        </p:txBody>
      </p:sp>
      <p:sp>
        <p:nvSpPr>
          <p:cNvPr id="61" name="TextBox 25"/>
          <p:cNvSpPr txBox="1">
            <a:spLocks noChangeArrowheads="1"/>
          </p:cNvSpPr>
          <p:nvPr/>
        </p:nvSpPr>
        <p:spPr bwMode="auto">
          <a:xfrm>
            <a:off x="813965" y="2941476"/>
            <a:ext cx="40523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900"/>
              <a:t>14</a:t>
            </a:r>
          </a:p>
        </p:txBody>
      </p:sp>
      <p:sp>
        <p:nvSpPr>
          <p:cNvPr id="62" name="TextBox 26"/>
          <p:cNvSpPr txBox="1">
            <a:spLocks noChangeArrowheads="1"/>
          </p:cNvSpPr>
          <p:nvPr/>
        </p:nvSpPr>
        <p:spPr bwMode="auto">
          <a:xfrm>
            <a:off x="813965" y="2560525"/>
            <a:ext cx="40523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900" dirty="0"/>
              <a:t>16</a:t>
            </a:r>
          </a:p>
        </p:txBody>
      </p:sp>
      <p:sp>
        <p:nvSpPr>
          <p:cNvPr id="63" name="TextBox 27"/>
          <p:cNvSpPr txBox="1">
            <a:spLocks noChangeArrowheads="1"/>
          </p:cNvSpPr>
          <p:nvPr/>
        </p:nvSpPr>
        <p:spPr bwMode="auto">
          <a:xfrm>
            <a:off x="813965" y="2134107"/>
            <a:ext cx="40523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900" dirty="0"/>
              <a:t>18</a:t>
            </a:r>
          </a:p>
        </p:txBody>
      </p:sp>
      <p:sp>
        <p:nvSpPr>
          <p:cNvPr id="64" name="TextBox 28"/>
          <p:cNvSpPr txBox="1">
            <a:spLocks noChangeArrowheads="1"/>
          </p:cNvSpPr>
          <p:nvPr/>
        </p:nvSpPr>
        <p:spPr bwMode="auto">
          <a:xfrm>
            <a:off x="813965" y="1732675"/>
            <a:ext cx="40523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900" dirty="0"/>
              <a:t>20</a:t>
            </a:r>
          </a:p>
        </p:txBody>
      </p:sp>
      <p:sp>
        <p:nvSpPr>
          <p:cNvPr id="65" name="TextBox 29"/>
          <p:cNvSpPr txBox="1">
            <a:spLocks noChangeArrowheads="1"/>
          </p:cNvSpPr>
          <p:nvPr/>
        </p:nvSpPr>
        <p:spPr bwMode="auto">
          <a:xfrm>
            <a:off x="813965" y="1331244"/>
            <a:ext cx="40523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900"/>
              <a:t>22</a:t>
            </a:r>
          </a:p>
        </p:txBody>
      </p:sp>
      <p:sp>
        <p:nvSpPr>
          <p:cNvPr id="66" name="TextBox 30"/>
          <p:cNvSpPr txBox="1">
            <a:spLocks noChangeArrowheads="1"/>
          </p:cNvSpPr>
          <p:nvPr/>
        </p:nvSpPr>
        <p:spPr bwMode="auto">
          <a:xfrm>
            <a:off x="813965" y="915066"/>
            <a:ext cx="40523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900" dirty="0"/>
              <a:t>24</a:t>
            </a:r>
          </a:p>
        </p:txBody>
      </p:sp>
      <p:sp>
        <p:nvSpPr>
          <p:cNvPr id="67" name="TextBox 31"/>
          <p:cNvSpPr txBox="1">
            <a:spLocks noChangeArrowheads="1"/>
          </p:cNvSpPr>
          <p:nvPr/>
        </p:nvSpPr>
        <p:spPr bwMode="auto">
          <a:xfrm>
            <a:off x="813965" y="523875"/>
            <a:ext cx="40523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900" dirty="0"/>
              <a:t>26</a:t>
            </a:r>
          </a:p>
        </p:txBody>
      </p:sp>
      <p:cxnSp>
        <p:nvCxnSpPr>
          <p:cNvPr id="68" name="Straight Connector 15"/>
          <p:cNvCxnSpPr>
            <a:cxnSpLocks noChangeShapeType="1"/>
          </p:cNvCxnSpPr>
          <p:nvPr/>
        </p:nvCxnSpPr>
        <p:spPr bwMode="auto">
          <a:xfrm rot="5400000" flipH="1" flipV="1">
            <a:off x="-1563687" y="3268663"/>
            <a:ext cx="52593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24B24-164E-F745-9791-91B9588D62E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However…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What if x is not a categorical variable</a:t>
            </a:r>
          </a:p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What if x is a continuous predictor…e.g. </a:t>
            </a:r>
            <a:r>
              <a:rPr lang="en-US" i="1">
                <a:latin typeface="Times" charset="0"/>
                <a:ea typeface="ＭＳ Ｐゴシック" charset="0"/>
                <a:cs typeface="ＭＳ Ｐゴシック" charset="0"/>
              </a:rPr>
              <a:t>arousal level</a:t>
            </a:r>
          </a:p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And y is a continuous variable as well… e.g. </a:t>
            </a:r>
            <a:r>
              <a:rPr lang="en-US" i="1">
                <a:latin typeface="Times" charset="0"/>
                <a:ea typeface="ＭＳ Ｐゴシック" charset="0"/>
                <a:cs typeface="ＭＳ Ｐゴシック" charset="0"/>
              </a:rPr>
              <a:t>performance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E2066-E848-BB4C-91D1-4C776808306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4"/>
          <p:cNvSpPr txBox="1">
            <a:spLocks noChangeArrowheads="1"/>
          </p:cNvSpPr>
          <p:nvPr/>
        </p:nvSpPr>
        <p:spPr bwMode="auto">
          <a:xfrm>
            <a:off x="3733800" y="6324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Arousal Level</a:t>
            </a:r>
          </a:p>
        </p:txBody>
      </p:sp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2597150" y="5943600"/>
            <a:ext cx="57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Low</a:t>
            </a:r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4276725" y="5943600"/>
            <a:ext cx="80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Medium</a:t>
            </a: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6335713" y="5943600"/>
            <a:ext cx="57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High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1905000"/>
            <a:ext cx="492443" cy="283851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dirty="0">
                <a:latin typeface="Times" pitchFamily="-1" charset="0"/>
                <a:ea typeface="+mn-ea"/>
                <a:cs typeface="+mn-cs"/>
              </a:rPr>
              <a:t>Mean Performance Level</a:t>
            </a: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4449763" y="2743200"/>
            <a:ext cx="609600" cy="3155950"/>
          </a:xfrm>
          <a:prstGeom prst="rect">
            <a:avLst/>
          </a:prstGeom>
          <a:solidFill>
            <a:srgbClr val="FF6600">
              <a:alpha val="56078"/>
            </a:srgbClr>
          </a:solidFill>
          <a:ln w="9525">
            <a:solidFill>
              <a:srgbClr val="FFD9A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Rectangle 11"/>
          <p:cNvSpPr>
            <a:spLocks noChangeArrowheads="1"/>
          </p:cNvSpPr>
          <p:nvPr/>
        </p:nvSpPr>
        <p:spPr bwMode="auto">
          <a:xfrm>
            <a:off x="6324600" y="2133600"/>
            <a:ext cx="609600" cy="3765550"/>
          </a:xfrm>
          <a:prstGeom prst="rect">
            <a:avLst/>
          </a:prstGeom>
          <a:solidFill>
            <a:srgbClr val="FF6600">
              <a:alpha val="56078"/>
            </a:srgbClr>
          </a:solidFill>
          <a:ln w="9525">
            <a:solidFill>
              <a:srgbClr val="FFD9A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5608" name="Straight Connector 14"/>
          <p:cNvCxnSpPr>
            <a:cxnSpLocks noChangeShapeType="1"/>
          </p:cNvCxnSpPr>
          <p:nvPr/>
        </p:nvCxnSpPr>
        <p:spPr bwMode="auto">
          <a:xfrm flipV="1">
            <a:off x="1066800" y="5888038"/>
            <a:ext cx="7696200" cy="2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09" name="Straight Connector 15"/>
          <p:cNvCxnSpPr>
            <a:cxnSpLocks noChangeShapeType="1"/>
          </p:cNvCxnSpPr>
          <p:nvPr/>
        </p:nvCxnSpPr>
        <p:spPr bwMode="auto">
          <a:xfrm rot="5400000" flipH="1" flipV="1">
            <a:off x="-1563687" y="3268663"/>
            <a:ext cx="52593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610" name="Rectangle 17"/>
          <p:cNvSpPr>
            <a:spLocks noChangeArrowheads="1"/>
          </p:cNvSpPr>
          <p:nvPr/>
        </p:nvSpPr>
        <p:spPr bwMode="auto">
          <a:xfrm>
            <a:off x="2590800" y="3657600"/>
            <a:ext cx="609600" cy="2241550"/>
          </a:xfrm>
          <a:prstGeom prst="rect">
            <a:avLst/>
          </a:prstGeom>
          <a:solidFill>
            <a:srgbClr val="FF6600">
              <a:alpha val="56078"/>
            </a:srgbClr>
          </a:solidFill>
          <a:ln w="9525">
            <a:solidFill>
              <a:srgbClr val="FFD9A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762000" y="5773738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0</a:t>
            </a:r>
          </a:p>
        </p:txBody>
      </p:sp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762000" y="5395913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</a:t>
            </a:r>
          </a:p>
        </p:txBody>
      </p:sp>
      <p:sp>
        <p:nvSpPr>
          <p:cNvPr id="28" name="TextBox 20"/>
          <p:cNvSpPr txBox="1">
            <a:spLocks noChangeArrowheads="1"/>
          </p:cNvSpPr>
          <p:nvPr/>
        </p:nvSpPr>
        <p:spPr bwMode="auto">
          <a:xfrm>
            <a:off x="762000" y="4973638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4</a:t>
            </a:r>
          </a:p>
        </p:txBody>
      </p:sp>
      <p:sp>
        <p:nvSpPr>
          <p:cNvPr id="29" name="TextBox 21"/>
          <p:cNvSpPr txBox="1">
            <a:spLocks noChangeArrowheads="1"/>
          </p:cNvSpPr>
          <p:nvPr/>
        </p:nvSpPr>
        <p:spPr bwMode="auto">
          <a:xfrm>
            <a:off x="762000" y="4576763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6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762000" y="4160838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8</a:t>
            </a:r>
          </a:p>
        </p:txBody>
      </p:sp>
      <p:sp>
        <p:nvSpPr>
          <p:cNvPr id="31" name="TextBox 23"/>
          <p:cNvSpPr txBox="1">
            <a:spLocks noChangeArrowheads="1"/>
          </p:cNvSpPr>
          <p:nvPr/>
        </p:nvSpPr>
        <p:spPr bwMode="auto">
          <a:xfrm>
            <a:off x="644843" y="3768725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 dirty="0"/>
              <a:t>10</a:t>
            </a:r>
          </a:p>
        </p:txBody>
      </p:sp>
      <p:sp>
        <p:nvSpPr>
          <p:cNvPr id="32" name="TextBox 24"/>
          <p:cNvSpPr txBox="1">
            <a:spLocks noChangeArrowheads="1"/>
          </p:cNvSpPr>
          <p:nvPr/>
        </p:nvSpPr>
        <p:spPr bwMode="auto">
          <a:xfrm>
            <a:off x="644843" y="3352800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12</a:t>
            </a:r>
          </a:p>
        </p:txBody>
      </p:sp>
      <p:sp>
        <p:nvSpPr>
          <p:cNvPr id="33" name="TextBox 25"/>
          <p:cNvSpPr txBox="1">
            <a:spLocks noChangeArrowheads="1"/>
          </p:cNvSpPr>
          <p:nvPr/>
        </p:nvSpPr>
        <p:spPr bwMode="auto">
          <a:xfrm>
            <a:off x="644843" y="2941638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14</a:t>
            </a:r>
          </a:p>
        </p:txBody>
      </p:sp>
      <p:sp>
        <p:nvSpPr>
          <p:cNvPr id="34" name="TextBox 26"/>
          <p:cNvSpPr txBox="1">
            <a:spLocks noChangeArrowheads="1"/>
          </p:cNvSpPr>
          <p:nvPr/>
        </p:nvSpPr>
        <p:spPr bwMode="auto">
          <a:xfrm>
            <a:off x="644843" y="2560638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16</a:t>
            </a:r>
          </a:p>
        </p:txBody>
      </p:sp>
      <p:sp>
        <p:nvSpPr>
          <p:cNvPr id="35" name="TextBox 27"/>
          <p:cNvSpPr txBox="1">
            <a:spLocks noChangeArrowheads="1"/>
          </p:cNvSpPr>
          <p:nvPr/>
        </p:nvSpPr>
        <p:spPr bwMode="auto">
          <a:xfrm>
            <a:off x="644843" y="2133600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18</a:t>
            </a:r>
          </a:p>
        </p:txBody>
      </p:sp>
      <p:sp>
        <p:nvSpPr>
          <p:cNvPr id="36" name="TextBox 28"/>
          <p:cNvSpPr txBox="1">
            <a:spLocks noChangeArrowheads="1"/>
          </p:cNvSpPr>
          <p:nvPr/>
        </p:nvSpPr>
        <p:spPr bwMode="auto">
          <a:xfrm>
            <a:off x="644843" y="1731963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20</a:t>
            </a:r>
          </a:p>
        </p:txBody>
      </p:sp>
      <p:sp>
        <p:nvSpPr>
          <p:cNvPr id="37" name="TextBox 29"/>
          <p:cNvSpPr txBox="1">
            <a:spLocks noChangeArrowheads="1"/>
          </p:cNvSpPr>
          <p:nvPr/>
        </p:nvSpPr>
        <p:spPr bwMode="auto">
          <a:xfrm>
            <a:off x="644843" y="1330325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22</a:t>
            </a:r>
          </a:p>
        </p:txBody>
      </p:sp>
      <p:sp>
        <p:nvSpPr>
          <p:cNvPr id="38" name="TextBox 30"/>
          <p:cNvSpPr txBox="1">
            <a:spLocks noChangeArrowheads="1"/>
          </p:cNvSpPr>
          <p:nvPr/>
        </p:nvSpPr>
        <p:spPr bwMode="auto">
          <a:xfrm>
            <a:off x="644843" y="914400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24</a:t>
            </a:r>
          </a:p>
        </p:txBody>
      </p:sp>
      <p:sp>
        <p:nvSpPr>
          <p:cNvPr id="39" name="TextBox 31"/>
          <p:cNvSpPr txBox="1">
            <a:spLocks noChangeArrowheads="1"/>
          </p:cNvSpPr>
          <p:nvPr/>
        </p:nvSpPr>
        <p:spPr bwMode="auto">
          <a:xfrm>
            <a:off x="644843" y="523875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24B24-164E-F745-9791-91B9588D62E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4"/>
          <p:cNvSpPr txBox="1">
            <a:spLocks noChangeArrowheads="1"/>
          </p:cNvSpPr>
          <p:nvPr/>
        </p:nvSpPr>
        <p:spPr bwMode="auto">
          <a:xfrm>
            <a:off x="3733800" y="6324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Arousal Level</a:t>
            </a:r>
          </a:p>
        </p:txBody>
      </p:sp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2597150" y="5943600"/>
            <a:ext cx="57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Low</a:t>
            </a:r>
          </a:p>
        </p:txBody>
      </p: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4276725" y="5943600"/>
            <a:ext cx="80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Medium</a:t>
            </a: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6335713" y="5943600"/>
            <a:ext cx="57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High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1905000"/>
            <a:ext cx="492443" cy="283851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dirty="0">
                <a:latin typeface="Times" pitchFamily="-1" charset="0"/>
                <a:ea typeface="+mn-ea"/>
                <a:cs typeface="+mn-cs"/>
              </a:rPr>
              <a:t>Mean Performance Level</a:t>
            </a:r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4449763" y="2743200"/>
            <a:ext cx="609600" cy="3155950"/>
          </a:xfrm>
          <a:prstGeom prst="rect">
            <a:avLst/>
          </a:prstGeom>
          <a:solidFill>
            <a:srgbClr val="FF6600">
              <a:alpha val="56078"/>
            </a:srgbClr>
          </a:solidFill>
          <a:ln w="9525">
            <a:solidFill>
              <a:srgbClr val="FFD9A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Rectangle 11"/>
          <p:cNvSpPr>
            <a:spLocks noChangeArrowheads="1"/>
          </p:cNvSpPr>
          <p:nvPr/>
        </p:nvSpPr>
        <p:spPr bwMode="auto">
          <a:xfrm>
            <a:off x="6324600" y="2133600"/>
            <a:ext cx="609600" cy="3765550"/>
          </a:xfrm>
          <a:prstGeom prst="rect">
            <a:avLst/>
          </a:prstGeom>
          <a:solidFill>
            <a:srgbClr val="FF6600">
              <a:alpha val="56078"/>
            </a:srgbClr>
          </a:solidFill>
          <a:ln w="9525">
            <a:solidFill>
              <a:srgbClr val="FFD9A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6632" name="Straight Connector 14"/>
          <p:cNvCxnSpPr>
            <a:cxnSpLocks noChangeShapeType="1"/>
          </p:cNvCxnSpPr>
          <p:nvPr/>
        </p:nvCxnSpPr>
        <p:spPr bwMode="auto">
          <a:xfrm flipV="1">
            <a:off x="1066800" y="5888038"/>
            <a:ext cx="7696200" cy="2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3" name="Straight Connector 15"/>
          <p:cNvCxnSpPr>
            <a:cxnSpLocks noChangeShapeType="1"/>
          </p:cNvCxnSpPr>
          <p:nvPr/>
        </p:nvCxnSpPr>
        <p:spPr bwMode="auto">
          <a:xfrm rot="5400000" flipH="1" flipV="1">
            <a:off x="-1563687" y="3268663"/>
            <a:ext cx="52593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634" name="Rectangle 17"/>
          <p:cNvSpPr>
            <a:spLocks noChangeArrowheads="1"/>
          </p:cNvSpPr>
          <p:nvPr/>
        </p:nvSpPr>
        <p:spPr bwMode="auto">
          <a:xfrm>
            <a:off x="2590800" y="3657600"/>
            <a:ext cx="609600" cy="2241550"/>
          </a:xfrm>
          <a:prstGeom prst="rect">
            <a:avLst/>
          </a:prstGeom>
          <a:solidFill>
            <a:srgbClr val="FF6600">
              <a:alpha val="56078"/>
            </a:srgbClr>
          </a:solidFill>
          <a:ln w="9525">
            <a:solidFill>
              <a:srgbClr val="FFD9A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49" name="Group 37"/>
          <p:cNvGrpSpPr>
            <a:grpSpLocks/>
          </p:cNvGrpSpPr>
          <p:nvPr/>
        </p:nvGrpSpPr>
        <p:grpSpPr bwMode="auto">
          <a:xfrm>
            <a:off x="2743200" y="2647950"/>
            <a:ext cx="314325" cy="2095500"/>
            <a:chOff x="2743200" y="2647890"/>
            <a:chExt cx="314507" cy="2095620"/>
          </a:xfrm>
        </p:grpSpPr>
        <p:sp>
          <p:nvSpPr>
            <p:cNvPr id="26668" name="Rectangle 11"/>
            <p:cNvSpPr>
              <a:spLocks noChangeArrowheads="1"/>
            </p:cNvSpPr>
            <p:nvPr/>
          </p:nvSpPr>
          <p:spPr bwMode="auto">
            <a:xfrm>
              <a:off x="2743200" y="26478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6669" name="Rectangle 12"/>
            <p:cNvSpPr>
              <a:spLocks noChangeArrowheads="1"/>
            </p:cNvSpPr>
            <p:nvPr/>
          </p:nvSpPr>
          <p:spPr bwMode="auto">
            <a:xfrm>
              <a:off x="2755696" y="29526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6670" name="Rectangle 13"/>
            <p:cNvSpPr>
              <a:spLocks noChangeArrowheads="1"/>
            </p:cNvSpPr>
            <p:nvPr/>
          </p:nvSpPr>
          <p:spPr bwMode="auto">
            <a:xfrm>
              <a:off x="2743200" y="3105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6671" name="Rectangle 14"/>
            <p:cNvSpPr>
              <a:spLocks noChangeArrowheads="1"/>
            </p:cNvSpPr>
            <p:nvPr/>
          </p:nvSpPr>
          <p:spPr bwMode="auto">
            <a:xfrm>
              <a:off x="2755696" y="3276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6672" name="Rectangle 15"/>
            <p:cNvSpPr>
              <a:spLocks noChangeArrowheads="1"/>
            </p:cNvSpPr>
            <p:nvPr/>
          </p:nvSpPr>
          <p:spPr bwMode="auto">
            <a:xfrm>
              <a:off x="2743200" y="352431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6673" name="Rectangle 16"/>
            <p:cNvSpPr>
              <a:spLocks noChangeArrowheads="1"/>
            </p:cNvSpPr>
            <p:nvPr/>
          </p:nvSpPr>
          <p:spPr bwMode="auto">
            <a:xfrm>
              <a:off x="2755696" y="3810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6674" name="Rectangle 17"/>
            <p:cNvSpPr>
              <a:spLocks noChangeArrowheads="1"/>
            </p:cNvSpPr>
            <p:nvPr/>
          </p:nvSpPr>
          <p:spPr bwMode="auto">
            <a:xfrm>
              <a:off x="2743200" y="4038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6675" name="Rectangle 18"/>
            <p:cNvSpPr>
              <a:spLocks noChangeArrowheads="1"/>
            </p:cNvSpPr>
            <p:nvPr/>
          </p:nvSpPr>
          <p:spPr bwMode="auto">
            <a:xfrm>
              <a:off x="2755696" y="43434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grpSp>
        <p:nvGrpSpPr>
          <p:cNvPr id="26650" name="Group 38"/>
          <p:cNvGrpSpPr>
            <a:grpSpLocks/>
          </p:cNvGrpSpPr>
          <p:nvPr/>
        </p:nvGrpSpPr>
        <p:grpSpPr bwMode="auto">
          <a:xfrm>
            <a:off x="4602163" y="1733550"/>
            <a:ext cx="314325" cy="2324100"/>
            <a:chOff x="4601766" y="1733490"/>
            <a:chExt cx="314507" cy="2324220"/>
          </a:xfrm>
        </p:grpSpPr>
        <p:sp>
          <p:nvSpPr>
            <p:cNvPr id="26660" name="Rectangle 20"/>
            <p:cNvSpPr>
              <a:spLocks noChangeArrowheads="1"/>
            </p:cNvSpPr>
            <p:nvPr/>
          </p:nvSpPr>
          <p:spPr bwMode="auto">
            <a:xfrm>
              <a:off x="4601766" y="17334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6661" name="Rectangle 21"/>
            <p:cNvSpPr>
              <a:spLocks noChangeArrowheads="1"/>
            </p:cNvSpPr>
            <p:nvPr/>
          </p:nvSpPr>
          <p:spPr bwMode="auto">
            <a:xfrm>
              <a:off x="4614262" y="1962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6662" name="Rectangle 22"/>
            <p:cNvSpPr>
              <a:spLocks noChangeArrowheads="1"/>
            </p:cNvSpPr>
            <p:nvPr/>
          </p:nvSpPr>
          <p:spPr bwMode="auto">
            <a:xfrm>
              <a:off x="4601766" y="21906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6663" name="Rectangle 23"/>
            <p:cNvSpPr>
              <a:spLocks noChangeArrowheads="1"/>
            </p:cNvSpPr>
            <p:nvPr/>
          </p:nvSpPr>
          <p:spPr bwMode="auto">
            <a:xfrm>
              <a:off x="4614262" y="2369007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6664" name="Rectangle 24"/>
            <p:cNvSpPr>
              <a:spLocks noChangeArrowheads="1"/>
            </p:cNvSpPr>
            <p:nvPr/>
          </p:nvSpPr>
          <p:spPr bwMode="auto">
            <a:xfrm>
              <a:off x="4601766" y="27432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6665" name="Rectangle 25"/>
            <p:cNvSpPr>
              <a:spLocks noChangeArrowheads="1"/>
            </p:cNvSpPr>
            <p:nvPr/>
          </p:nvSpPr>
          <p:spPr bwMode="auto">
            <a:xfrm>
              <a:off x="4614262" y="3048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6666" name="Rectangle 26"/>
            <p:cNvSpPr>
              <a:spLocks noChangeArrowheads="1"/>
            </p:cNvSpPr>
            <p:nvPr/>
          </p:nvSpPr>
          <p:spPr bwMode="auto">
            <a:xfrm>
              <a:off x="4601766" y="33528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6667" name="Rectangle 27"/>
            <p:cNvSpPr>
              <a:spLocks noChangeArrowheads="1"/>
            </p:cNvSpPr>
            <p:nvPr/>
          </p:nvSpPr>
          <p:spPr bwMode="auto">
            <a:xfrm>
              <a:off x="4614262" y="3657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grpSp>
        <p:nvGrpSpPr>
          <p:cNvPr id="26651" name="Group 39"/>
          <p:cNvGrpSpPr>
            <a:grpSpLocks/>
          </p:cNvGrpSpPr>
          <p:nvPr/>
        </p:nvGrpSpPr>
        <p:grpSpPr bwMode="auto">
          <a:xfrm>
            <a:off x="6467475" y="895350"/>
            <a:ext cx="314325" cy="2247900"/>
            <a:chOff x="6467293" y="895290"/>
            <a:chExt cx="314507" cy="2248020"/>
          </a:xfrm>
        </p:grpSpPr>
        <p:sp>
          <p:nvSpPr>
            <p:cNvPr id="26652" name="Rectangle 29"/>
            <p:cNvSpPr>
              <a:spLocks noChangeArrowheads="1"/>
            </p:cNvSpPr>
            <p:nvPr/>
          </p:nvSpPr>
          <p:spPr bwMode="auto">
            <a:xfrm>
              <a:off x="6467293" y="8952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6653" name="Rectangle 30"/>
            <p:cNvSpPr>
              <a:spLocks noChangeArrowheads="1"/>
            </p:cNvSpPr>
            <p:nvPr/>
          </p:nvSpPr>
          <p:spPr bwMode="auto">
            <a:xfrm>
              <a:off x="6479789" y="11238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6654" name="Rectangle 31"/>
            <p:cNvSpPr>
              <a:spLocks noChangeArrowheads="1"/>
            </p:cNvSpPr>
            <p:nvPr/>
          </p:nvSpPr>
          <p:spPr bwMode="auto">
            <a:xfrm>
              <a:off x="6467293" y="1371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6655" name="Rectangle 32"/>
            <p:cNvSpPr>
              <a:spLocks noChangeArrowheads="1"/>
            </p:cNvSpPr>
            <p:nvPr/>
          </p:nvSpPr>
          <p:spPr bwMode="auto">
            <a:xfrm>
              <a:off x="6479789" y="1581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6656" name="Rectangle 33"/>
            <p:cNvSpPr>
              <a:spLocks noChangeArrowheads="1"/>
            </p:cNvSpPr>
            <p:nvPr/>
          </p:nvSpPr>
          <p:spPr bwMode="auto">
            <a:xfrm>
              <a:off x="6467293" y="18288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6657" name="Rectangle 34"/>
            <p:cNvSpPr>
              <a:spLocks noChangeArrowheads="1"/>
            </p:cNvSpPr>
            <p:nvPr/>
          </p:nvSpPr>
          <p:spPr bwMode="auto">
            <a:xfrm>
              <a:off x="6479789" y="2133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6658" name="Rectangle 35"/>
            <p:cNvSpPr>
              <a:spLocks noChangeArrowheads="1"/>
            </p:cNvSpPr>
            <p:nvPr/>
          </p:nvSpPr>
          <p:spPr bwMode="auto">
            <a:xfrm>
              <a:off x="6467293" y="24384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6659" name="Rectangle 36"/>
            <p:cNvSpPr>
              <a:spLocks noChangeArrowheads="1"/>
            </p:cNvSpPr>
            <p:nvPr/>
          </p:nvSpPr>
          <p:spPr bwMode="auto">
            <a:xfrm>
              <a:off x="6479789" y="27432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sp>
        <p:nvSpPr>
          <p:cNvPr id="53" name="TextBox 18"/>
          <p:cNvSpPr txBox="1">
            <a:spLocks noChangeArrowheads="1"/>
          </p:cNvSpPr>
          <p:nvPr/>
        </p:nvSpPr>
        <p:spPr bwMode="auto">
          <a:xfrm>
            <a:off x="762000" y="5773738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0</a:t>
            </a:r>
          </a:p>
        </p:txBody>
      </p:sp>
      <p:sp>
        <p:nvSpPr>
          <p:cNvPr id="54" name="TextBox 19"/>
          <p:cNvSpPr txBox="1">
            <a:spLocks noChangeArrowheads="1"/>
          </p:cNvSpPr>
          <p:nvPr/>
        </p:nvSpPr>
        <p:spPr bwMode="auto">
          <a:xfrm>
            <a:off x="762000" y="5395913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</a:t>
            </a:r>
          </a:p>
        </p:txBody>
      </p:sp>
      <p:sp>
        <p:nvSpPr>
          <p:cNvPr id="55" name="TextBox 20"/>
          <p:cNvSpPr txBox="1">
            <a:spLocks noChangeArrowheads="1"/>
          </p:cNvSpPr>
          <p:nvPr/>
        </p:nvSpPr>
        <p:spPr bwMode="auto">
          <a:xfrm>
            <a:off x="762000" y="4973638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4</a:t>
            </a:r>
          </a:p>
        </p:txBody>
      </p:sp>
      <p:sp>
        <p:nvSpPr>
          <p:cNvPr id="56" name="TextBox 21"/>
          <p:cNvSpPr txBox="1">
            <a:spLocks noChangeArrowheads="1"/>
          </p:cNvSpPr>
          <p:nvPr/>
        </p:nvSpPr>
        <p:spPr bwMode="auto">
          <a:xfrm>
            <a:off x="762000" y="4576763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6</a:t>
            </a:r>
          </a:p>
        </p:txBody>
      </p:sp>
      <p:sp>
        <p:nvSpPr>
          <p:cNvPr id="57" name="TextBox 22"/>
          <p:cNvSpPr txBox="1">
            <a:spLocks noChangeArrowheads="1"/>
          </p:cNvSpPr>
          <p:nvPr/>
        </p:nvSpPr>
        <p:spPr bwMode="auto">
          <a:xfrm>
            <a:off x="762000" y="4160838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8</a:t>
            </a:r>
          </a:p>
        </p:txBody>
      </p:sp>
      <p:sp>
        <p:nvSpPr>
          <p:cNvPr id="58" name="TextBox 23"/>
          <p:cNvSpPr txBox="1">
            <a:spLocks noChangeArrowheads="1"/>
          </p:cNvSpPr>
          <p:nvPr/>
        </p:nvSpPr>
        <p:spPr bwMode="auto">
          <a:xfrm>
            <a:off x="644843" y="3768725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 dirty="0"/>
              <a:t>10</a:t>
            </a:r>
          </a:p>
        </p:txBody>
      </p:sp>
      <p:sp>
        <p:nvSpPr>
          <p:cNvPr id="59" name="TextBox 24"/>
          <p:cNvSpPr txBox="1">
            <a:spLocks noChangeArrowheads="1"/>
          </p:cNvSpPr>
          <p:nvPr/>
        </p:nvSpPr>
        <p:spPr bwMode="auto">
          <a:xfrm>
            <a:off x="644843" y="3352800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12</a:t>
            </a:r>
          </a:p>
        </p:txBody>
      </p:sp>
      <p:sp>
        <p:nvSpPr>
          <p:cNvPr id="60" name="TextBox 25"/>
          <p:cNvSpPr txBox="1">
            <a:spLocks noChangeArrowheads="1"/>
          </p:cNvSpPr>
          <p:nvPr/>
        </p:nvSpPr>
        <p:spPr bwMode="auto">
          <a:xfrm>
            <a:off x="644843" y="2941638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14</a:t>
            </a:r>
          </a:p>
        </p:txBody>
      </p:sp>
      <p:sp>
        <p:nvSpPr>
          <p:cNvPr id="61" name="TextBox 26"/>
          <p:cNvSpPr txBox="1">
            <a:spLocks noChangeArrowheads="1"/>
          </p:cNvSpPr>
          <p:nvPr/>
        </p:nvSpPr>
        <p:spPr bwMode="auto">
          <a:xfrm>
            <a:off x="644843" y="2560638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16</a:t>
            </a:r>
          </a:p>
        </p:txBody>
      </p:sp>
      <p:sp>
        <p:nvSpPr>
          <p:cNvPr id="62" name="TextBox 27"/>
          <p:cNvSpPr txBox="1">
            <a:spLocks noChangeArrowheads="1"/>
          </p:cNvSpPr>
          <p:nvPr/>
        </p:nvSpPr>
        <p:spPr bwMode="auto">
          <a:xfrm>
            <a:off x="644843" y="2133600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18</a:t>
            </a:r>
          </a:p>
        </p:txBody>
      </p:sp>
      <p:sp>
        <p:nvSpPr>
          <p:cNvPr id="63" name="TextBox 28"/>
          <p:cNvSpPr txBox="1">
            <a:spLocks noChangeArrowheads="1"/>
          </p:cNvSpPr>
          <p:nvPr/>
        </p:nvSpPr>
        <p:spPr bwMode="auto">
          <a:xfrm>
            <a:off x="644843" y="1731963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20</a:t>
            </a:r>
          </a:p>
        </p:txBody>
      </p:sp>
      <p:sp>
        <p:nvSpPr>
          <p:cNvPr id="64" name="TextBox 29"/>
          <p:cNvSpPr txBox="1">
            <a:spLocks noChangeArrowheads="1"/>
          </p:cNvSpPr>
          <p:nvPr/>
        </p:nvSpPr>
        <p:spPr bwMode="auto">
          <a:xfrm>
            <a:off x="644843" y="1330325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22</a:t>
            </a:r>
          </a:p>
        </p:txBody>
      </p:sp>
      <p:sp>
        <p:nvSpPr>
          <p:cNvPr id="65" name="TextBox 30"/>
          <p:cNvSpPr txBox="1">
            <a:spLocks noChangeArrowheads="1"/>
          </p:cNvSpPr>
          <p:nvPr/>
        </p:nvSpPr>
        <p:spPr bwMode="auto">
          <a:xfrm>
            <a:off x="644843" y="914400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24</a:t>
            </a:r>
          </a:p>
        </p:txBody>
      </p:sp>
      <p:sp>
        <p:nvSpPr>
          <p:cNvPr id="66" name="TextBox 31"/>
          <p:cNvSpPr txBox="1">
            <a:spLocks noChangeArrowheads="1"/>
          </p:cNvSpPr>
          <p:nvPr/>
        </p:nvSpPr>
        <p:spPr bwMode="auto">
          <a:xfrm>
            <a:off x="644843" y="523875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24B24-164E-F745-9791-91B9588D62E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4"/>
          <p:cNvSpPr txBox="1">
            <a:spLocks noChangeArrowheads="1"/>
          </p:cNvSpPr>
          <p:nvPr/>
        </p:nvSpPr>
        <p:spPr bwMode="auto">
          <a:xfrm>
            <a:off x="3733800" y="6324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Arousal Level</a:t>
            </a:r>
          </a:p>
        </p:txBody>
      </p:sp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2597150" y="5943600"/>
            <a:ext cx="57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Low</a:t>
            </a:r>
          </a:p>
        </p:txBody>
      </p:sp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4276725" y="5943600"/>
            <a:ext cx="80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Medium</a:t>
            </a: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6335713" y="5943600"/>
            <a:ext cx="57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High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1905000"/>
            <a:ext cx="492443" cy="283851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dirty="0">
                <a:latin typeface="Times" pitchFamily="-1" charset="0"/>
                <a:ea typeface="+mn-ea"/>
                <a:cs typeface="+mn-cs"/>
              </a:rPr>
              <a:t>Mean Performance Level</a:t>
            </a:r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4449763" y="2743200"/>
            <a:ext cx="609600" cy="3155950"/>
          </a:xfrm>
          <a:prstGeom prst="rect">
            <a:avLst/>
          </a:prstGeom>
          <a:solidFill>
            <a:srgbClr val="FF6600">
              <a:alpha val="56078"/>
            </a:srgbClr>
          </a:solidFill>
          <a:ln w="9525">
            <a:solidFill>
              <a:srgbClr val="FFD9A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6324600" y="2133600"/>
            <a:ext cx="609600" cy="3765550"/>
          </a:xfrm>
          <a:prstGeom prst="rect">
            <a:avLst/>
          </a:prstGeom>
          <a:solidFill>
            <a:srgbClr val="FF6600">
              <a:alpha val="56078"/>
            </a:srgbClr>
          </a:solidFill>
          <a:ln w="9525">
            <a:solidFill>
              <a:srgbClr val="FFD9A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7656" name="Straight Connector 14"/>
          <p:cNvCxnSpPr>
            <a:cxnSpLocks noChangeShapeType="1"/>
          </p:cNvCxnSpPr>
          <p:nvPr/>
        </p:nvCxnSpPr>
        <p:spPr bwMode="auto">
          <a:xfrm flipV="1">
            <a:off x="1066800" y="5888038"/>
            <a:ext cx="7696200" cy="2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57" name="Straight Connector 15"/>
          <p:cNvCxnSpPr>
            <a:cxnSpLocks noChangeShapeType="1"/>
          </p:cNvCxnSpPr>
          <p:nvPr/>
        </p:nvCxnSpPr>
        <p:spPr bwMode="auto">
          <a:xfrm rot="5400000" flipH="1" flipV="1">
            <a:off x="-1563687" y="3268663"/>
            <a:ext cx="52593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658" name="Rectangle 17"/>
          <p:cNvSpPr>
            <a:spLocks noChangeArrowheads="1"/>
          </p:cNvSpPr>
          <p:nvPr/>
        </p:nvSpPr>
        <p:spPr bwMode="auto">
          <a:xfrm>
            <a:off x="2590800" y="3657600"/>
            <a:ext cx="609600" cy="2241550"/>
          </a:xfrm>
          <a:prstGeom prst="rect">
            <a:avLst/>
          </a:prstGeom>
          <a:solidFill>
            <a:srgbClr val="FF6600">
              <a:alpha val="56078"/>
            </a:srgbClr>
          </a:solidFill>
          <a:ln w="9525">
            <a:solidFill>
              <a:srgbClr val="FFD9A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7673" name="Group 37"/>
          <p:cNvGrpSpPr>
            <a:grpSpLocks/>
          </p:cNvGrpSpPr>
          <p:nvPr/>
        </p:nvGrpSpPr>
        <p:grpSpPr bwMode="auto">
          <a:xfrm>
            <a:off x="2743200" y="2647950"/>
            <a:ext cx="314325" cy="2095500"/>
            <a:chOff x="2743200" y="2647890"/>
            <a:chExt cx="314507" cy="2095620"/>
          </a:xfrm>
        </p:grpSpPr>
        <p:sp>
          <p:nvSpPr>
            <p:cNvPr id="27722" name="Rectangle 11"/>
            <p:cNvSpPr>
              <a:spLocks noChangeArrowheads="1"/>
            </p:cNvSpPr>
            <p:nvPr/>
          </p:nvSpPr>
          <p:spPr bwMode="auto">
            <a:xfrm>
              <a:off x="2743200" y="26478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723" name="Rectangle 12"/>
            <p:cNvSpPr>
              <a:spLocks noChangeArrowheads="1"/>
            </p:cNvSpPr>
            <p:nvPr/>
          </p:nvSpPr>
          <p:spPr bwMode="auto">
            <a:xfrm>
              <a:off x="2755696" y="29526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724" name="Rectangle 13"/>
            <p:cNvSpPr>
              <a:spLocks noChangeArrowheads="1"/>
            </p:cNvSpPr>
            <p:nvPr/>
          </p:nvSpPr>
          <p:spPr bwMode="auto">
            <a:xfrm>
              <a:off x="2743200" y="3105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725" name="Rectangle 14"/>
            <p:cNvSpPr>
              <a:spLocks noChangeArrowheads="1"/>
            </p:cNvSpPr>
            <p:nvPr/>
          </p:nvSpPr>
          <p:spPr bwMode="auto">
            <a:xfrm>
              <a:off x="2755696" y="3276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726" name="Rectangle 15"/>
            <p:cNvSpPr>
              <a:spLocks noChangeArrowheads="1"/>
            </p:cNvSpPr>
            <p:nvPr/>
          </p:nvSpPr>
          <p:spPr bwMode="auto">
            <a:xfrm>
              <a:off x="2743200" y="352431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727" name="Rectangle 16"/>
            <p:cNvSpPr>
              <a:spLocks noChangeArrowheads="1"/>
            </p:cNvSpPr>
            <p:nvPr/>
          </p:nvSpPr>
          <p:spPr bwMode="auto">
            <a:xfrm>
              <a:off x="2755696" y="3810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728" name="Rectangle 17"/>
            <p:cNvSpPr>
              <a:spLocks noChangeArrowheads="1"/>
            </p:cNvSpPr>
            <p:nvPr/>
          </p:nvSpPr>
          <p:spPr bwMode="auto">
            <a:xfrm>
              <a:off x="2743200" y="4038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729" name="Rectangle 18"/>
            <p:cNvSpPr>
              <a:spLocks noChangeArrowheads="1"/>
            </p:cNvSpPr>
            <p:nvPr/>
          </p:nvSpPr>
          <p:spPr bwMode="auto">
            <a:xfrm>
              <a:off x="2755696" y="43434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grpSp>
        <p:nvGrpSpPr>
          <p:cNvPr id="27674" name="Group 38"/>
          <p:cNvGrpSpPr>
            <a:grpSpLocks/>
          </p:cNvGrpSpPr>
          <p:nvPr/>
        </p:nvGrpSpPr>
        <p:grpSpPr bwMode="auto">
          <a:xfrm>
            <a:off x="4602163" y="1733550"/>
            <a:ext cx="314325" cy="2324100"/>
            <a:chOff x="4601766" y="1733490"/>
            <a:chExt cx="314507" cy="2324220"/>
          </a:xfrm>
        </p:grpSpPr>
        <p:sp>
          <p:nvSpPr>
            <p:cNvPr id="27714" name="Rectangle 20"/>
            <p:cNvSpPr>
              <a:spLocks noChangeArrowheads="1"/>
            </p:cNvSpPr>
            <p:nvPr/>
          </p:nvSpPr>
          <p:spPr bwMode="auto">
            <a:xfrm>
              <a:off x="4601766" y="17334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715" name="Rectangle 21"/>
            <p:cNvSpPr>
              <a:spLocks noChangeArrowheads="1"/>
            </p:cNvSpPr>
            <p:nvPr/>
          </p:nvSpPr>
          <p:spPr bwMode="auto">
            <a:xfrm>
              <a:off x="4614262" y="1962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716" name="Rectangle 22"/>
            <p:cNvSpPr>
              <a:spLocks noChangeArrowheads="1"/>
            </p:cNvSpPr>
            <p:nvPr/>
          </p:nvSpPr>
          <p:spPr bwMode="auto">
            <a:xfrm>
              <a:off x="4601766" y="21906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717" name="Rectangle 23"/>
            <p:cNvSpPr>
              <a:spLocks noChangeArrowheads="1"/>
            </p:cNvSpPr>
            <p:nvPr/>
          </p:nvSpPr>
          <p:spPr bwMode="auto">
            <a:xfrm>
              <a:off x="4614262" y="2369007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718" name="Rectangle 24"/>
            <p:cNvSpPr>
              <a:spLocks noChangeArrowheads="1"/>
            </p:cNvSpPr>
            <p:nvPr/>
          </p:nvSpPr>
          <p:spPr bwMode="auto">
            <a:xfrm>
              <a:off x="4601766" y="27432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719" name="Rectangle 25"/>
            <p:cNvSpPr>
              <a:spLocks noChangeArrowheads="1"/>
            </p:cNvSpPr>
            <p:nvPr/>
          </p:nvSpPr>
          <p:spPr bwMode="auto">
            <a:xfrm>
              <a:off x="4614262" y="3048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720" name="Rectangle 26"/>
            <p:cNvSpPr>
              <a:spLocks noChangeArrowheads="1"/>
            </p:cNvSpPr>
            <p:nvPr/>
          </p:nvSpPr>
          <p:spPr bwMode="auto">
            <a:xfrm>
              <a:off x="4601766" y="33528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721" name="Rectangle 27"/>
            <p:cNvSpPr>
              <a:spLocks noChangeArrowheads="1"/>
            </p:cNvSpPr>
            <p:nvPr/>
          </p:nvSpPr>
          <p:spPr bwMode="auto">
            <a:xfrm>
              <a:off x="4614262" y="3657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grpSp>
        <p:nvGrpSpPr>
          <p:cNvPr id="27675" name="Group 39"/>
          <p:cNvGrpSpPr>
            <a:grpSpLocks/>
          </p:cNvGrpSpPr>
          <p:nvPr/>
        </p:nvGrpSpPr>
        <p:grpSpPr bwMode="auto">
          <a:xfrm>
            <a:off x="6467475" y="895350"/>
            <a:ext cx="314325" cy="2247900"/>
            <a:chOff x="6467293" y="895290"/>
            <a:chExt cx="314507" cy="2248020"/>
          </a:xfrm>
        </p:grpSpPr>
        <p:sp>
          <p:nvSpPr>
            <p:cNvPr id="27706" name="Rectangle 29"/>
            <p:cNvSpPr>
              <a:spLocks noChangeArrowheads="1"/>
            </p:cNvSpPr>
            <p:nvPr/>
          </p:nvSpPr>
          <p:spPr bwMode="auto">
            <a:xfrm>
              <a:off x="6467293" y="8952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707" name="Rectangle 30"/>
            <p:cNvSpPr>
              <a:spLocks noChangeArrowheads="1"/>
            </p:cNvSpPr>
            <p:nvPr/>
          </p:nvSpPr>
          <p:spPr bwMode="auto">
            <a:xfrm>
              <a:off x="6479789" y="11238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708" name="Rectangle 31"/>
            <p:cNvSpPr>
              <a:spLocks noChangeArrowheads="1"/>
            </p:cNvSpPr>
            <p:nvPr/>
          </p:nvSpPr>
          <p:spPr bwMode="auto">
            <a:xfrm>
              <a:off x="6467293" y="1371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709" name="Rectangle 32"/>
            <p:cNvSpPr>
              <a:spLocks noChangeArrowheads="1"/>
            </p:cNvSpPr>
            <p:nvPr/>
          </p:nvSpPr>
          <p:spPr bwMode="auto">
            <a:xfrm>
              <a:off x="6479789" y="1581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710" name="Rectangle 33"/>
            <p:cNvSpPr>
              <a:spLocks noChangeArrowheads="1"/>
            </p:cNvSpPr>
            <p:nvPr/>
          </p:nvSpPr>
          <p:spPr bwMode="auto">
            <a:xfrm>
              <a:off x="6467293" y="18288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711" name="Rectangle 34"/>
            <p:cNvSpPr>
              <a:spLocks noChangeArrowheads="1"/>
            </p:cNvSpPr>
            <p:nvPr/>
          </p:nvSpPr>
          <p:spPr bwMode="auto">
            <a:xfrm>
              <a:off x="6479789" y="2133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712" name="Rectangle 35"/>
            <p:cNvSpPr>
              <a:spLocks noChangeArrowheads="1"/>
            </p:cNvSpPr>
            <p:nvPr/>
          </p:nvSpPr>
          <p:spPr bwMode="auto">
            <a:xfrm>
              <a:off x="6467293" y="24384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713" name="Rectangle 36"/>
            <p:cNvSpPr>
              <a:spLocks noChangeArrowheads="1"/>
            </p:cNvSpPr>
            <p:nvPr/>
          </p:nvSpPr>
          <p:spPr bwMode="auto">
            <a:xfrm>
              <a:off x="6479789" y="27432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sp>
        <p:nvSpPr>
          <p:cNvPr id="27676" name="Rectangle 59"/>
          <p:cNvSpPr>
            <a:spLocks noChangeArrowheads="1"/>
          </p:cNvSpPr>
          <p:nvPr/>
        </p:nvSpPr>
        <p:spPr bwMode="auto">
          <a:xfrm>
            <a:off x="1447800" y="4038600"/>
            <a:ext cx="609600" cy="1860550"/>
          </a:xfrm>
          <a:prstGeom prst="rect">
            <a:avLst/>
          </a:prstGeom>
          <a:solidFill>
            <a:srgbClr val="FF6600">
              <a:alpha val="56078"/>
            </a:srgbClr>
          </a:solidFill>
          <a:ln w="9525">
            <a:solidFill>
              <a:srgbClr val="FFD9A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7" name="Rectangle 60"/>
          <p:cNvSpPr>
            <a:spLocks noChangeArrowheads="1"/>
          </p:cNvSpPr>
          <p:nvPr/>
        </p:nvSpPr>
        <p:spPr bwMode="auto">
          <a:xfrm>
            <a:off x="3581400" y="3200400"/>
            <a:ext cx="609600" cy="2698750"/>
          </a:xfrm>
          <a:prstGeom prst="rect">
            <a:avLst/>
          </a:prstGeom>
          <a:solidFill>
            <a:srgbClr val="FF6600">
              <a:alpha val="56078"/>
            </a:srgbClr>
          </a:solidFill>
          <a:ln w="9525">
            <a:solidFill>
              <a:srgbClr val="FFD9A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8" name="Rectangle 61"/>
          <p:cNvSpPr>
            <a:spLocks noChangeArrowheads="1"/>
          </p:cNvSpPr>
          <p:nvPr/>
        </p:nvSpPr>
        <p:spPr bwMode="auto">
          <a:xfrm>
            <a:off x="5486400" y="2438400"/>
            <a:ext cx="609600" cy="3536950"/>
          </a:xfrm>
          <a:prstGeom prst="rect">
            <a:avLst/>
          </a:prstGeom>
          <a:solidFill>
            <a:srgbClr val="FF6600">
              <a:alpha val="56078"/>
            </a:srgbClr>
          </a:solidFill>
          <a:ln w="9525">
            <a:solidFill>
              <a:srgbClr val="FFD9A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7679" name="Group 37"/>
          <p:cNvGrpSpPr>
            <a:grpSpLocks/>
          </p:cNvGrpSpPr>
          <p:nvPr/>
        </p:nvGrpSpPr>
        <p:grpSpPr bwMode="auto">
          <a:xfrm>
            <a:off x="1600200" y="3086100"/>
            <a:ext cx="314325" cy="2095500"/>
            <a:chOff x="2743200" y="2647890"/>
            <a:chExt cx="314507" cy="2095620"/>
          </a:xfrm>
        </p:grpSpPr>
        <p:sp>
          <p:nvSpPr>
            <p:cNvPr id="27698" name="Rectangle 11"/>
            <p:cNvSpPr>
              <a:spLocks noChangeArrowheads="1"/>
            </p:cNvSpPr>
            <p:nvPr/>
          </p:nvSpPr>
          <p:spPr bwMode="auto">
            <a:xfrm>
              <a:off x="2743200" y="26478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699" name="Rectangle 12"/>
            <p:cNvSpPr>
              <a:spLocks noChangeArrowheads="1"/>
            </p:cNvSpPr>
            <p:nvPr/>
          </p:nvSpPr>
          <p:spPr bwMode="auto">
            <a:xfrm>
              <a:off x="2755696" y="29526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700" name="Rectangle 13"/>
            <p:cNvSpPr>
              <a:spLocks noChangeArrowheads="1"/>
            </p:cNvSpPr>
            <p:nvPr/>
          </p:nvSpPr>
          <p:spPr bwMode="auto">
            <a:xfrm>
              <a:off x="2743200" y="3105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701" name="Rectangle 14"/>
            <p:cNvSpPr>
              <a:spLocks noChangeArrowheads="1"/>
            </p:cNvSpPr>
            <p:nvPr/>
          </p:nvSpPr>
          <p:spPr bwMode="auto">
            <a:xfrm>
              <a:off x="2755696" y="3276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702" name="Rectangle 15"/>
            <p:cNvSpPr>
              <a:spLocks noChangeArrowheads="1"/>
            </p:cNvSpPr>
            <p:nvPr/>
          </p:nvSpPr>
          <p:spPr bwMode="auto">
            <a:xfrm>
              <a:off x="2743200" y="352431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703" name="Rectangle 16"/>
            <p:cNvSpPr>
              <a:spLocks noChangeArrowheads="1"/>
            </p:cNvSpPr>
            <p:nvPr/>
          </p:nvSpPr>
          <p:spPr bwMode="auto">
            <a:xfrm>
              <a:off x="2755696" y="3810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704" name="Rectangle 17"/>
            <p:cNvSpPr>
              <a:spLocks noChangeArrowheads="1"/>
            </p:cNvSpPr>
            <p:nvPr/>
          </p:nvSpPr>
          <p:spPr bwMode="auto">
            <a:xfrm>
              <a:off x="2743200" y="4038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705" name="Rectangle 18"/>
            <p:cNvSpPr>
              <a:spLocks noChangeArrowheads="1"/>
            </p:cNvSpPr>
            <p:nvPr/>
          </p:nvSpPr>
          <p:spPr bwMode="auto">
            <a:xfrm>
              <a:off x="2755696" y="43434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grpSp>
        <p:nvGrpSpPr>
          <p:cNvPr id="27680" name="Group 37"/>
          <p:cNvGrpSpPr>
            <a:grpSpLocks/>
          </p:cNvGrpSpPr>
          <p:nvPr/>
        </p:nvGrpSpPr>
        <p:grpSpPr bwMode="auto">
          <a:xfrm>
            <a:off x="3733800" y="2209800"/>
            <a:ext cx="314325" cy="2095500"/>
            <a:chOff x="2743200" y="2647890"/>
            <a:chExt cx="314507" cy="2095620"/>
          </a:xfrm>
        </p:grpSpPr>
        <p:sp>
          <p:nvSpPr>
            <p:cNvPr id="27690" name="Rectangle 11"/>
            <p:cNvSpPr>
              <a:spLocks noChangeArrowheads="1"/>
            </p:cNvSpPr>
            <p:nvPr/>
          </p:nvSpPr>
          <p:spPr bwMode="auto">
            <a:xfrm>
              <a:off x="2743200" y="26478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691" name="Rectangle 12"/>
            <p:cNvSpPr>
              <a:spLocks noChangeArrowheads="1"/>
            </p:cNvSpPr>
            <p:nvPr/>
          </p:nvSpPr>
          <p:spPr bwMode="auto">
            <a:xfrm>
              <a:off x="2755696" y="29526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692" name="Rectangle 13"/>
            <p:cNvSpPr>
              <a:spLocks noChangeArrowheads="1"/>
            </p:cNvSpPr>
            <p:nvPr/>
          </p:nvSpPr>
          <p:spPr bwMode="auto">
            <a:xfrm>
              <a:off x="2743200" y="3105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693" name="Rectangle 14"/>
            <p:cNvSpPr>
              <a:spLocks noChangeArrowheads="1"/>
            </p:cNvSpPr>
            <p:nvPr/>
          </p:nvSpPr>
          <p:spPr bwMode="auto">
            <a:xfrm>
              <a:off x="2755696" y="3276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694" name="Rectangle 15"/>
            <p:cNvSpPr>
              <a:spLocks noChangeArrowheads="1"/>
            </p:cNvSpPr>
            <p:nvPr/>
          </p:nvSpPr>
          <p:spPr bwMode="auto">
            <a:xfrm>
              <a:off x="2743200" y="352431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695" name="Rectangle 16"/>
            <p:cNvSpPr>
              <a:spLocks noChangeArrowheads="1"/>
            </p:cNvSpPr>
            <p:nvPr/>
          </p:nvSpPr>
          <p:spPr bwMode="auto">
            <a:xfrm>
              <a:off x="2755696" y="3810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696" name="Rectangle 17"/>
            <p:cNvSpPr>
              <a:spLocks noChangeArrowheads="1"/>
            </p:cNvSpPr>
            <p:nvPr/>
          </p:nvSpPr>
          <p:spPr bwMode="auto">
            <a:xfrm>
              <a:off x="2743200" y="4038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697" name="Rectangle 18"/>
            <p:cNvSpPr>
              <a:spLocks noChangeArrowheads="1"/>
            </p:cNvSpPr>
            <p:nvPr/>
          </p:nvSpPr>
          <p:spPr bwMode="auto">
            <a:xfrm>
              <a:off x="2755696" y="43434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grpSp>
        <p:nvGrpSpPr>
          <p:cNvPr id="27681" name="Group 38"/>
          <p:cNvGrpSpPr>
            <a:grpSpLocks/>
          </p:cNvGrpSpPr>
          <p:nvPr/>
        </p:nvGrpSpPr>
        <p:grpSpPr bwMode="auto">
          <a:xfrm>
            <a:off x="5638800" y="1447800"/>
            <a:ext cx="314325" cy="2324100"/>
            <a:chOff x="4601766" y="1733490"/>
            <a:chExt cx="314507" cy="2324220"/>
          </a:xfrm>
        </p:grpSpPr>
        <p:sp>
          <p:nvSpPr>
            <p:cNvPr id="27682" name="Rectangle 20"/>
            <p:cNvSpPr>
              <a:spLocks noChangeArrowheads="1"/>
            </p:cNvSpPr>
            <p:nvPr/>
          </p:nvSpPr>
          <p:spPr bwMode="auto">
            <a:xfrm>
              <a:off x="4601766" y="17334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683" name="Rectangle 21"/>
            <p:cNvSpPr>
              <a:spLocks noChangeArrowheads="1"/>
            </p:cNvSpPr>
            <p:nvPr/>
          </p:nvSpPr>
          <p:spPr bwMode="auto">
            <a:xfrm>
              <a:off x="4614262" y="1962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684" name="Rectangle 22"/>
            <p:cNvSpPr>
              <a:spLocks noChangeArrowheads="1"/>
            </p:cNvSpPr>
            <p:nvPr/>
          </p:nvSpPr>
          <p:spPr bwMode="auto">
            <a:xfrm>
              <a:off x="4601766" y="21906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685" name="Rectangle 23"/>
            <p:cNvSpPr>
              <a:spLocks noChangeArrowheads="1"/>
            </p:cNvSpPr>
            <p:nvPr/>
          </p:nvSpPr>
          <p:spPr bwMode="auto">
            <a:xfrm>
              <a:off x="4614262" y="2369007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686" name="Rectangle 24"/>
            <p:cNvSpPr>
              <a:spLocks noChangeArrowheads="1"/>
            </p:cNvSpPr>
            <p:nvPr/>
          </p:nvSpPr>
          <p:spPr bwMode="auto">
            <a:xfrm>
              <a:off x="4601766" y="27432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687" name="Rectangle 25"/>
            <p:cNvSpPr>
              <a:spLocks noChangeArrowheads="1"/>
            </p:cNvSpPr>
            <p:nvPr/>
          </p:nvSpPr>
          <p:spPr bwMode="auto">
            <a:xfrm>
              <a:off x="4614262" y="3048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688" name="Rectangle 26"/>
            <p:cNvSpPr>
              <a:spLocks noChangeArrowheads="1"/>
            </p:cNvSpPr>
            <p:nvPr/>
          </p:nvSpPr>
          <p:spPr bwMode="auto">
            <a:xfrm>
              <a:off x="4601766" y="33528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7689" name="Rectangle 27"/>
            <p:cNvSpPr>
              <a:spLocks noChangeArrowheads="1"/>
            </p:cNvSpPr>
            <p:nvPr/>
          </p:nvSpPr>
          <p:spPr bwMode="auto">
            <a:xfrm>
              <a:off x="4614262" y="3657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sp>
        <p:nvSpPr>
          <p:cNvPr id="83" name="TextBox 18"/>
          <p:cNvSpPr txBox="1">
            <a:spLocks noChangeArrowheads="1"/>
          </p:cNvSpPr>
          <p:nvPr/>
        </p:nvSpPr>
        <p:spPr bwMode="auto">
          <a:xfrm>
            <a:off x="762000" y="5773738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0</a:t>
            </a:r>
          </a:p>
        </p:txBody>
      </p:sp>
      <p:sp>
        <p:nvSpPr>
          <p:cNvPr id="84" name="TextBox 19"/>
          <p:cNvSpPr txBox="1">
            <a:spLocks noChangeArrowheads="1"/>
          </p:cNvSpPr>
          <p:nvPr/>
        </p:nvSpPr>
        <p:spPr bwMode="auto">
          <a:xfrm>
            <a:off x="762000" y="5395913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</a:t>
            </a:r>
          </a:p>
        </p:txBody>
      </p:sp>
      <p:sp>
        <p:nvSpPr>
          <p:cNvPr id="85" name="TextBox 20"/>
          <p:cNvSpPr txBox="1">
            <a:spLocks noChangeArrowheads="1"/>
          </p:cNvSpPr>
          <p:nvPr/>
        </p:nvSpPr>
        <p:spPr bwMode="auto">
          <a:xfrm>
            <a:off x="762000" y="4973638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4</a:t>
            </a:r>
          </a:p>
        </p:txBody>
      </p:sp>
      <p:sp>
        <p:nvSpPr>
          <p:cNvPr id="86" name="TextBox 21"/>
          <p:cNvSpPr txBox="1">
            <a:spLocks noChangeArrowheads="1"/>
          </p:cNvSpPr>
          <p:nvPr/>
        </p:nvSpPr>
        <p:spPr bwMode="auto">
          <a:xfrm>
            <a:off x="762000" y="4576763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6</a:t>
            </a:r>
          </a:p>
        </p:txBody>
      </p:sp>
      <p:sp>
        <p:nvSpPr>
          <p:cNvPr id="87" name="TextBox 22"/>
          <p:cNvSpPr txBox="1">
            <a:spLocks noChangeArrowheads="1"/>
          </p:cNvSpPr>
          <p:nvPr/>
        </p:nvSpPr>
        <p:spPr bwMode="auto">
          <a:xfrm>
            <a:off x="762000" y="4160838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8</a:t>
            </a:r>
          </a:p>
        </p:txBody>
      </p:sp>
      <p:sp>
        <p:nvSpPr>
          <p:cNvPr id="88" name="TextBox 23"/>
          <p:cNvSpPr txBox="1">
            <a:spLocks noChangeArrowheads="1"/>
          </p:cNvSpPr>
          <p:nvPr/>
        </p:nvSpPr>
        <p:spPr bwMode="auto">
          <a:xfrm>
            <a:off x="644843" y="3768725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 dirty="0"/>
              <a:t>10</a:t>
            </a:r>
          </a:p>
        </p:txBody>
      </p:sp>
      <p:sp>
        <p:nvSpPr>
          <p:cNvPr id="89" name="TextBox 24"/>
          <p:cNvSpPr txBox="1">
            <a:spLocks noChangeArrowheads="1"/>
          </p:cNvSpPr>
          <p:nvPr/>
        </p:nvSpPr>
        <p:spPr bwMode="auto">
          <a:xfrm>
            <a:off x="644843" y="3352800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12</a:t>
            </a:r>
          </a:p>
        </p:txBody>
      </p:sp>
      <p:sp>
        <p:nvSpPr>
          <p:cNvPr id="90" name="TextBox 25"/>
          <p:cNvSpPr txBox="1">
            <a:spLocks noChangeArrowheads="1"/>
          </p:cNvSpPr>
          <p:nvPr/>
        </p:nvSpPr>
        <p:spPr bwMode="auto">
          <a:xfrm>
            <a:off x="644843" y="2941638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14</a:t>
            </a:r>
          </a:p>
        </p:txBody>
      </p:sp>
      <p:sp>
        <p:nvSpPr>
          <p:cNvPr id="91" name="TextBox 26"/>
          <p:cNvSpPr txBox="1">
            <a:spLocks noChangeArrowheads="1"/>
          </p:cNvSpPr>
          <p:nvPr/>
        </p:nvSpPr>
        <p:spPr bwMode="auto">
          <a:xfrm>
            <a:off x="644843" y="2560638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16</a:t>
            </a:r>
          </a:p>
        </p:txBody>
      </p:sp>
      <p:sp>
        <p:nvSpPr>
          <p:cNvPr id="92" name="TextBox 27"/>
          <p:cNvSpPr txBox="1">
            <a:spLocks noChangeArrowheads="1"/>
          </p:cNvSpPr>
          <p:nvPr/>
        </p:nvSpPr>
        <p:spPr bwMode="auto">
          <a:xfrm>
            <a:off x="644843" y="2133600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18</a:t>
            </a:r>
          </a:p>
        </p:txBody>
      </p:sp>
      <p:sp>
        <p:nvSpPr>
          <p:cNvPr id="93" name="TextBox 28"/>
          <p:cNvSpPr txBox="1">
            <a:spLocks noChangeArrowheads="1"/>
          </p:cNvSpPr>
          <p:nvPr/>
        </p:nvSpPr>
        <p:spPr bwMode="auto">
          <a:xfrm>
            <a:off x="644843" y="1731963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20</a:t>
            </a:r>
          </a:p>
        </p:txBody>
      </p:sp>
      <p:sp>
        <p:nvSpPr>
          <p:cNvPr id="94" name="TextBox 29"/>
          <p:cNvSpPr txBox="1">
            <a:spLocks noChangeArrowheads="1"/>
          </p:cNvSpPr>
          <p:nvPr/>
        </p:nvSpPr>
        <p:spPr bwMode="auto">
          <a:xfrm>
            <a:off x="644843" y="1330325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22</a:t>
            </a:r>
          </a:p>
        </p:txBody>
      </p:sp>
      <p:sp>
        <p:nvSpPr>
          <p:cNvPr id="95" name="TextBox 30"/>
          <p:cNvSpPr txBox="1">
            <a:spLocks noChangeArrowheads="1"/>
          </p:cNvSpPr>
          <p:nvPr/>
        </p:nvSpPr>
        <p:spPr bwMode="auto">
          <a:xfrm>
            <a:off x="644843" y="914400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24</a:t>
            </a:r>
          </a:p>
        </p:txBody>
      </p:sp>
      <p:sp>
        <p:nvSpPr>
          <p:cNvPr id="96" name="TextBox 31"/>
          <p:cNvSpPr txBox="1">
            <a:spLocks noChangeArrowheads="1"/>
          </p:cNvSpPr>
          <p:nvPr/>
        </p:nvSpPr>
        <p:spPr bwMode="auto">
          <a:xfrm>
            <a:off x="644843" y="523875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24B24-164E-F745-9791-91B9588D62E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4"/>
          <p:cNvSpPr txBox="1">
            <a:spLocks noChangeArrowheads="1"/>
          </p:cNvSpPr>
          <p:nvPr/>
        </p:nvSpPr>
        <p:spPr bwMode="auto">
          <a:xfrm>
            <a:off x="3689350" y="6324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Arousal Level</a:t>
            </a:r>
          </a:p>
        </p:txBody>
      </p:sp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2597150" y="5943600"/>
            <a:ext cx="57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Low</a:t>
            </a:r>
          </a:p>
        </p:txBody>
      </p:sp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4276725" y="5943600"/>
            <a:ext cx="80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Medium</a:t>
            </a: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6335713" y="5943600"/>
            <a:ext cx="57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High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1905000"/>
            <a:ext cx="492443" cy="283851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dirty="0">
                <a:latin typeface="Times" pitchFamily="-1" charset="0"/>
                <a:ea typeface="+mn-ea"/>
                <a:cs typeface="+mn-cs"/>
              </a:rPr>
              <a:t>Mean Performance Level</a:t>
            </a:r>
          </a:p>
        </p:txBody>
      </p:sp>
      <p:cxnSp>
        <p:nvCxnSpPr>
          <p:cNvPr id="28678" name="Straight Connector 14"/>
          <p:cNvCxnSpPr>
            <a:cxnSpLocks noChangeShapeType="1"/>
          </p:cNvCxnSpPr>
          <p:nvPr/>
        </p:nvCxnSpPr>
        <p:spPr bwMode="auto">
          <a:xfrm flipV="1">
            <a:off x="1066800" y="5888038"/>
            <a:ext cx="7696200" cy="2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79" name="Straight Connector 15"/>
          <p:cNvCxnSpPr>
            <a:cxnSpLocks noChangeShapeType="1"/>
          </p:cNvCxnSpPr>
          <p:nvPr/>
        </p:nvCxnSpPr>
        <p:spPr bwMode="auto">
          <a:xfrm rot="5400000" flipH="1" flipV="1">
            <a:off x="-1563687" y="3268663"/>
            <a:ext cx="52593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8694" name="Group 37"/>
          <p:cNvGrpSpPr>
            <a:grpSpLocks/>
          </p:cNvGrpSpPr>
          <p:nvPr/>
        </p:nvGrpSpPr>
        <p:grpSpPr bwMode="auto">
          <a:xfrm>
            <a:off x="2743200" y="2647950"/>
            <a:ext cx="314325" cy="2095500"/>
            <a:chOff x="2743200" y="2647890"/>
            <a:chExt cx="314507" cy="2095620"/>
          </a:xfrm>
        </p:grpSpPr>
        <p:sp>
          <p:nvSpPr>
            <p:cNvPr id="28740" name="Rectangle 11"/>
            <p:cNvSpPr>
              <a:spLocks noChangeArrowheads="1"/>
            </p:cNvSpPr>
            <p:nvPr/>
          </p:nvSpPr>
          <p:spPr bwMode="auto">
            <a:xfrm>
              <a:off x="2743200" y="26478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41" name="Rectangle 12"/>
            <p:cNvSpPr>
              <a:spLocks noChangeArrowheads="1"/>
            </p:cNvSpPr>
            <p:nvPr/>
          </p:nvSpPr>
          <p:spPr bwMode="auto">
            <a:xfrm>
              <a:off x="2755696" y="29526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42" name="Rectangle 13"/>
            <p:cNvSpPr>
              <a:spLocks noChangeArrowheads="1"/>
            </p:cNvSpPr>
            <p:nvPr/>
          </p:nvSpPr>
          <p:spPr bwMode="auto">
            <a:xfrm>
              <a:off x="2743200" y="3105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43" name="Rectangle 14"/>
            <p:cNvSpPr>
              <a:spLocks noChangeArrowheads="1"/>
            </p:cNvSpPr>
            <p:nvPr/>
          </p:nvSpPr>
          <p:spPr bwMode="auto">
            <a:xfrm>
              <a:off x="2755696" y="3276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44" name="Rectangle 15"/>
            <p:cNvSpPr>
              <a:spLocks noChangeArrowheads="1"/>
            </p:cNvSpPr>
            <p:nvPr/>
          </p:nvSpPr>
          <p:spPr bwMode="auto">
            <a:xfrm>
              <a:off x="2743200" y="352431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45" name="Rectangle 16"/>
            <p:cNvSpPr>
              <a:spLocks noChangeArrowheads="1"/>
            </p:cNvSpPr>
            <p:nvPr/>
          </p:nvSpPr>
          <p:spPr bwMode="auto">
            <a:xfrm>
              <a:off x="2755696" y="3810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46" name="Rectangle 17"/>
            <p:cNvSpPr>
              <a:spLocks noChangeArrowheads="1"/>
            </p:cNvSpPr>
            <p:nvPr/>
          </p:nvSpPr>
          <p:spPr bwMode="auto">
            <a:xfrm>
              <a:off x="2743200" y="4038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47" name="Rectangle 18"/>
            <p:cNvSpPr>
              <a:spLocks noChangeArrowheads="1"/>
            </p:cNvSpPr>
            <p:nvPr/>
          </p:nvSpPr>
          <p:spPr bwMode="auto">
            <a:xfrm>
              <a:off x="2755696" y="43434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grpSp>
        <p:nvGrpSpPr>
          <p:cNvPr id="28695" name="Group 38"/>
          <p:cNvGrpSpPr>
            <a:grpSpLocks/>
          </p:cNvGrpSpPr>
          <p:nvPr/>
        </p:nvGrpSpPr>
        <p:grpSpPr bwMode="auto">
          <a:xfrm>
            <a:off x="4602163" y="1733550"/>
            <a:ext cx="314325" cy="2324100"/>
            <a:chOff x="4601766" y="1733490"/>
            <a:chExt cx="314507" cy="2324220"/>
          </a:xfrm>
        </p:grpSpPr>
        <p:sp>
          <p:nvSpPr>
            <p:cNvPr id="28732" name="Rectangle 20"/>
            <p:cNvSpPr>
              <a:spLocks noChangeArrowheads="1"/>
            </p:cNvSpPr>
            <p:nvPr/>
          </p:nvSpPr>
          <p:spPr bwMode="auto">
            <a:xfrm>
              <a:off x="4601766" y="17334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33" name="Rectangle 21"/>
            <p:cNvSpPr>
              <a:spLocks noChangeArrowheads="1"/>
            </p:cNvSpPr>
            <p:nvPr/>
          </p:nvSpPr>
          <p:spPr bwMode="auto">
            <a:xfrm>
              <a:off x="4614262" y="1962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34" name="Rectangle 22"/>
            <p:cNvSpPr>
              <a:spLocks noChangeArrowheads="1"/>
            </p:cNvSpPr>
            <p:nvPr/>
          </p:nvSpPr>
          <p:spPr bwMode="auto">
            <a:xfrm>
              <a:off x="4601766" y="21906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35" name="Rectangle 23"/>
            <p:cNvSpPr>
              <a:spLocks noChangeArrowheads="1"/>
            </p:cNvSpPr>
            <p:nvPr/>
          </p:nvSpPr>
          <p:spPr bwMode="auto">
            <a:xfrm>
              <a:off x="4614262" y="2369007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36" name="Rectangle 24"/>
            <p:cNvSpPr>
              <a:spLocks noChangeArrowheads="1"/>
            </p:cNvSpPr>
            <p:nvPr/>
          </p:nvSpPr>
          <p:spPr bwMode="auto">
            <a:xfrm>
              <a:off x="4601766" y="27432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37" name="Rectangle 25"/>
            <p:cNvSpPr>
              <a:spLocks noChangeArrowheads="1"/>
            </p:cNvSpPr>
            <p:nvPr/>
          </p:nvSpPr>
          <p:spPr bwMode="auto">
            <a:xfrm>
              <a:off x="4614262" y="3048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38" name="Rectangle 26"/>
            <p:cNvSpPr>
              <a:spLocks noChangeArrowheads="1"/>
            </p:cNvSpPr>
            <p:nvPr/>
          </p:nvSpPr>
          <p:spPr bwMode="auto">
            <a:xfrm>
              <a:off x="4601766" y="33528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39" name="Rectangle 27"/>
            <p:cNvSpPr>
              <a:spLocks noChangeArrowheads="1"/>
            </p:cNvSpPr>
            <p:nvPr/>
          </p:nvSpPr>
          <p:spPr bwMode="auto">
            <a:xfrm>
              <a:off x="4614262" y="3657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grpSp>
        <p:nvGrpSpPr>
          <p:cNvPr id="28696" name="Group 39"/>
          <p:cNvGrpSpPr>
            <a:grpSpLocks/>
          </p:cNvGrpSpPr>
          <p:nvPr/>
        </p:nvGrpSpPr>
        <p:grpSpPr bwMode="auto">
          <a:xfrm>
            <a:off x="6467475" y="895350"/>
            <a:ext cx="314325" cy="2247900"/>
            <a:chOff x="6467293" y="895290"/>
            <a:chExt cx="314507" cy="2248020"/>
          </a:xfrm>
        </p:grpSpPr>
        <p:sp>
          <p:nvSpPr>
            <p:cNvPr id="28724" name="Rectangle 29"/>
            <p:cNvSpPr>
              <a:spLocks noChangeArrowheads="1"/>
            </p:cNvSpPr>
            <p:nvPr/>
          </p:nvSpPr>
          <p:spPr bwMode="auto">
            <a:xfrm>
              <a:off x="6467293" y="8952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25" name="Rectangle 30"/>
            <p:cNvSpPr>
              <a:spLocks noChangeArrowheads="1"/>
            </p:cNvSpPr>
            <p:nvPr/>
          </p:nvSpPr>
          <p:spPr bwMode="auto">
            <a:xfrm>
              <a:off x="6479789" y="11238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26" name="Rectangle 31"/>
            <p:cNvSpPr>
              <a:spLocks noChangeArrowheads="1"/>
            </p:cNvSpPr>
            <p:nvPr/>
          </p:nvSpPr>
          <p:spPr bwMode="auto">
            <a:xfrm>
              <a:off x="6467293" y="1371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27" name="Rectangle 32"/>
            <p:cNvSpPr>
              <a:spLocks noChangeArrowheads="1"/>
            </p:cNvSpPr>
            <p:nvPr/>
          </p:nvSpPr>
          <p:spPr bwMode="auto">
            <a:xfrm>
              <a:off x="6479789" y="1581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28" name="Rectangle 33"/>
            <p:cNvSpPr>
              <a:spLocks noChangeArrowheads="1"/>
            </p:cNvSpPr>
            <p:nvPr/>
          </p:nvSpPr>
          <p:spPr bwMode="auto">
            <a:xfrm>
              <a:off x="6467293" y="18288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29" name="Rectangle 34"/>
            <p:cNvSpPr>
              <a:spLocks noChangeArrowheads="1"/>
            </p:cNvSpPr>
            <p:nvPr/>
          </p:nvSpPr>
          <p:spPr bwMode="auto">
            <a:xfrm>
              <a:off x="6479789" y="2133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30" name="Rectangle 35"/>
            <p:cNvSpPr>
              <a:spLocks noChangeArrowheads="1"/>
            </p:cNvSpPr>
            <p:nvPr/>
          </p:nvSpPr>
          <p:spPr bwMode="auto">
            <a:xfrm>
              <a:off x="6467293" y="24384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31" name="Rectangle 36"/>
            <p:cNvSpPr>
              <a:spLocks noChangeArrowheads="1"/>
            </p:cNvSpPr>
            <p:nvPr/>
          </p:nvSpPr>
          <p:spPr bwMode="auto">
            <a:xfrm>
              <a:off x="6479789" y="27432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grpSp>
        <p:nvGrpSpPr>
          <p:cNvPr id="28697" name="Group 37"/>
          <p:cNvGrpSpPr>
            <a:grpSpLocks/>
          </p:cNvGrpSpPr>
          <p:nvPr/>
        </p:nvGrpSpPr>
        <p:grpSpPr bwMode="auto">
          <a:xfrm>
            <a:off x="1600200" y="3086100"/>
            <a:ext cx="314325" cy="2095500"/>
            <a:chOff x="2743200" y="2647890"/>
            <a:chExt cx="314507" cy="2095620"/>
          </a:xfrm>
        </p:grpSpPr>
        <p:sp>
          <p:nvSpPr>
            <p:cNvPr id="28716" name="Rectangle 11"/>
            <p:cNvSpPr>
              <a:spLocks noChangeArrowheads="1"/>
            </p:cNvSpPr>
            <p:nvPr/>
          </p:nvSpPr>
          <p:spPr bwMode="auto">
            <a:xfrm>
              <a:off x="2743200" y="26478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17" name="Rectangle 12"/>
            <p:cNvSpPr>
              <a:spLocks noChangeArrowheads="1"/>
            </p:cNvSpPr>
            <p:nvPr/>
          </p:nvSpPr>
          <p:spPr bwMode="auto">
            <a:xfrm>
              <a:off x="2755696" y="29526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18" name="Rectangle 13"/>
            <p:cNvSpPr>
              <a:spLocks noChangeArrowheads="1"/>
            </p:cNvSpPr>
            <p:nvPr/>
          </p:nvSpPr>
          <p:spPr bwMode="auto">
            <a:xfrm>
              <a:off x="2743200" y="3105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19" name="Rectangle 14"/>
            <p:cNvSpPr>
              <a:spLocks noChangeArrowheads="1"/>
            </p:cNvSpPr>
            <p:nvPr/>
          </p:nvSpPr>
          <p:spPr bwMode="auto">
            <a:xfrm>
              <a:off x="2755696" y="3276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20" name="Rectangle 15"/>
            <p:cNvSpPr>
              <a:spLocks noChangeArrowheads="1"/>
            </p:cNvSpPr>
            <p:nvPr/>
          </p:nvSpPr>
          <p:spPr bwMode="auto">
            <a:xfrm>
              <a:off x="2743200" y="352431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21" name="Rectangle 16"/>
            <p:cNvSpPr>
              <a:spLocks noChangeArrowheads="1"/>
            </p:cNvSpPr>
            <p:nvPr/>
          </p:nvSpPr>
          <p:spPr bwMode="auto">
            <a:xfrm>
              <a:off x="2755696" y="3810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22" name="Rectangle 17"/>
            <p:cNvSpPr>
              <a:spLocks noChangeArrowheads="1"/>
            </p:cNvSpPr>
            <p:nvPr/>
          </p:nvSpPr>
          <p:spPr bwMode="auto">
            <a:xfrm>
              <a:off x="2743200" y="4038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23" name="Rectangle 18"/>
            <p:cNvSpPr>
              <a:spLocks noChangeArrowheads="1"/>
            </p:cNvSpPr>
            <p:nvPr/>
          </p:nvSpPr>
          <p:spPr bwMode="auto">
            <a:xfrm>
              <a:off x="2755696" y="43434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grpSp>
        <p:nvGrpSpPr>
          <p:cNvPr id="28698" name="Group 37"/>
          <p:cNvGrpSpPr>
            <a:grpSpLocks/>
          </p:cNvGrpSpPr>
          <p:nvPr/>
        </p:nvGrpSpPr>
        <p:grpSpPr bwMode="auto">
          <a:xfrm>
            <a:off x="3733800" y="2209800"/>
            <a:ext cx="314325" cy="2095500"/>
            <a:chOff x="2743200" y="2647890"/>
            <a:chExt cx="314507" cy="2095620"/>
          </a:xfrm>
        </p:grpSpPr>
        <p:sp>
          <p:nvSpPr>
            <p:cNvPr id="28708" name="Rectangle 11"/>
            <p:cNvSpPr>
              <a:spLocks noChangeArrowheads="1"/>
            </p:cNvSpPr>
            <p:nvPr/>
          </p:nvSpPr>
          <p:spPr bwMode="auto">
            <a:xfrm>
              <a:off x="2743200" y="26478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09" name="Rectangle 12"/>
            <p:cNvSpPr>
              <a:spLocks noChangeArrowheads="1"/>
            </p:cNvSpPr>
            <p:nvPr/>
          </p:nvSpPr>
          <p:spPr bwMode="auto">
            <a:xfrm>
              <a:off x="2755696" y="29526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10" name="Rectangle 13"/>
            <p:cNvSpPr>
              <a:spLocks noChangeArrowheads="1"/>
            </p:cNvSpPr>
            <p:nvPr/>
          </p:nvSpPr>
          <p:spPr bwMode="auto">
            <a:xfrm>
              <a:off x="2743200" y="3105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11" name="Rectangle 14"/>
            <p:cNvSpPr>
              <a:spLocks noChangeArrowheads="1"/>
            </p:cNvSpPr>
            <p:nvPr/>
          </p:nvSpPr>
          <p:spPr bwMode="auto">
            <a:xfrm>
              <a:off x="2755696" y="3276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12" name="Rectangle 15"/>
            <p:cNvSpPr>
              <a:spLocks noChangeArrowheads="1"/>
            </p:cNvSpPr>
            <p:nvPr/>
          </p:nvSpPr>
          <p:spPr bwMode="auto">
            <a:xfrm>
              <a:off x="2743200" y="352431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13" name="Rectangle 16"/>
            <p:cNvSpPr>
              <a:spLocks noChangeArrowheads="1"/>
            </p:cNvSpPr>
            <p:nvPr/>
          </p:nvSpPr>
          <p:spPr bwMode="auto">
            <a:xfrm>
              <a:off x="2755696" y="3810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14" name="Rectangle 17"/>
            <p:cNvSpPr>
              <a:spLocks noChangeArrowheads="1"/>
            </p:cNvSpPr>
            <p:nvPr/>
          </p:nvSpPr>
          <p:spPr bwMode="auto">
            <a:xfrm>
              <a:off x="2743200" y="4038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15" name="Rectangle 18"/>
            <p:cNvSpPr>
              <a:spLocks noChangeArrowheads="1"/>
            </p:cNvSpPr>
            <p:nvPr/>
          </p:nvSpPr>
          <p:spPr bwMode="auto">
            <a:xfrm>
              <a:off x="2755696" y="43434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grpSp>
        <p:nvGrpSpPr>
          <p:cNvPr id="28699" name="Group 38"/>
          <p:cNvGrpSpPr>
            <a:grpSpLocks/>
          </p:cNvGrpSpPr>
          <p:nvPr/>
        </p:nvGrpSpPr>
        <p:grpSpPr bwMode="auto">
          <a:xfrm>
            <a:off x="5638800" y="1447800"/>
            <a:ext cx="314325" cy="2324100"/>
            <a:chOff x="4601766" y="1733490"/>
            <a:chExt cx="314507" cy="2324220"/>
          </a:xfrm>
        </p:grpSpPr>
        <p:sp>
          <p:nvSpPr>
            <p:cNvPr id="28700" name="Rectangle 20"/>
            <p:cNvSpPr>
              <a:spLocks noChangeArrowheads="1"/>
            </p:cNvSpPr>
            <p:nvPr/>
          </p:nvSpPr>
          <p:spPr bwMode="auto">
            <a:xfrm>
              <a:off x="4601766" y="17334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01" name="Rectangle 21"/>
            <p:cNvSpPr>
              <a:spLocks noChangeArrowheads="1"/>
            </p:cNvSpPr>
            <p:nvPr/>
          </p:nvSpPr>
          <p:spPr bwMode="auto">
            <a:xfrm>
              <a:off x="4614262" y="1962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02" name="Rectangle 22"/>
            <p:cNvSpPr>
              <a:spLocks noChangeArrowheads="1"/>
            </p:cNvSpPr>
            <p:nvPr/>
          </p:nvSpPr>
          <p:spPr bwMode="auto">
            <a:xfrm>
              <a:off x="4601766" y="21906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03" name="Rectangle 23"/>
            <p:cNvSpPr>
              <a:spLocks noChangeArrowheads="1"/>
            </p:cNvSpPr>
            <p:nvPr/>
          </p:nvSpPr>
          <p:spPr bwMode="auto">
            <a:xfrm>
              <a:off x="4614262" y="2369007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04" name="Rectangle 24"/>
            <p:cNvSpPr>
              <a:spLocks noChangeArrowheads="1"/>
            </p:cNvSpPr>
            <p:nvPr/>
          </p:nvSpPr>
          <p:spPr bwMode="auto">
            <a:xfrm>
              <a:off x="4601766" y="27432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05" name="Rectangle 25"/>
            <p:cNvSpPr>
              <a:spLocks noChangeArrowheads="1"/>
            </p:cNvSpPr>
            <p:nvPr/>
          </p:nvSpPr>
          <p:spPr bwMode="auto">
            <a:xfrm>
              <a:off x="4614262" y="3048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06" name="Rectangle 26"/>
            <p:cNvSpPr>
              <a:spLocks noChangeArrowheads="1"/>
            </p:cNvSpPr>
            <p:nvPr/>
          </p:nvSpPr>
          <p:spPr bwMode="auto">
            <a:xfrm>
              <a:off x="4601766" y="33528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8707" name="Rectangle 27"/>
            <p:cNvSpPr>
              <a:spLocks noChangeArrowheads="1"/>
            </p:cNvSpPr>
            <p:nvPr/>
          </p:nvSpPr>
          <p:spPr bwMode="auto">
            <a:xfrm>
              <a:off x="4614262" y="3657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sp>
        <p:nvSpPr>
          <p:cNvPr id="77" name="TextBox 18"/>
          <p:cNvSpPr txBox="1">
            <a:spLocks noChangeArrowheads="1"/>
          </p:cNvSpPr>
          <p:nvPr/>
        </p:nvSpPr>
        <p:spPr bwMode="auto">
          <a:xfrm>
            <a:off x="762000" y="5773738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0</a:t>
            </a:r>
          </a:p>
        </p:txBody>
      </p:sp>
      <p:sp>
        <p:nvSpPr>
          <p:cNvPr id="78" name="TextBox 19"/>
          <p:cNvSpPr txBox="1">
            <a:spLocks noChangeArrowheads="1"/>
          </p:cNvSpPr>
          <p:nvPr/>
        </p:nvSpPr>
        <p:spPr bwMode="auto">
          <a:xfrm>
            <a:off x="762000" y="5395913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</a:t>
            </a:r>
          </a:p>
        </p:txBody>
      </p:sp>
      <p:sp>
        <p:nvSpPr>
          <p:cNvPr id="79" name="TextBox 20"/>
          <p:cNvSpPr txBox="1">
            <a:spLocks noChangeArrowheads="1"/>
          </p:cNvSpPr>
          <p:nvPr/>
        </p:nvSpPr>
        <p:spPr bwMode="auto">
          <a:xfrm>
            <a:off x="762000" y="4973638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4</a:t>
            </a:r>
          </a:p>
        </p:txBody>
      </p:sp>
      <p:sp>
        <p:nvSpPr>
          <p:cNvPr id="80" name="TextBox 21"/>
          <p:cNvSpPr txBox="1">
            <a:spLocks noChangeArrowheads="1"/>
          </p:cNvSpPr>
          <p:nvPr/>
        </p:nvSpPr>
        <p:spPr bwMode="auto">
          <a:xfrm>
            <a:off x="762000" y="4576763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6</a:t>
            </a:r>
          </a:p>
        </p:txBody>
      </p:sp>
      <p:sp>
        <p:nvSpPr>
          <p:cNvPr id="81" name="TextBox 22"/>
          <p:cNvSpPr txBox="1">
            <a:spLocks noChangeArrowheads="1"/>
          </p:cNvSpPr>
          <p:nvPr/>
        </p:nvSpPr>
        <p:spPr bwMode="auto">
          <a:xfrm>
            <a:off x="762000" y="4160838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8</a:t>
            </a:r>
          </a:p>
        </p:txBody>
      </p:sp>
      <p:sp>
        <p:nvSpPr>
          <p:cNvPr id="82" name="TextBox 23"/>
          <p:cNvSpPr txBox="1">
            <a:spLocks noChangeArrowheads="1"/>
          </p:cNvSpPr>
          <p:nvPr/>
        </p:nvSpPr>
        <p:spPr bwMode="auto">
          <a:xfrm>
            <a:off x="644843" y="3768725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 dirty="0"/>
              <a:t>10</a:t>
            </a:r>
          </a:p>
        </p:txBody>
      </p:sp>
      <p:sp>
        <p:nvSpPr>
          <p:cNvPr id="83" name="TextBox 24"/>
          <p:cNvSpPr txBox="1">
            <a:spLocks noChangeArrowheads="1"/>
          </p:cNvSpPr>
          <p:nvPr/>
        </p:nvSpPr>
        <p:spPr bwMode="auto">
          <a:xfrm>
            <a:off x="644843" y="3352800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12</a:t>
            </a:r>
          </a:p>
        </p:txBody>
      </p:sp>
      <p:sp>
        <p:nvSpPr>
          <p:cNvPr id="84" name="TextBox 25"/>
          <p:cNvSpPr txBox="1">
            <a:spLocks noChangeArrowheads="1"/>
          </p:cNvSpPr>
          <p:nvPr/>
        </p:nvSpPr>
        <p:spPr bwMode="auto">
          <a:xfrm>
            <a:off x="644843" y="2941638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14</a:t>
            </a:r>
          </a:p>
        </p:txBody>
      </p:sp>
      <p:sp>
        <p:nvSpPr>
          <p:cNvPr id="85" name="TextBox 26"/>
          <p:cNvSpPr txBox="1">
            <a:spLocks noChangeArrowheads="1"/>
          </p:cNvSpPr>
          <p:nvPr/>
        </p:nvSpPr>
        <p:spPr bwMode="auto">
          <a:xfrm>
            <a:off x="644843" y="2560638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16</a:t>
            </a:r>
          </a:p>
        </p:txBody>
      </p:sp>
      <p:sp>
        <p:nvSpPr>
          <p:cNvPr id="86" name="TextBox 27"/>
          <p:cNvSpPr txBox="1">
            <a:spLocks noChangeArrowheads="1"/>
          </p:cNvSpPr>
          <p:nvPr/>
        </p:nvSpPr>
        <p:spPr bwMode="auto">
          <a:xfrm>
            <a:off x="644843" y="2133600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18</a:t>
            </a:r>
          </a:p>
        </p:txBody>
      </p:sp>
      <p:sp>
        <p:nvSpPr>
          <p:cNvPr id="87" name="TextBox 28"/>
          <p:cNvSpPr txBox="1">
            <a:spLocks noChangeArrowheads="1"/>
          </p:cNvSpPr>
          <p:nvPr/>
        </p:nvSpPr>
        <p:spPr bwMode="auto">
          <a:xfrm>
            <a:off x="644843" y="1731963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20</a:t>
            </a:r>
          </a:p>
        </p:txBody>
      </p:sp>
      <p:sp>
        <p:nvSpPr>
          <p:cNvPr id="88" name="TextBox 29"/>
          <p:cNvSpPr txBox="1">
            <a:spLocks noChangeArrowheads="1"/>
          </p:cNvSpPr>
          <p:nvPr/>
        </p:nvSpPr>
        <p:spPr bwMode="auto">
          <a:xfrm>
            <a:off x="644843" y="1330325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22</a:t>
            </a:r>
          </a:p>
        </p:txBody>
      </p:sp>
      <p:sp>
        <p:nvSpPr>
          <p:cNvPr id="89" name="TextBox 30"/>
          <p:cNvSpPr txBox="1">
            <a:spLocks noChangeArrowheads="1"/>
          </p:cNvSpPr>
          <p:nvPr/>
        </p:nvSpPr>
        <p:spPr bwMode="auto">
          <a:xfrm>
            <a:off x="644843" y="914400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24</a:t>
            </a:r>
          </a:p>
        </p:txBody>
      </p:sp>
      <p:sp>
        <p:nvSpPr>
          <p:cNvPr id="90" name="TextBox 31"/>
          <p:cNvSpPr txBox="1">
            <a:spLocks noChangeArrowheads="1"/>
          </p:cNvSpPr>
          <p:nvPr/>
        </p:nvSpPr>
        <p:spPr bwMode="auto">
          <a:xfrm>
            <a:off x="644843" y="523875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24B24-164E-F745-9791-91B9588D62E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4"/>
          <p:cNvSpPr txBox="1">
            <a:spLocks noChangeArrowheads="1"/>
          </p:cNvSpPr>
          <p:nvPr/>
        </p:nvSpPr>
        <p:spPr bwMode="auto">
          <a:xfrm>
            <a:off x="3689350" y="6324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Arousal Level</a:t>
            </a:r>
          </a:p>
        </p:txBody>
      </p:sp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2597150" y="5943600"/>
            <a:ext cx="57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Low</a:t>
            </a:r>
          </a:p>
        </p:txBody>
      </p:sp>
      <p:sp>
        <p:nvSpPr>
          <p:cNvPr id="29699" name="TextBox 6"/>
          <p:cNvSpPr txBox="1">
            <a:spLocks noChangeArrowheads="1"/>
          </p:cNvSpPr>
          <p:nvPr/>
        </p:nvSpPr>
        <p:spPr bwMode="auto">
          <a:xfrm>
            <a:off x="4276725" y="5943600"/>
            <a:ext cx="80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Medium</a:t>
            </a: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6335713" y="5943600"/>
            <a:ext cx="57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High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1905000"/>
            <a:ext cx="492443" cy="283851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dirty="0">
                <a:latin typeface="Times" pitchFamily="-1" charset="0"/>
                <a:ea typeface="+mn-ea"/>
                <a:cs typeface="+mn-cs"/>
              </a:rPr>
              <a:t>Mean Performance Level</a:t>
            </a:r>
          </a:p>
        </p:txBody>
      </p:sp>
      <p:cxnSp>
        <p:nvCxnSpPr>
          <p:cNvPr id="29702" name="Straight Connector 14"/>
          <p:cNvCxnSpPr>
            <a:cxnSpLocks noChangeShapeType="1"/>
          </p:cNvCxnSpPr>
          <p:nvPr/>
        </p:nvCxnSpPr>
        <p:spPr bwMode="auto">
          <a:xfrm flipV="1">
            <a:off x="1066800" y="5888038"/>
            <a:ext cx="7696200" cy="2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03" name="Straight Connector 15"/>
          <p:cNvCxnSpPr>
            <a:cxnSpLocks noChangeShapeType="1"/>
          </p:cNvCxnSpPr>
          <p:nvPr/>
        </p:nvCxnSpPr>
        <p:spPr bwMode="auto">
          <a:xfrm rot="5400000" flipH="1" flipV="1">
            <a:off x="-1563687" y="3268663"/>
            <a:ext cx="52593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9718" name="Group 37"/>
          <p:cNvGrpSpPr>
            <a:grpSpLocks/>
          </p:cNvGrpSpPr>
          <p:nvPr/>
        </p:nvGrpSpPr>
        <p:grpSpPr bwMode="auto">
          <a:xfrm>
            <a:off x="2743200" y="2647950"/>
            <a:ext cx="314325" cy="2095500"/>
            <a:chOff x="2743200" y="2647890"/>
            <a:chExt cx="314507" cy="2095620"/>
          </a:xfrm>
        </p:grpSpPr>
        <p:sp>
          <p:nvSpPr>
            <p:cNvPr id="29799" name="Rectangle 11"/>
            <p:cNvSpPr>
              <a:spLocks noChangeArrowheads="1"/>
            </p:cNvSpPr>
            <p:nvPr/>
          </p:nvSpPr>
          <p:spPr bwMode="auto">
            <a:xfrm>
              <a:off x="2743200" y="26478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800" name="Rectangle 12"/>
            <p:cNvSpPr>
              <a:spLocks noChangeArrowheads="1"/>
            </p:cNvSpPr>
            <p:nvPr/>
          </p:nvSpPr>
          <p:spPr bwMode="auto">
            <a:xfrm>
              <a:off x="2755696" y="29526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801" name="Rectangle 13"/>
            <p:cNvSpPr>
              <a:spLocks noChangeArrowheads="1"/>
            </p:cNvSpPr>
            <p:nvPr/>
          </p:nvSpPr>
          <p:spPr bwMode="auto">
            <a:xfrm>
              <a:off x="2743200" y="3105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802" name="Rectangle 14"/>
            <p:cNvSpPr>
              <a:spLocks noChangeArrowheads="1"/>
            </p:cNvSpPr>
            <p:nvPr/>
          </p:nvSpPr>
          <p:spPr bwMode="auto">
            <a:xfrm>
              <a:off x="2755696" y="3276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803" name="Rectangle 15"/>
            <p:cNvSpPr>
              <a:spLocks noChangeArrowheads="1"/>
            </p:cNvSpPr>
            <p:nvPr/>
          </p:nvSpPr>
          <p:spPr bwMode="auto">
            <a:xfrm>
              <a:off x="2743200" y="352431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804" name="Rectangle 16"/>
            <p:cNvSpPr>
              <a:spLocks noChangeArrowheads="1"/>
            </p:cNvSpPr>
            <p:nvPr/>
          </p:nvSpPr>
          <p:spPr bwMode="auto">
            <a:xfrm>
              <a:off x="2755696" y="3810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805" name="Rectangle 17"/>
            <p:cNvSpPr>
              <a:spLocks noChangeArrowheads="1"/>
            </p:cNvSpPr>
            <p:nvPr/>
          </p:nvSpPr>
          <p:spPr bwMode="auto">
            <a:xfrm>
              <a:off x="2743200" y="4038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806" name="Rectangle 18"/>
            <p:cNvSpPr>
              <a:spLocks noChangeArrowheads="1"/>
            </p:cNvSpPr>
            <p:nvPr/>
          </p:nvSpPr>
          <p:spPr bwMode="auto">
            <a:xfrm>
              <a:off x="2755696" y="43434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grpSp>
        <p:nvGrpSpPr>
          <p:cNvPr id="29719" name="Group 38"/>
          <p:cNvGrpSpPr>
            <a:grpSpLocks/>
          </p:cNvGrpSpPr>
          <p:nvPr/>
        </p:nvGrpSpPr>
        <p:grpSpPr bwMode="auto">
          <a:xfrm>
            <a:off x="4602163" y="1733550"/>
            <a:ext cx="314325" cy="2324100"/>
            <a:chOff x="4601766" y="1733490"/>
            <a:chExt cx="314507" cy="2324220"/>
          </a:xfrm>
        </p:grpSpPr>
        <p:sp>
          <p:nvSpPr>
            <p:cNvPr id="29791" name="Rectangle 20"/>
            <p:cNvSpPr>
              <a:spLocks noChangeArrowheads="1"/>
            </p:cNvSpPr>
            <p:nvPr/>
          </p:nvSpPr>
          <p:spPr bwMode="auto">
            <a:xfrm>
              <a:off x="4601766" y="17334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792" name="Rectangle 21"/>
            <p:cNvSpPr>
              <a:spLocks noChangeArrowheads="1"/>
            </p:cNvSpPr>
            <p:nvPr/>
          </p:nvSpPr>
          <p:spPr bwMode="auto">
            <a:xfrm>
              <a:off x="4614262" y="1962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793" name="Rectangle 22"/>
            <p:cNvSpPr>
              <a:spLocks noChangeArrowheads="1"/>
            </p:cNvSpPr>
            <p:nvPr/>
          </p:nvSpPr>
          <p:spPr bwMode="auto">
            <a:xfrm>
              <a:off x="4601766" y="21906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794" name="Rectangle 23"/>
            <p:cNvSpPr>
              <a:spLocks noChangeArrowheads="1"/>
            </p:cNvSpPr>
            <p:nvPr/>
          </p:nvSpPr>
          <p:spPr bwMode="auto">
            <a:xfrm>
              <a:off x="4614262" y="2369007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795" name="Rectangle 24"/>
            <p:cNvSpPr>
              <a:spLocks noChangeArrowheads="1"/>
            </p:cNvSpPr>
            <p:nvPr/>
          </p:nvSpPr>
          <p:spPr bwMode="auto">
            <a:xfrm>
              <a:off x="4601766" y="27432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796" name="Rectangle 25"/>
            <p:cNvSpPr>
              <a:spLocks noChangeArrowheads="1"/>
            </p:cNvSpPr>
            <p:nvPr/>
          </p:nvSpPr>
          <p:spPr bwMode="auto">
            <a:xfrm>
              <a:off x="4614262" y="3048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797" name="Rectangle 26"/>
            <p:cNvSpPr>
              <a:spLocks noChangeArrowheads="1"/>
            </p:cNvSpPr>
            <p:nvPr/>
          </p:nvSpPr>
          <p:spPr bwMode="auto">
            <a:xfrm>
              <a:off x="4601766" y="33528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798" name="Rectangle 27"/>
            <p:cNvSpPr>
              <a:spLocks noChangeArrowheads="1"/>
            </p:cNvSpPr>
            <p:nvPr/>
          </p:nvSpPr>
          <p:spPr bwMode="auto">
            <a:xfrm>
              <a:off x="4614262" y="3657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sp>
        <p:nvSpPr>
          <p:cNvPr id="29720" name="Rectangle 29"/>
          <p:cNvSpPr>
            <a:spLocks noChangeArrowheads="1"/>
          </p:cNvSpPr>
          <p:nvPr/>
        </p:nvSpPr>
        <p:spPr bwMode="auto">
          <a:xfrm>
            <a:off x="6467475" y="89535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21" name="Rectangle 30"/>
          <p:cNvSpPr>
            <a:spLocks noChangeArrowheads="1"/>
          </p:cNvSpPr>
          <p:nvPr/>
        </p:nvSpPr>
        <p:spPr bwMode="auto">
          <a:xfrm>
            <a:off x="6480175" y="112395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22" name="Rectangle 31"/>
          <p:cNvSpPr>
            <a:spLocks noChangeArrowheads="1"/>
          </p:cNvSpPr>
          <p:nvPr/>
        </p:nvSpPr>
        <p:spPr bwMode="auto">
          <a:xfrm>
            <a:off x="6467475" y="13716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23" name="Rectangle 32"/>
          <p:cNvSpPr>
            <a:spLocks noChangeArrowheads="1"/>
          </p:cNvSpPr>
          <p:nvPr/>
        </p:nvSpPr>
        <p:spPr bwMode="auto">
          <a:xfrm>
            <a:off x="6480175" y="158115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24" name="Rectangle 33"/>
          <p:cNvSpPr>
            <a:spLocks noChangeArrowheads="1"/>
          </p:cNvSpPr>
          <p:nvPr/>
        </p:nvSpPr>
        <p:spPr bwMode="auto">
          <a:xfrm>
            <a:off x="6467475" y="18288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25" name="Rectangle 34"/>
          <p:cNvSpPr>
            <a:spLocks noChangeArrowheads="1"/>
          </p:cNvSpPr>
          <p:nvPr/>
        </p:nvSpPr>
        <p:spPr bwMode="auto">
          <a:xfrm>
            <a:off x="6480175" y="21336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26" name="Rectangle 35"/>
          <p:cNvSpPr>
            <a:spLocks noChangeArrowheads="1"/>
          </p:cNvSpPr>
          <p:nvPr/>
        </p:nvSpPr>
        <p:spPr bwMode="auto">
          <a:xfrm>
            <a:off x="6467475" y="24384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27" name="Rectangle 36"/>
          <p:cNvSpPr>
            <a:spLocks noChangeArrowheads="1"/>
          </p:cNvSpPr>
          <p:nvPr/>
        </p:nvSpPr>
        <p:spPr bwMode="auto">
          <a:xfrm>
            <a:off x="6480175" y="27432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grpSp>
        <p:nvGrpSpPr>
          <p:cNvPr id="29728" name="Group 37"/>
          <p:cNvGrpSpPr>
            <a:grpSpLocks/>
          </p:cNvGrpSpPr>
          <p:nvPr/>
        </p:nvGrpSpPr>
        <p:grpSpPr bwMode="auto">
          <a:xfrm>
            <a:off x="1600200" y="3086100"/>
            <a:ext cx="314325" cy="2095500"/>
            <a:chOff x="2743200" y="2647890"/>
            <a:chExt cx="314507" cy="2095620"/>
          </a:xfrm>
        </p:grpSpPr>
        <p:sp>
          <p:nvSpPr>
            <p:cNvPr id="29783" name="Rectangle 11"/>
            <p:cNvSpPr>
              <a:spLocks noChangeArrowheads="1"/>
            </p:cNvSpPr>
            <p:nvPr/>
          </p:nvSpPr>
          <p:spPr bwMode="auto">
            <a:xfrm>
              <a:off x="2743200" y="26478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784" name="Rectangle 12"/>
            <p:cNvSpPr>
              <a:spLocks noChangeArrowheads="1"/>
            </p:cNvSpPr>
            <p:nvPr/>
          </p:nvSpPr>
          <p:spPr bwMode="auto">
            <a:xfrm>
              <a:off x="2755696" y="29526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785" name="Rectangle 13"/>
            <p:cNvSpPr>
              <a:spLocks noChangeArrowheads="1"/>
            </p:cNvSpPr>
            <p:nvPr/>
          </p:nvSpPr>
          <p:spPr bwMode="auto">
            <a:xfrm>
              <a:off x="2743200" y="3105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786" name="Rectangle 14"/>
            <p:cNvSpPr>
              <a:spLocks noChangeArrowheads="1"/>
            </p:cNvSpPr>
            <p:nvPr/>
          </p:nvSpPr>
          <p:spPr bwMode="auto">
            <a:xfrm>
              <a:off x="2755696" y="3276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787" name="Rectangle 15"/>
            <p:cNvSpPr>
              <a:spLocks noChangeArrowheads="1"/>
            </p:cNvSpPr>
            <p:nvPr/>
          </p:nvSpPr>
          <p:spPr bwMode="auto">
            <a:xfrm>
              <a:off x="2743200" y="352431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788" name="Rectangle 16"/>
            <p:cNvSpPr>
              <a:spLocks noChangeArrowheads="1"/>
            </p:cNvSpPr>
            <p:nvPr/>
          </p:nvSpPr>
          <p:spPr bwMode="auto">
            <a:xfrm>
              <a:off x="2755696" y="3810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789" name="Rectangle 17"/>
            <p:cNvSpPr>
              <a:spLocks noChangeArrowheads="1"/>
            </p:cNvSpPr>
            <p:nvPr/>
          </p:nvSpPr>
          <p:spPr bwMode="auto">
            <a:xfrm>
              <a:off x="2743200" y="4038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790" name="Rectangle 18"/>
            <p:cNvSpPr>
              <a:spLocks noChangeArrowheads="1"/>
            </p:cNvSpPr>
            <p:nvPr/>
          </p:nvSpPr>
          <p:spPr bwMode="auto">
            <a:xfrm>
              <a:off x="2755696" y="43434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grpSp>
        <p:nvGrpSpPr>
          <p:cNvPr id="29729" name="Group 37"/>
          <p:cNvGrpSpPr>
            <a:grpSpLocks/>
          </p:cNvGrpSpPr>
          <p:nvPr/>
        </p:nvGrpSpPr>
        <p:grpSpPr bwMode="auto">
          <a:xfrm>
            <a:off x="3733800" y="2209800"/>
            <a:ext cx="314325" cy="2095500"/>
            <a:chOff x="2743200" y="2647890"/>
            <a:chExt cx="314507" cy="2095620"/>
          </a:xfrm>
        </p:grpSpPr>
        <p:sp>
          <p:nvSpPr>
            <p:cNvPr id="29775" name="Rectangle 11"/>
            <p:cNvSpPr>
              <a:spLocks noChangeArrowheads="1"/>
            </p:cNvSpPr>
            <p:nvPr/>
          </p:nvSpPr>
          <p:spPr bwMode="auto">
            <a:xfrm>
              <a:off x="2743200" y="26478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776" name="Rectangle 12"/>
            <p:cNvSpPr>
              <a:spLocks noChangeArrowheads="1"/>
            </p:cNvSpPr>
            <p:nvPr/>
          </p:nvSpPr>
          <p:spPr bwMode="auto">
            <a:xfrm>
              <a:off x="2755696" y="29526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777" name="Rectangle 13"/>
            <p:cNvSpPr>
              <a:spLocks noChangeArrowheads="1"/>
            </p:cNvSpPr>
            <p:nvPr/>
          </p:nvSpPr>
          <p:spPr bwMode="auto">
            <a:xfrm>
              <a:off x="2743200" y="3105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778" name="Rectangle 14"/>
            <p:cNvSpPr>
              <a:spLocks noChangeArrowheads="1"/>
            </p:cNvSpPr>
            <p:nvPr/>
          </p:nvSpPr>
          <p:spPr bwMode="auto">
            <a:xfrm>
              <a:off x="2755696" y="3276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779" name="Rectangle 15"/>
            <p:cNvSpPr>
              <a:spLocks noChangeArrowheads="1"/>
            </p:cNvSpPr>
            <p:nvPr/>
          </p:nvSpPr>
          <p:spPr bwMode="auto">
            <a:xfrm>
              <a:off x="2743200" y="352431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780" name="Rectangle 16"/>
            <p:cNvSpPr>
              <a:spLocks noChangeArrowheads="1"/>
            </p:cNvSpPr>
            <p:nvPr/>
          </p:nvSpPr>
          <p:spPr bwMode="auto">
            <a:xfrm>
              <a:off x="2755696" y="3810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781" name="Rectangle 17"/>
            <p:cNvSpPr>
              <a:spLocks noChangeArrowheads="1"/>
            </p:cNvSpPr>
            <p:nvPr/>
          </p:nvSpPr>
          <p:spPr bwMode="auto">
            <a:xfrm>
              <a:off x="2743200" y="4038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782" name="Rectangle 18"/>
            <p:cNvSpPr>
              <a:spLocks noChangeArrowheads="1"/>
            </p:cNvSpPr>
            <p:nvPr/>
          </p:nvSpPr>
          <p:spPr bwMode="auto">
            <a:xfrm>
              <a:off x="2755696" y="43434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grpSp>
        <p:nvGrpSpPr>
          <p:cNvPr id="29730" name="Group 38"/>
          <p:cNvGrpSpPr>
            <a:grpSpLocks/>
          </p:cNvGrpSpPr>
          <p:nvPr/>
        </p:nvGrpSpPr>
        <p:grpSpPr bwMode="auto">
          <a:xfrm>
            <a:off x="5638800" y="1447800"/>
            <a:ext cx="314325" cy="2324100"/>
            <a:chOff x="4601766" y="1733490"/>
            <a:chExt cx="314507" cy="2324220"/>
          </a:xfrm>
        </p:grpSpPr>
        <p:sp>
          <p:nvSpPr>
            <p:cNvPr id="29767" name="Rectangle 20"/>
            <p:cNvSpPr>
              <a:spLocks noChangeArrowheads="1"/>
            </p:cNvSpPr>
            <p:nvPr/>
          </p:nvSpPr>
          <p:spPr bwMode="auto">
            <a:xfrm>
              <a:off x="4601766" y="17334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768" name="Rectangle 21"/>
            <p:cNvSpPr>
              <a:spLocks noChangeArrowheads="1"/>
            </p:cNvSpPr>
            <p:nvPr/>
          </p:nvSpPr>
          <p:spPr bwMode="auto">
            <a:xfrm>
              <a:off x="4614262" y="1962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769" name="Rectangle 22"/>
            <p:cNvSpPr>
              <a:spLocks noChangeArrowheads="1"/>
            </p:cNvSpPr>
            <p:nvPr/>
          </p:nvSpPr>
          <p:spPr bwMode="auto">
            <a:xfrm>
              <a:off x="4601766" y="21906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770" name="Rectangle 23"/>
            <p:cNvSpPr>
              <a:spLocks noChangeArrowheads="1"/>
            </p:cNvSpPr>
            <p:nvPr/>
          </p:nvSpPr>
          <p:spPr bwMode="auto">
            <a:xfrm>
              <a:off x="4614262" y="2369007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771" name="Rectangle 24"/>
            <p:cNvSpPr>
              <a:spLocks noChangeArrowheads="1"/>
            </p:cNvSpPr>
            <p:nvPr/>
          </p:nvSpPr>
          <p:spPr bwMode="auto">
            <a:xfrm>
              <a:off x="4601766" y="27432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772" name="Rectangle 25"/>
            <p:cNvSpPr>
              <a:spLocks noChangeArrowheads="1"/>
            </p:cNvSpPr>
            <p:nvPr/>
          </p:nvSpPr>
          <p:spPr bwMode="auto">
            <a:xfrm>
              <a:off x="4614262" y="3048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773" name="Rectangle 26"/>
            <p:cNvSpPr>
              <a:spLocks noChangeArrowheads="1"/>
            </p:cNvSpPr>
            <p:nvPr/>
          </p:nvSpPr>
          <p:spPr bwMode="auto">
            <a:xfrm>
              <a:off x="4601766" y="33528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9774" name="Rectangle 27"/>
            <p:cNvSpPr>
              <a:spLocks noChangeArrowheads="1"/>
            </p:cNvSpPr>
            <p:nvPr/>
          </p:nvSpPr>
          <p:spPr bwMode="auto">
            <a:xfrm>
              <a:off x="4614262" y="3657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sp>
        <p:nvSpPr>
          <p:cNvPr id="29731" name="Rectangle 30"/>
          <p:cNvSpPr>
            <a:spLocks noChangeArrowheads="1"/>
          </p:cNvSpPr>
          <p:nvPr/>
        </p:nvSpPr>
        <p:spPr bwMode="auto">
          <a:xfrm>
            <a:off x="6632575" y="127635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32" name="Rectangle 30"/>
          <p:cNvSpPr>
            <a:spLocks noChangeArrowheads="1"/>
          </p:cNvSpPr>
          <p:nvPr/>
        </p:nvSpPr>
        <p:spPr bwMode="auto">
          <a:xfrm>
            <a:off x="6019800" y="12954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33" name="Rectangle 30"/>
          <p:cNvSpPr>
            <a:spLocks noChangeArrowheads="1"/>
          </p:cNvSpPr>
          <p:nvPr/>
        </p:nvSpPr>
        <p:spPr bwMode="auto">
          <a:xfrm>
            <a:off x="2133600" y="34290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34" name="Rectangle 30"/>
          <p:cNvSpPr>
            <a:spLocks noChangeArrowheads="1"/>
          </p:cNvSpPr>
          <p:nvPr/>
        </p:nvSpPr>
        <p:spPr bwMode="auto">
          <a:xfrm>
            <a:off x="5257800" y="18288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35" name="Rectangle 30"/>
          <p:cNvSpPr>
            <a:spLocks noChangeArrowheads="1"/>
          </p:cNvSpPr>
          <p:nvPr/>
        </p:nvSpPr>
        <p:spPr bwMode="auto">
          <a:xfrm>
            <a:off x="5257800" y="25908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36" name="Rectangle 30"/>
          <p:cNvSpPr>
            <a:spLocks noChangeArrowheads="1"/>
          </p:cNvSpPr>
          <p:nvPr/>
        </p:nvSpPr>
        <p:spPr bwMode="auto">
          <a:xfrm>
            <a:off x="6172200" y="28956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37" name="Rectangle 30"/>
          <p:cNvSpPr>
            <a:spLocks noChangeArrowheads="1"/>
          </p:cNvSpPr>
          <p:nvPr/>
        </p:nvSpPr>
        <p:spPr bwMode="auto">
          <a:xfrm>
            <a:off x="4114800" y="24384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38" name="Rectangle 30"/>
          <p:cNvSpPr>
            <a:spLocks noChangeArrowheads="1"/>
          </p:cNvSpPr>
          <p:nvPr/>
        </p:nvSpPr>
        <p:spPr bwMode="auto">
          <a:xfrm>
            <a:off x="6096000" y="16764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39" name="Rectangle 30"/>
          <p:cNvSpPr>
            <a:spLocks noChangeArrowheads="1"/>
          </p:cNvSpPr>
          <p:nvPr/>
        </p:nvSpPr>
        <p:spPr bwMode="auto">
          <a:xfrm>
            <a:off x="6019800" y="22860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40" name="Rectangle 30"/>
          <p:cNvSpPr>
            <a:spLocks noChangeArrowheads="1"/>
          </p:cNvSpPr>
          <p:nvPr/>
        </p:nvSpPr>
        <p:spPr bwMode="auto">
          <a:xfrm>
            <a:off x="2133600" y="42672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41" name="Rectangle 30"/>
          <p:cNvSpPr>
            <a:spLocks noChangeArrowheads="1"/>
          </p:cNvSpPr>
          <p:nvPr/>
        </p:nvSpPr>
        <p:spPr bwMode="auto">
          <a:xfrm>
            <a:off x="2286000" y="3228975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42" name="Rectangle 30"/>
          <p:cNvSpPr>
            <a:spLocks noChangeArrowheads="1"/>
          </p:cNvSpPr>
          <p:nvPr/>
        </p:nvSpPr>
        <p:spPr bwMode="auto">
          <a:xfrm>
            <a:off x="2133600" y="37338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43" name="Rectangle 30"/>
          <p:cNvSpPr>
            <a:spLocks noChangeArrowheads="1"/>
          </p:cNvSpPr>
          <p:nvPr/>
        </p:nvSpPr>
        <p:spPr bwMode="auto">
          <a:xfrm>
            <a:off x="3048000" y="27432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44" name="Rectangle 30"/>
          <p:cNvSpPr>
            <a:spLocks noChangeArrowheads="1"/>
          </p:cNvSpPr>
          <p:nvPr/>
        </p:nvSpPr>
        <p:spPr bwMode="auto">
          <a:xfrm>
            <a:off x="3200400" y="34290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45" name="Rectangle 30"/>
          <p:cNvSpPr>
            <a:spLocks noChangeArrowheads="1"/>
          </p:cNvSpPr>
          <p:nvPr/>
        </p:nvSpPr>
        <p:spPr bwMode="auto">
          <a:xfrm>
            <a:off x="4114800" y="37338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46" name="Rectangle 30"/>
          <p:cNvSpPr>
            <a:spLocks noChangeArrowheads="1"/>
          </p:cNvSpPr>
          <p:nvPr/>
        </p:nvSpPr>
        <p:spPr bwMode="auto">
          <a:xfrm>
            <a:off x="3352800" y="25146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47" name="Rectangle 30"/>
          <p:cNvSpPr>
            <a:spLocks noChangeArrowheads="1"/>
          </p:cNvSpPr>
          <p:nvPr/>
        </p:nvSpPr>
        <p:spPr bwMode="auto">
          <a:xfrm>
            <a:off x="3124200" y="40386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48" name="Rectangle 30"/>
          <p:cNvSpPr>
            <a:spLocks noChangeArrowheads="1"/>
          </p:cNvSpPr>
          <p:nvPr/>
        </p:nvSpPr>
        <p:spPr bwMode="auto">
          <a:xfrm>
            <a:off x="5943600" y="26670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49" name="Rectangle 30"/>
          <p:cNvSpPr>
            <a:spLocks noChangeArrowheads="1"/>
          </p:cNvSpPr>
          <p:nvPr/>
        </p:nvSpPr>
        <p:spPr bwMode="auto">
          <a:xfrm>
            <a:off x="4953000" y="34290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50" name="Rectangle 30"/>
          <p:cNvSpPr>
            <a:spLocks noChangeArrowheads="1"/>
          </p:cNvSpPr>
          <p:nvPr/>
        </p:nvSpPr>
        <p:spPr bwMode="auto">
          <a:xfrm>
            <a:off x="4270375" y="302895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51" name="Rectangle 30"/>
          <p:cNvSpPr>
            <a:spLocks noChangeArrowheads="1"/>
          </p:cNvSpPr>
          <p:nvPr/>
        </p:nvSpPr>
        <p:spPr bwMode="auto">
          <a:xfrm>
            <a:off x="4953000" y="22860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52" name="Rectangle 30"/>
          <p:cNvSpPr>
            <a:spLocks noChangeArrowheads="1"/>
          </p:cNvSpPr>
          <p:nvPr/>
        </p:nvSpPr>
        <p:spPr bwMode="auto">
          <a:xfrm>
            <a:off x="5257800" y="302895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53" name="Rectangle 30"/>
          <p:cNvSpPr>
            <a:spLocks noChangeArrowheads="1"/>
          </p:cNvSpPr>
          <p:nvPr/>
        </p:nvSpPr>
        <p:spPr bwMode="auto">
          <a:xfrm>
            <a:off x="6784975" y="142875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54" name="Rectangle 30"/>
          <p:cNvSpPr>
            <a:spLocks noChangeArrowheads="1"/>
          </p:cNvSpPr>
          <p:nvPr/>
        </p:nvSpPr>
        <p:spPr bwMode="auto">
          <a:xfrm>
            <a:off x="7010400" y="10668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55" name="Rectangle 30"/>
          <p:cNvSpPr>
            <a:spLocks noChangeArrowheads="1"/>
          </p:cNvSpPr>
          <p:nvPr/>
        </p:nvSpPr>
        <p:spPr bwMode="auto">
          <a:xfrm>
            <a:off x="1295400" y="43434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56" name="Rectangle 30"/>
          <p:cNvSpPr>
            <a:spLocks noChangeArrowheads="1"/>
          </p:cNvSpPr>
          <p:nvPr/>
        </p:nvSpPr>
        <p:spPr bwMode="auto">
          <a:xfrm>
            <a:off x="1295400" y="46482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57" name="Rectangle 30"/>
          <p:cNvSpPr>
            <a:spLocks noChangeArrowheads="1"/>
          </p:cNvSpPr>
          <p:nvPr/>
        </p:nvSpPr>
        <p:spPr bwMode="auto">
          <a:xfrm>
            <a:off x="1066800" y="49530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58" name="Rectangle 30"/>
          <p:cNvSpPr>
            <a:spLocks noChangeArrowheads="1"/>
          </p:cNvSpPr>
          <p:nvPr/>
        </p:nvSpPr>
        <p:spPr bwMode="auto">
          <a:xfrm>
            <a:off x="4270375" y="21336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59" name="Rectangle 30"/>
          <p:cNvSpPr>
            <a:spLocks noChangeArrowheads="1"/>
          </p:cNvSpPr>
          <p:nvPr/>
        </p:nvSpPr>
        <p:spPr bwMode="auto">
          <a:xfrm>
            <a:off x="4953000" y="28956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60" name="Rectangle 30"/>
          <p:cNvSpPr>
            <a:spLocks noChangeArrowheads="1"/>
          </p:cNvSpPr>
          <p:nvPr/>
        </p:nvSpPr>
        <p:spPr bwMode="auto">
          <a:xfrm>
            <a:off x="3352800" y="37338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61" name="Rectangle 30"/>
          <p:cNvSpPr>
            <a:spLocks noChangeArrowheads="1"/>
          </p:cNvSpPr>
          <p:nvPr/>
        </p:nvSpPr>
        <p:spPr bwMode="auto">
          <a:xfrm>
            <a:off x="3352800" y="302895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62" name="Rectangle 30"/>
          <p:cNvSpPr>
            <a:spLocks noChangeArrowheads="1"/>
          </p:cNvSpPr>
          <p:nvPr/>
        </p:nvSpPr>
        <p:spPr bwMode="auto">
          <a:xfrm>
            <a:off x="6858000" y="18288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63" name="Rectangle 30"/>
          <p:cNvSpPr>
            <a:spLocks noChangeArrowheads="1"/>
          </p:cNvSpPr>
          <p:nvPr/>
        </p:nvSpPr>
        <p:spPr bwMode="auto">
          <a:xfrm>
            <a:off x="7089775" y="173355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64" name="Rectangle 30"/>
          <p:cNvSpPr>
            <a:spLocks noChangeArrowheads="1"/>
          </p:cNvSpPr>
          <p:nvPr/>
        </p:nvSpPr>
        <p:spPr bwMode="auto">
          <a:xfrm>
            <a:off x="6934200" y="23622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65" name="Rectangle 30"/>
          <p:cNvSpPr>
            <a:spLocks noChangeArrowheads="1"/>
          </p:cNvSpPr>
          <p:nvPr/>
        </p:nvSpPr>
        <p:spPr bwMode="auto">
          <a:xfrm>
            <a:off x="7239000" y="15240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29766" name="Rectangle 30"/>
          <p:cNvSpPr>
            <a:spLocks noChangeArrowheads="1"/>
          </p:cNvSpPr>
          <p:nvPr/>
        </p:nvSpPr>
        <p:spPr bwMode="auto">
          <a:xfrm>
            <a:off x="6705600" y="22098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112" name="TextBox 18"/>
          <p:cNvSpPr txBox="1">
            <a:spLocks noChangeArrowheads="1"/>
          </p:cNvSpPr>
          <p:nvPr/>
        </p:nvSpPr>
        <p:spPr bwMode="auto">
          <a:xfrm>
            <a:off x="762000" y="5773738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0</a:t>
            </a:r>
          </a:p>
        </p:txBody>
      </p:sp>
      <p:sp>
        <p:nvSpPr>
          <p:cNvPr id="113" name="TextBox 19"/>
          <p:cNvSpPr txBox="1">
            <a:spLocks noChangeArrowheads="1"/>
          </p:cNvSpPr>
          <p:nvPr/>
        </p:nvSpPr>
        <p:spPr bwMode="auto">
          <a:xfrm>
            <a:off x="762000" y="5395913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</a:t>
            </a:r>
          </a:p>
        </p:txBody>
      </p:sp>
      <p:sp>
        <p:nvSpPr>
          <p:cNvPr id="114" name="TextBox 20"/>
          <p:cNvSpPr txBox="1">
            <a:spLocks noChangeArrowheads="1"/>
          </p:cNvSpPr>
          <p:nvPr/>
        </p:nvSpPr>
        <p:spPr bwMode="auto">
          <a:xfrm>
            <a:off x="762000" y="4973638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4</a:t>
            </a:r>
          </a:p>
        </p:txBody>
      </p:sp>
      <p:sp>
        <p:nvSpPr>
          <p:cNvPr id="115" name="TextBox 21"/>
          <p:cNvSpPr txBox="1">
            <a:spLocks noChangeArrowheads="1"/>
          </p:cNvSpPr>
          <p:nvPr/>
        </p:nvSpPr>
        <p:spPr bwMode="auto">
          <a:xfrm>
            <a:off x="762000" y="4576763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6</a:t>
            </a:r>
          </a:p>
        </p:txBody>
      </p:sp>
      <p:sp>
        <p:nvSpPr>
          <p:cNvPr id="116" name="TextBox 22"/>
          <p:cNvSpPr txBox="1">
            <a:spLocks noChangeArrowheads="1"/>
          </p:cNvSpPr>
          <p:nvPr/>
        </p:nvSpPr>
        <p:spPr bwMode="auto">
          <a:xfrm>
            <a:off x="762000" y="4160838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8</a:t>
            </a:r>
          </a:p>
        </p:txBody>
      </p:sp>
      <p:sp>
        <p:nvSpPr>
          <p:cNvPr id="117" name="TextBox 23"/>
          <p:cNvSpPr txBox="1">
            <a:spLocks noChangeArrowheads="1"/>
          </p:cNvSpPr>
          <p:nvPr/>
        </p:nvSpPr>
        <p:spPr bwMode="auto">
          <a:xfrm>
            <a:off x="644843" y="3768725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 dirty="0"/>
              <a:t>10</a:t>
            </a:r>
          </a:p>
        </p:txBody>
      </p:sp>
      <p:sp>
        <p:nvSpPr>
          <p:cNvPr id="118" name="TextBox 24"/>
          <p:cNvSpPr txBox="1">
            <a:spLocks noChangeArrowheads="1"/>
          </p:cNvSpPr>
          <p:nvPr/>
        </p:nvSpPr>
        <p:spPr bwMode="auto">
          <a:xfrm>
            <a:off x="644843" y="3352800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12</a:t>
            </a:r>
          </a:p>
        </p:txBody>
      </p:sp>
      <p:sp>
        <p:nvSpPr>
          <p:cNvPr id="119" name="TextBox 25"/>
          <p:cNvSpPr txBox="1">
            <a:spLocks noChangeArrowheads="1"/>
          </p:cNvSpPr>
          <p:nvPr/>
        </p:nvSpPr>
        <p:spPr bwMode="auto">
          <a:xfrm>
            <a:off x="644843" y="2941638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14</a:t>
            </a:r>
          </a:p>
        </p:txBody>
      </p:sp>
      <p:sp>
        <p:nvSpPr>
          <p:cNvPr id="120" name="TextBox 26"/>
          <p:cNvSpPr txBox="1">
            <a:spLocks noChangeArrowheads="1"/>
          </p:cNvSpPr>
          <p:nvPr/>
        </p:nvSpPr>
        <p:spPr bwMode="auto">
          <a:xfrm>
            <a:off x="644843" y="2560638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16</a:t>
            </a:r>
          </a:p>
        </p:txBody>
      </p:sp>
      <p:sp>
        <p:nvSpPr>
          <p:cNvPr id="121" name="TextBox 27"/>
          <p:cNvSpPr txBox="1">
            <a:spLocks noChangeArrowheads="1"/>
          </p:cNvSpPr>
          <p:nvPr/>
        </p:nvSpPr>
        <p:spPr bwMode="auto">
          <a:xfrm>
            <a:off x="644843" y="2133600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18</a:t>
            </a:r>
          </a:p>
        </p:txBody>
      </p:sp>
      <p:sp>
        <p:nvSpPr>
          <p:cNvPr id="122" name="TextBox 28"/>
          <p:cNvSpPr txBox="1">
            <a:spLocks noChangeArrowheads="1"/>
          </p:cNvSpPr>
          <p:nvPr/>
        </p:nvSpPr>
        <p:spPr bwMode="auto">
          <a:xfrm>
            <a:off x="644843" y="1731963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20</a:t>
            </a:r>
          </a:p>
        </p:txBody>
      </p:sp>
      <p:sp>
        <p:nvSpPr>
          <p:cNvPr id="123" name="TextBox 29"/>
          <p:cNvSpPr txBox="1">
            <a:spLocks noChangeArrowheads="1"/>
          </p:cNvSpPr>
          <p:nvPr/>
        </p:nvSpPr>
        <p:spPr bwMode="auto">
          <a:xfrm>
            <a:off x="644843" y="1330325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22</a:t>
            </a:r>
          </a:p>
        </p:txBody>
      </p:sp>
      <p:sp>
        <p:nvSpPr>
          <p:cNvPr id="124" name="TextBox 30"/>
          <p:cNvSpPr txBox="1">
            <a:spLocks noChangeArrowheads="1"/>
          </p:cNvSpPr>
          <p:nvPr/>
        </p:nvSpPr>
        <p:spPr bwMode="auto">
          <a:xfrm>
            <a:off x="644843" y="914400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24</a:t>
            </a:r>
          </a:p>
        </p:txBody>
      </p:sp>
      <p:sp>
        <p:nvSpPr>
          <p:cNvPr id="125" name="TextBox 31"/>
          <p:cNvSpPr txBox="1">
            <a:spLocks noChangeArrowheads="1"/>
          </p:cNvSpPr>
          <p:nvPr/>
        </p:nvSpPr>
        <p:spPr bwMode="auto">
          <a:xfrm>
            <a:off x="644843" y="523875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24B24-164E-F745-9791-91B9588D62E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4"/>
          <p:cNvSpPr txBox="1">
            <a:spLocks noChangeArrowheads="1"/>
          </p:cNvSpPr>
          <p:nvPr/>
        </p:nvSpPr>
        <p:spPr bwMode="auto">
          <a:xfrm>
            <a:off x="3689350" y="6324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Arousal 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1905000"/>
            <a:ext cx="492443" cy="283851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dirty="0">
                <a:latin typeface="Times" pitchFamily="-1" charset="0"/>
                <a:ea typeface="+mn-ea"/>
                <a:cs typeface="+mn-cs"/>
              </a:rPr>
              <a:t>Mean Performance Level</a:t>
            </a:r>
          </a:p>
        </p:txBody>
      </p:sp>
      <p:cxnSp>
        <p:nvCxnSpPr>
          <p:cNvPr id="30723" name="Straight Connector 14"/>
          <p:cNvCxnSpPr>
            <a:cxnSpLocks noChangeShapeType="1"/>
          </p:cNvCxnSpPr>
          <p:nvPr/>
        </p:nvCxnSpPr>
        <p:spPr bwMode="auto">
          <a:xfrm flipV="1">
            <a:off x="1066800" y="5888038"/>
            <a:ext cx="7696200" cy="2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24" name="Straight Connector 15"/>
          <p:cNvCxnSpPr>
            <a:cxnSpLocks noChangeShapeType="1"/>
          </p:cNvCxnSpPr>
          <p:nvPr/>
        </p:nvCxnSpPr>
        <p:spPr bwMode="auto">
          <a:xfrm rot="5400000" flipH="1" flipV="1">
            <a:off x="-1563687" y="3268663"/>
            <a:ext cx="52593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30739" name="Group 37"/>
          <p:cNvGrpSpPr>
            <a:grpSpLocks/>
          </p:cNvGrpSpPr>
          <p:nvPr/>
        </p:nvGrpSpPr>
        <p:grpSpPr bwMode="auto">
          <a:xfrm>
            <a:off x="2743200" y="2647950"/>
            <a:ext cx="314325" cy="2095500"/>
            <a:chOff x="2743200" y="2647890"/>
            <a:chExt cx="314507" cy="2095620"/>
          </a:xfrm>
        </p:grpSpPr>
        <p:sp>
          <p:nvSpPr>
            <p:cNvPr id="30820" name="Rectangle 11"/>
            <p:cNvSpPr>
              <a:spLocks noChangeArrowheads="1"/>
            </p:cNvSpPr>
            <p:nvPr/>
          </p:nvSpPr>
          <p:spPr bwMode="auto">
            <a:xfrm>
              <a:off x="2743200" y="26478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821" name="Rectangle 12"/>
            <p:cNvSpPr>
              <a:spLocks noChangeArrowheads="1"/>
            </p:cNvSpPr>
            <p:nvPr/>
          </p:nvSpPr>
          <p:spPr bwMode="auto">
            <a:xfrm>
              <a:off x="2755696" y="29526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822" name="Rectangle 13"/>
            <p:cNvSpPr>
              <a:spLocks noChangeArrowheads="1"/>
            </p:cNvSpPr>
            <p:nvPr/>
          </p:nvSpPr>
          <p:spPr bwMode="auto">
            <a:xfrm>
              <a:off x="2743200" y="3105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823" name="Rectangle 14"/>
            <p:cNvSpPr>
              <a:spLocks noChangeArrowheads="1"/>
            </p:cNvSpPr>
            <p:nvPr/>
          </p:nvSpPr>
          <p:spPr bwMode="auto">
            <a:xfrm>
              <a:off x="2755696" y="3276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824" name="Rectangle 15"/>
            <p:cNvSpPr>
              <a:spLocks noChangeArrowheads="1"/>
            </p:cNvSpPr>
            <p:nvPr/>
          </p:nvSpPr>
          <p:spPr bwMode="auto">
            <a:xfrm>
              <a:off x="2743200" y="352431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825" name="Rectangle 16"/>
            <p:cNvSpPr>
              <a:spLocks noChangeArrowheads="1"/>
            </p:cNvSpPr>
            <p:nvPr/>
          </p:nvSpPr>
          <p:spPr bwMode="auto">
            <a:xfrm>
              <a:off x="2755696" y="3810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826" name="Rectangle 17"/>
            <p:cNvSpPr>
              <a:spLocks noChangeArrowheads="1"/>
            </p:cNvSpPr>
            <p:nvPr/>
          </p:nvSpPr>
          <p:spPr bwMode="auto">
            <a:xfrm>
              <a:off x="2743200" y="4038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827" name="Rectangle 18"/>
            <p:cNvSpPr>
              <a:spLocks noChangeArrowheads="1"/>
            </p:cNvSpPr>
            <p:nvPr/>
          </p:nvSpPr>
          <p:spPr bwMode="auto">
            <a:xfrm>
              <a:off x="2755696" y="43434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grpSp>
        <p:nvGrpSpPr>
          <p:cNvPr id="30740" name="Group 38"/>
          <p:cNvGrpSpPr>
            <a:grpSpLocks/>
          </p:cNvGrpSpPr>
          <p:nvPr/>
        </p:nvGrpSpPr>
        <p:grpSpPr bwMode="auto">
          <a:xfrm>
            <a:off x="4602163" y="1733550"/>
            <a:ext cx="314325" cy="2324100"/>
            <a:chOff x="4601766" y="1733490"/>
            <a:chExt cx="314507" cy="2324220"/>
          </a:xfrm>
        </p:grpSpPr>
        <p:sp>
          <p:nvSpPr>
            <p:cNvPr id="30812" name="Rectangle 20"/>
            <p:cNvSpPr>
              <a:spLocks noChangeArrowheads="1"/>
            </p:cNvSpPr>
            <p:nvPr/>
          </p:nvSpPr>
          <p:spPr bwMode="auto">
            <a:xfrm>
              <a:off x="4601766" y="17334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813" name="Rectangle 21"/>
            <p:cNvSpPr>
              <a:spLocks noChangeArrowheads="1"/>
            </p:cNvSpPr>
            <p:nvPr/>
          </p:nvSpPr>
          <p:spPr bwMode="auto">
            <a:xfrm>
              <a:off x="4614262" y="1962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814" name="Rectangle 22"/>
            <p:cNvSpPr>
              <a:spLocks noChangeArrowheads="1"/>
            </p:cNvSpPr>
            <p:nvPr/>
          </p:nvSpPr>
          <p:spPr bwMode="auto">
            <a:xfrm>
              <a:off x="4601766" y="21906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815" name="Rectangle 23"/>
            <p:cNvSpPr>
              <a:spLocks noChangeArrowheads="1"/>
            </p:cNvSpPr>
            <p:nvPr/>
          </p:nvSpPr>
          <p:spPr bwMode="auto">
            <a:xfrm>
              <a:off x="4614262" y="2369007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816" name="Rectangle 24"/>
            <p:cNvSpPr>
              <a:spLocks noChangeArrowheads="1"/>
            </p:cNvSpPr>
            <p:nvPr/>
          </p:nvSpPr>
          <p:spPr bwMode="auto">
            <a:xfrm>
              <a:off x="4601766" y="27432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817" name="Rectangle 25"/>
            <p:cNvSpPr>
              <a:spLocks noChangeArrowheads="1"/>
            </p:cNvSpPr>
            <p:nvPr/>
          </p:nvSpPr>
          <p:spPr bwMode="auto">
            <a:xfrm>
              <a:off x="4614262" y="3048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818" name="Rectangle 26"/>
            <p:cNvSpPr>
              <a:spLocks noChangeArrowheads="1"/>
            </p:cNvSpPr>
            <p:nvPr/>
          </p:nvSpPr>
          <p:spPr bwMode="auto">
            <a:xfrm>
              <a:off x="4601766" y="33528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819" name="Rectangle 27"/>
            <p:cNvSpPr>
              <a:spLocks noChangeArrowheads="1"/>
            </p:cNvSpPr>
            <p:nvPr/>
          </p:nvSpPr>
          <p:spPr bwMode="auto">
            <a:xfrm>
              <a:off x="4614262" y="3657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sp>
        <p:nvSpPr>
          <p:cNvPr id="30741" name="Rectangle 29"/>
          <p:cNvSpPr>
            <a:spLocks noChangeArrowheads="1"/>
          </p:cNvSpPr>
          <p:nvPr/>
        </p:nvSpPr>
        <p:spPr bwMode="auto">
          <a:xfrm>
            <a:off x="6467475" y="89535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42" name="Rectangle 30"/>
          <p:cNvSpPr>
            <a:spLocks noChangeArrowheads="1"/>
          </p:cNvSpPr>
          <p:nvPr/>
        </p:nvSpPr>
        <p:spPr bwMode="auto">
          <a:xfrm>
            <a:off x="6480175" y="112395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43" name="Rectangle 31"/>
          <p:cNvSpPr>
            <a:spLocks noChangeArrowheads="1"/>
          </p:cNvSpPr>
          <p:nvPr/>
        </p:nvSpPr>
        <p:spPr bwMode="auto">
          <a:xfrm>
            <a:off x="6467475" y="13716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44" name="Rectangle 32"/>
          <p:cNvSpPr>
            <a:spLocks noChangeArrowheads="1"/>
          </p:cNvSpPr>
          <p:nvPr/>
        </p:nvSpPr>
        <p:spPr bwMode="auto">
          <a:xfrm>
            <a:off x="6480175" y="158115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45" name="Rectangle 33"/>
          <p:cNvSpPr>
            <a:spLocks noChangeArrowheads="1"/>
          </p:cNvSpPr>
          <p:nvPr/>
        </p:nvSpPr>
        <p:spPr bwMode="auto">
          <a:xfrm>
            <a:off x="6467475" y="18288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46" name="Rectangle 34"/>
          <p:cNvSpPr>
            <a:spLocks noChangeArrowheads="1"/>
          </p:cNvSpPr>
          <p:nvPr/>
        </p:nvSpPr>
        <p:spPr bwMode="auto">
          <a:xfrm>
            <a:off x="6480175" y="21336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47" name="Rectangle 35"/>
          <p:cNvSpPr>
            <a:spLocks noChangeArrowheads="1"/>
          </p:cNvSpPr>
          <p:nvPr/>
        </p:nvSpPr>
        <p:spPr bwMode="auto">
          <a:xfrm>
            <a:off x="6467475" y="24384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48" name="Rectangle 36"/>
          <p:cNvSpPr>
            <a:spLocks noChangeArrowheads="1"/>
          </p:cNvSpPr>
          <p:nvPr/>
        </p:nvSpPr>
        <p:spPr bwMode="auto">
          <a:xfrm>
            <a:off x="6480175" y="27432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grpSp>
        <p:nvGrpSpPr>
          <p:cNvPr id="30749" name="Group 37"/>
          <p:cNvGrpSpPr>
            <a:grpSpLocks/>
          </p:cNvGrpSpPr>
          <p:nvPr/>
        </p:nvGrpSpPr>
        <p:grpSpPr bwMode="auto">
          <a:xfrm>
            <a:off x="1600200" y="3086100"/>
            <a:ext cx="314325" cy="2095500"/>
            <a:chOff x="2743200" y="2647890"/>
            <a:chExt cx="314507" cy="2095620"/>
          </a:xfrm>
        </p:grpSpPr>
        <p:sp>
          <p:nvSpPr>
            <p:cNvPr id="30804" name="Rectangle 11"/>
            <p:cNvSpPr>
              <a:spLocks noChangeArrowheads="1"/>
            </p:cNvSpPr>
            <p:nvPr/>
          </p:nvSpPr>
          <p:spPr bwMode="auto">
            <a:xfrm>
              <a:off x="2743200" y="26478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805" name="Rectangle 12"/>
            <p:cNvSpPr>
              <a:spLocks noChangeArrowheads="1"/>
            </p:cNvSpPr>
            <p:nvPr/>
          </p:nvSpPr>
          <p:spPr bwMode="auto">
            <a:xfrm>
              <a:off x="2755696" y="29526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806" name="Rectangle 13"/>
            <p:cNvSpPr>
              <a:spLocks noChangeArrowheads="1"/>
            </p:cNvSpPr>
            <p:nvPr/>
          </p:nvSpPr>
          <p:spPr bwMode="auto">
            <a:xfrm>
              <a:off x="2743200" y="3105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807" name="Rectangle 14"/>
            <p:cNvSpPr>
              <a:spLocks noChangeArrowheads="1"/>
            </p:cNvSpPr>
            <p:nvPr/>
          </p:nvSpPr>
          <p:spPr bwMode="auto">
            <a:xfrm>
              <a:off x="2755696" y="3276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808" name="Rectangle 15"/>
            <p:cNvSpPr>
              <a:spLocks noChangeArrowheads="1"/>
            </p:cNvSpPr>
            <p:nvPr/>
          </p:nvSpPr>
          <p:spPr bwMode="auto">
            <a:xfrm>
              <a:off x="2743200" y="352431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809" name="Rectangle 16"/>
            <p:cNvSpPr>
              <a:spLocks noChangeArrowheads="1"/>
            </p:cNvSpPr>
            <p:nvPr/>
          </p:nvSpPr>
          <p:spPr bwMode="auto">
            <a:xfrm>
              <a:off x="2755696" y="3810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810" name="Rectangle 17"/>
            <p:cNvSpPr>
              <a:spLocks noChangeArrowheads="1"/>
            </p:cNvSpPr>
            <p:nvPr/>
          </p:nvSpPr>
          <p:spPr bwMode="auto">
            <a:xfrm>
              <a:off x="2743200" y="4038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811" name="Rectangle 18"/>
            <p:cNvSpPr>
              <a:spLocks noChangeArrowheads="1"/>
            </p:cNvSpPr>
            <p:nvPr/>
          </p:nvSpPr>
          <p:spPr bwMode="auto">
            <a:xfrm>
              <a:off x="2755696" y="43434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grpSp>
        <p:nvGrpSpPr>
          <p:cNvPr id="30750" name="Group 37"/>
          <p:cNvGrpSpPr>
            <a:grpSpLocks/>
          </p:cNvGrpSpPr>
          <p:nvPr/>
        </p:nvGrpSpPr>
        <p:grpSpPr bwMode="auto">
          <a:xfrm>
            <a:off x="3733800" y="2209800"/>
            <a:ext cx="314325" cy="2095500"/>
            <a:chOff x="2743200" y="2647890"/>
            <a:chExt cx="314507" cy="2095620"/>
          </a:xfrm>
        </p:grpSpPr>
        <p:sp>
          <p:nvSpPr>
            <p:cNvPr id="30796" name="Rectangle 11"/>
            <p:cNvSpPr>
              <a:spLocks noChangeArrowheads="1"/>
            </p:cNvSpPr>
            <p:nvPr/>
          </p:nvSpPr>
          <p:spPr bwMode="auto">
            <a:xfrm>
              <a:off x="2743200" y="26478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797" name="Rectangle 12"/>
            <p:cNvSpPr>
              <a:spLocks noChangeArrowheads="1"/>
            </p:cNvSpPr>
            <p:nvPr/>
          </p:nvSpPr>
          <p:spPr bwMode="auto">
            <a:xfrm>
              <a:off x="2755696" y="29526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798" name="Rectangle 13"/>
            <p:cNvSpPr>
              <a:spLocks noChangeArrowheads="1"/>
            </p:cNvSpPr>
            <p:nvPr/>
          </p:nvSpPr>
          <p:spPr bwMode="auto">
            <a:xfrm>
              <a:off x="2743200" y="3105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799" name="Rectangle 14"/>
            <p:cNvSpPr>
              <a:spLocks noChangeArrowheads="1"/>
            </p:cNvSpPr>
            <p:nvPr/>
          </p:nvSpPr>
          <p:spPr bwMode="auto">
            <a:xfrm>
              <a:off x="2755696" y="3276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800" name="Rectangle 15"/>
            <p:cNvSpPr>
              <a:spLocks noChangeArrowheads="1"/>
            </p:cNvSpPr>
            <p:nvPr/>
          </p:nvSpPr>
          <p:spPr bwMode="auto">
            <a:xfrm>
              <a:off x="2743200" y="352431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801" name="Rectangle 16"/>
            <p:cNvSpPr>
              <a:spLocks noChangeArrowheads="1"/>
            </p:cNvSpPr>
            <p:nvPr/>
          </p:nvSpPr>
          <p:spPr bwMode="auto">
            <a:xfrm>
              <a:off x="2755696" y="3810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802" name="Rectangle 17"/>
            <p:cNvSpPr>
              <a:spLocks noChangeArrowheads="1"/>
            </p:cNvSpPr>
            <p:nvPr/>
          </p:nvSpPr>
          <p:spPr bwMode="auto">
            <a:xfrm>
              <a:off x="2743200" y="4038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803" name="Rectangle 18"/>
            <p:cNvSpPr>
              <a:spLocks noChangeArrowheads="1"/>
            </p:cNvSpPr>
            <p:nvPr/>
          </p:nvSpPr>
          <p:spPr bwMode="auto">
            <a:xfrm>
              <a:off x="2755696" y="43434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grpSp>
        <p:nvGrpSpPr>
          <p:cNvPr id="30751" name="Group 38"/>
          <p:cNvGrpSpPr>
            <a:grpSpLocks/>
          </p:cNvGrpSpPr>
          <p:nvPr/>
        </p:nvGrpSpPr>
        <p:grpSpPr bwMode="auto">
          <a:xfrm>
            <a:off x="5638800" y="1447800"/>
            <a:ext cx="314325" cy="2324100"/>
            <a:chOff x="4601766" y="1733490"/>
            <a:chExt cx="314507" cy="2324220"/>
          </a:xfrm>
        </p:grpSpPr>
        <p:sp>
          <p:nvSpPr>
            <p:cNvPr id="30788" name="Rectangle 20"/>
            <p:cNvSpPr>
              <a:spLocks noChangeArrowheads="1"/>
            </p:cNvSpPr>
            <p:nvPr/>
          </p:nvSpPr>
          <p:spPr bwMode="auto">
            <a:xfrm>
              <a:off x="4601766" y="17334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789" name="Rectangle 21"/>
            <p:cNvSpPr>
              <a:spLocks noChangeArrowheads="1"/>
            </p:cNvSpPr>
            <p:nvPr/>
          </p:nvSpPr>
          <p:spPr bwMode="auto">
            <a:xfrm>
              <a:off x="4614262" y="1962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790" name="Rectangle 22"/>
            <p:cNvSpPr>
              <a:spLocks noChangeArrowheads="1"/>
            </p:cNvSpPr>
            <p:nvPr/>
          </p:nvSpPr>
          <p:spPr bwMode="auto">
            <a:xfrm>
              <a:off x="4601766" y="21906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791" name="Rectangle 23"/>
            <p:cNvSpPr>
              <a:spLocks noChangeArrowheads="1"/>
            </p:cNvSpPr>
            <p:nvPr/>
          </p:nvSpPr>
          <p:spPr bwMode="auto">
            <a:xfrm>
              <a:off x="4614262" y="2369007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792" name="Rectangle 24"/>
            <p:cNvSpPr>
              <a:spLocks noChangeArrowheads="1"/>
            </p:cNvSpPr>
            <p:nvPr/>
          </p:nvSpPr>
          <p:spPr bwMode="auto">
            <a:xfrm>
              <a:off x="4601766" y="27432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793" name="Rectangle 25"/>
            <p:cNvSpPr>
              <a:spLocks noChangeArrowheads="1"/>
            </p:cNvSpPr>
            <p:nvPr/>
          </p:nvSpPr>
          <p:spPr bwMode="auto">
            <a:xfrm>
              <a:off x="4614262" y="3048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794" name="Rectangle 26"/>
            <p:cNvSpPr>
              <a:spLocks noChangeArrowheads="1"/>
            </p:cNvSpPr>
            <p:nvPr/>
          </p:nvSpPr>
          <p:spPr bwMode="auto">
            <a:xfrm>
              <a:off x="4601766" y="33528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0795" name="Rectangle 27"/>
            <p:cNvSpPr>
              <a:spLocks noChangeArrowheads="1"/>
            </p:cNvSpPr>
            <p:nvPr/>
          </p:nvSpPr>
          <p:spPr bwMode="auto">
            <a:xfrm>
              <a:off x="4614262" y="3657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sp>
        <p:nvSpPr>
          <p:cNvPr id="30752" name="Rectangle 30"/>
          <p:cNvSpPr>
            <a:spLocks noChangeArrowheads="1"/>
          </p:cNvSpPr>
          <p:nvPr/>
        </p:nvSpPr>
        <p:spPr bwMode="auto">
          <a:xfrm>
            <a:off x="6632575" y="127635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53" name="Rectangle 30"/>
          <p:cNvSpPr>
            <a:spLocks noChangeArrowheads="1"/>
          </p:cNvSpPr>
          <p:nvPr/>
        </p:nvSpPr>
        <p:spPr bwMode="auto">
          <a:xfrm>
            <a:off x="6019800" y="12954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54" name="Rectangle 30"/>
          <p:cNvSpPr>
            <a:spLocks noChangeArrowheads="1"/>
          </p:cNvSpPr>
          <p:nvPr/>
        </p:nvSpPr>
        <p:spPr bwMode="auto">
          <a:xfrm>
            <a:off x="2133600" y="34290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55" name="Rectangle 30"/>
          <p:cNvSpPr>
            <a:spLocks noChangeArrowheads="1"/>
          </p:cNvSpPr>
          <p:nvPr/>
        </p:nvSpPr>
        <p:spPr bwMode="auto">
          <a:xfrm>
            <a:off x="5257800" y="18288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56" name="Rectangle 30"/>
          <p:cNvSpPr>
            <a:spLocks noChangeArrowheads="1"/>
          </p:cNvSpPr>
          <p:nvPr/>
        </p:nvSpPr>
        <p:spPr bwMode="auto">
          <a:xfrm>
            <a:off x="5257800" y="25908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57" name="Rectangle 30"/>
          <p:cNvSpPr>
            <a:spLocks noChangeArrowheads="1"/>
          </p:cNvSpPr>
          <p:nvPr/>
        </p:nvSpPr>
        <p:spPr bwMode="auto">
          <a:xfrm>
            <a:off x="6172200" y="28956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58" name="Rectangle 30"/>
          <p:cNvSpPr>
            <a:spLocks noChangeArrowheads="1"/>
          </p:cNvSpPr>
          <p:nvPr/>
        </p:nvSpPr>
        <p:spPr bwMode="auto">
          <a:xfrm>
            <a:off x="4114800" y="24384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59" name="Rectangle 30"/>
          <p:cNvSpPr>
            <a:spLocks noChangeArrowheads="1"/>
          </p:cNvSpPr>
          <p:nvPr/>
        </p:nvSpPr>
        <p:spPr bwMode="auto">
          <a:xfrm>
            <a:off x="6096000" y="16764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60" name="Rectangle 30"/>
          <p:cNvSpPr>
            <a:spLocks noChangeArrowheads="1"/>
          </p:cNvSpPr>
          <p:nvPr/>
        </p:nvSpPr>
        <p:spPr bwMode="auto">
          <a:xfrm>
            <a:off x="6019800" y="22860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61" name="Rectangle 30"/>
          <p:cNvSpPr>
            <a:spLocks noChangeArrowheads="1"/>
          </p:cNvSpPr>
          <p:nvPr/>
        </p:nvSpPr>
        <p:spPr bwMode="auto">
          <a:xfrm>
            <a:off x="2133600" y="42672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62" name="Rectangle 30"/>
          <p:cNvSpPr>
            <a:spLocks noChangeArrowheads="1"/>
          </p:cNvSpPr>
          <p:nvPr/>
        </p:nvSpPr>
        <p:spPr bwMode="auto">
          <a:xfrm>
            <a:off x="2286000" y="3228975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63" name="Rectangle 30"/>
          <p:cNvSpPr>
            <a:spLocks noChangeArrowheads="1"/>
          </p:cNvSpPr>
          <p:nvPr/>
        </p:nvSpPr>
        <p:spPr bwMode="auto">
          <a:xfrm>
            <a:off x="2133600" y="37338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64" name="Rectangle 30"/>
          <p:cNvSpPr>
            <a:spLocks noChangeArrowheads="1"/>
          </p:cNvSpPr>
          <p:nvPr/>
        </p:nvSpPr>
        <p:spPr bwMode="auto">
          <a:xfrm>
            <a:off x="3048000" y="27432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65" name="Rectangle 30"/>
          <p:cNvSpPr>
            <a:spLocks noChangeArrowheads="1"/>
          </p:cNvSpPr>
          <p:nvPr/>
        </p:nvSpPr>
        <p:spPr bwMode="auto">
          <a:xfrm>
            <a:off x="3200400" y="34290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66" name="Rectangle 30"/>
          <p:cNvSpPr>
            <a:spLocks noChangeArrowheads="1"/>
          </p:cNvSpPr>
          <p:nvPr/>
        </p:nvSpPr>
        <p:spPr bwMode="auto">
          <a:xfrm>
            <a:off x="4114800" y="37338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67" name="Rectangle 30"/>
          <p:cNvSpPr>
            <a:spLocks noChangeArrowheads="1"/>
          </p:cNvSpPr>
          <p:nvPr/>
        </p:nvSpPr>
        <p:spPr bwMode="auto">
          <a:xfrm>
            <a:off x="3352800" y="25146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68" name="Rectangle 30"/>
          <p:cNvSpPr>
            <a:spLocks noChangeArrowheads="1"/>
          </p:cNvSpPr>
          <p:nvPr/>
        </p:nvSpPr>
        <p:spPr bwMode="auto">
          <a:xfrm>
            <a:off x="3124200" y="40386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69" name="Rectangle 30"/>
          <p:cNvSpPr>
            <a:spLocks noChangeArrowheads="1"/>
          </p:cNvSpPr>
          <p:nvPr/>
        </p:nvSpPr>
        <p:spPr bwMode="auto">
          <a:xfrm>
            <a:off x="5943600" y="26670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70" name="Rectangle 30"/>
          <p:cNvSpPr>
            <a:spLocks noChangeArrowheads="1"/>
          </p:cNvSpPr>
          <p:nvPr/>
        </p:nvSpPr>
        <p:spPr bwMode="auto">
          <a:xfrm>
            <a:off x="4953000" y="34290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71" name="Rectangle 30"/>
          <p:cNvSpPr>
            <a:spLocks noChangeArrowheads="1"/>
          </p:cNvSpPr>
          <p:nvPr/>
        </p:nvSpPr>
        <p:spPr bwMode="auto">
          <a:xfrm>
            <a:off x="4270375" y="302895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72" name="Rectangle 30"/>
          <p:cNvSpPr>
            <a:spLocks noChangeArrowheads="1"/>
          </p:cNvSpPr>
          <p:nvPr/>
        </p:nvSpPr>
        <p:spPr bwMode="auto">
          <a:xfrm>
            <a:off x="4953000" y="22860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73" name="Rectangle 30"/>
          <p:cNvSpPr>
            <a:spLocks noChangeArrowheads="1"/>
          </p:cNvSpPr>
          <p:nvPr/>
        </p:nvSpPr>
        <p:spPr bwMode="auto">
          <a:xfrm>
            <a:off x="5257800" y="302895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74" name="Rectangle 30"/>
          <p:cNvSpPr>
            <a:spLocks noChangeArrowheads="1"/>
          </p:cNvSpPr>
          <p:nvPr/>
        </p:nvSpPr>
        <p:spPr bwMode="auto">
          <a:xfrm>
            <a:off x="6784975" y="142875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75" name="Rectangle 30"/>
          <p:cNvSpPr>
            <a:spLocks noChangeArrowheads="1"/>
          </p:cNvSpPr>
          <p:nvPr/>
        </p:nvSpPr>
        <p:spPr bwMode="auto">
          <a:xfrm>
            <a:off x="7010400" y="10668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76" name="Rectangle 30"/>
          <p:cNvSpPr>
            <a:spLocks noChangeArrowheads="1"/>
          </p:cNvSpPr>
          <p:nvPr/>
        </p:nvSpPr>
        <p:spPr bwMode="auto">
          <a:xfrm>
            <a:off x="1295400" y="43434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77" name="Rectangle 30"/>
          <p:cNvSpPr>
            <a:spLocks noChangeArrowheads="1"/>
          </p:cNvSpPr>
          <p:nvPr/>
        </p:nvSpPr>
        <p:spPr bwMode="auto">
          <a:xfrm>
            <a:off x="1295400" y="46482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78" name="Rectangle 30"/>
          <p:cNvSpPr>
            <a:spLocks noChangeArrowheads="1"/>
          </p:cNvSpPr>
          <p:nvPr/>
        </p:nvSpPr>
        <p:spPr bwMode="auto">
          <a:xfrm>
            <a:off x="1066800" y="49530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79" name="Rectangle 30"/>
          <p:cNvSpPr>
            <a:spLocks noChangeArrowheads="1"/>
          </p:cNvSpPr>
          <p:nvPr/>
        </p:nvSpPr>
        <p:spPr bwMode="auto">
          <a:xfrm>
            <a:off x="4270375" y="21336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80" name="Rectangle 30"/>
          <p:cNvSpPr>
            <a:spLocks noChangeArrowheads="1"/>
          </p:cNvSpPr>
          <p:nvPr/>
        </p:nvSpPr>
        <p:spPr bwMode="auto">
          <a:xfrm>
            <a:off x="4953000" y="28956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81" name="Rectangle 30"/>
          <p:cNvSpPr>
            <a:spLocks noChangeArrowheads="1"/>
          </p:cNvSpPr>
          <p:nvPr/>
        </p:nvSpPr>
        <p:spPr bwMode="auto">
          <a:xfrm>
            <a:off x="3352800" y="37338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82" name="Rectangle 30"/>
          <p:cNvSpPr>
            <a:spLocks noChangeArrowheads="1"/>
          </p:cNvSpPr>
          <p:nvPr/>
        </p:nvSpPr>
        <p:spPr bwMode="auto">
          <a:xfrm>
            <a:off x="3352800" y="302895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83" name="Rectangle 30"/>
          <p:cNvSpPr>
            <a:spLocks noChangeArrowheads="1"/>
          </p:cNvSpPr>
          <p:nvPr/>
        </p:nvSpPr>
        <p:spPr bwMode="auto">
          <a:xfrm>
            <a:off x="6858000" y="18288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84" name="Rectangle 30"/>
          <p:cNvSpPr>
            <a:spLocks noChangeArrowheads="1"/>
          </p:cNvSpPr>
          <p:nvPr/>
        </p:nvSpPr>
        <p:spPr bwMode="auto">
          <a:xfrm>
            <a:off x="7089775" y="173355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85" name="Rectangle 30"/>
          <p:cNvSpPr>
            <a:spLocks noChangeArrowheads="1"/>
          </p:cNvSpPr>
          <p:nvPr/>
        </p:nvSpPr>
        <p:spPr bwMode="auto">
          <a:xfrm>
            <a:off x="6934200" y="23622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86" name="Rectangle 30"/>
          <p:cNvSpPr>
            <a:spLocks noChangeArrowheads="1"/>
          </p:cNvSpPr>
          <p:nvPr/>
        </p:nvSpPr>
        <p:spPr bwMode="auto">
          <a:xfrm>
            <a:off x="7239000" y="15240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30787" name="Rectangle 30"/>
          <p:cNvSpPr>
            <a:spLocks noChangeArrowheads="1"/>
          </p:cNvSpPr>
          <p:nvPr/>
        </p:nvSpPr>
        <p:spPr bwMode="auto">
          <a:xfrm>
            <a:off x="6705600" y="2209800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Wingdings" charset="0"/>
                <a:cs typeface="Wingdings" charset="0"/>
              </a:rPr>
              <a:t></a:t>
            </a:r>
            <a:endParaRPr lang="en-US">
              <a:cs typeface="Wingdings" charset="0"/>
            </a:endParaRPr>
          </a:p>
        </p:txBody>
      </p:sp>
      <p:sp>
        <p:nvSpPr>
          <p:cNvPr id="109" name="TextBox 127"/>
          <p:cNvSpPr txBox="1">
            <a:spLocks noChangeArrowheads="1"/>
          </p:cNvSpPr>
          <p:nvPr/>
        </p:nvSpPr>
        <p:spPr bwMode="auto">
          <a:xfrm>
            <a:off x="1066800" y="6019800"/>
            <a:ext cx="152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 dirty="0"/>
              <a:t>0</a:t>
            </a:r>
          </a:p>
        </p:txBody>
      </p:sp>
      <p:sp>
        <p:nvSpPr>
          <p:cNvPr id="110" name="TextBox 128"/>
          <p:cNvSpPr txBox="1">
            <a:spLocks noChangeArrowheads="1"/>
          </p:cNvSpPr>
          <p:nvPr/>
        </p:nvSpPr>
        <p:spPr bwMode="auto">
          <a:xfrm>
            <a:off x="1828800" y="6019800"/>
            <a:ext cx="152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</a:t>
            </a:r>
          </a:p>
        </p:txBody>
      </p:sp>
      <p:sp>
        <p:nvSpPr>
          <p:cNvPr id="111" name="TextBox 129"/>
          <p:cNvSpPr txBox="1">
            <a:spLocks noChangeArrowheads="1"/>
          </p:cNvSpPr>
          <p:nvPr/>
        </p:nvSpPr>
        <p:spPr bwMode="auto">
          <a:xfrm>
            <a:off x="2667000" y="6019800"/>
            <a:ext cx="152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4</a:t>
            </a:r>
          </a:p>
        </p:txBody>
      </p:sp>
      <p:sp>
        <p:nvSpPr>
          <p:cNvPr id="112" name="TextBox 130"/>
          <p:cNvSpPr txBox="1">
            <a:spLocks noChangeArrowheads="1"/>
          </p:cNvSpPr>
          <p:nvPr/>
        </p:nvSpPr>
        <p:spPr bwMode="auto">
          <a:xfrm>
            <a:off x="3429000" y="6019800"/>
            <a:ext cx="152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6</a:t>
            </a:r>
          </a:p>
        </p:txBody>
      </p:sp>
      <p:sp>
        <p:nvSpPr>
          <p:cNvPr id="113" name="TextBox 131"/>
          <p:cNvSpPr txBox="1">
            <a:spLocks noChangeArrowheads="1"/>
          </p:cNvSpPr>
          <p:nvPr/>
        </p:nvSpPr>
        <p:spPr bwMode="auto">
          <a:xfrm>
            <a:off x="4267200" y="6019800"/>
            <a:ext cx="45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 dirty="0"/>
              <a:t>10</a:t>
            </a:r>
          </a:p>
        </p:txBody>
      </p:sp>
      <p:sp>
        <p:nvSpPr>
          <p:cNvPr id="114" name="TextBox 132"/>
          <p:cNvSpPr txBox="1">
            <a:spLocks noChangeArrowheads="1"/>
          </p:cNvSpPr>
          <p:nvPr/>
        </p:nvSpPr>
        <p:spPr bwMode="auto">
          <a:xfrm>
            <a:off x="5257800" y="6019800"/>
            <a:ext cx="45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 dirty="0"/>
              <a:t>12</a:t>
            </a:r>
          </a:p>
        </p:txBody>
      </p:sp>
      <p:sp>
        <p:nvSpPr>
          <p:cNvPr id="115" name="TextBox 133"/>
          <p:cNvSpPr txBox="1">
            <a:spLocks noChangeArrowheads="1"/>
          </p:cNvSpPr>
          <p:nvPr/>
        </p:nvSpPr>
        <p:spPr bwMode="auto">
          <a:xfrm>
            <a:off x="6248400" y="6019800"/>
            <a:ext cx="45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14</a:t>
            </a:r>
          </a:p>
        </p:txBody>
      </p:sp>
      <p:sp>
        <p:nvSpPr>
          <p:cNvPr id="116" name="TextBox 134"/>
          <p:cNvSpPr txBox="1">
            <a:spLocks noChangeArrowheads="1"/>
          </p:cNvSpPr>
          <p:nvPr/>
        </p:nvSpPr>
        <p:spPr bwMode="auto">
          <a:xfrm>
            <a:off x="7162800" y="6019800"/>
            <a:ext cx="45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16</a:t>
            </a:r>
          </a:p>
        </p:txBody>
      </p:sp>
      <p:sp>
        <p:nvSpPr>
          <p:cNvPr id="117" name="TextBox 135"/>
          <p:cNvSpPr txBox="1">
            <a:spLocks noChangeArrowheads="1"/>
          </p:cNvSpPr>
          <p:nvPr/>
        </p:nvSpPr>
        <p:spPr bwMode="auto">
          <a:xfrm>
            <a:off x="8153400" y="6019800"/>
            <a:ext cx="45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18</a:t>
            </a:r>
          </a:p>
        </p:txBody>
      </p:sp>
      <p:sp>
        <p:nvSpPr>
          <p:cNvPr id="128" name="TextBox 18"/>
          <p:cNvSpPr txBox="1">
            <a:spLocks noChangeArrowheads="1"/>
          </p:cNvSpPr>
          <p:nvPr/>
        </p:nvSpPr>
        <p:spPr bwMode="auto">
          <a:xfrm>
            <a:off x="762000" y="5773738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0</a:t>
            </a:r>
          </a:p>
        </p:txBody>
      </p:sp>
      <p:sp>
        <p:nvSpPr>
          <p:cNvPr id="129" name="TextBox 19"/>
          <p:cNvSpPr txBox="1">
            <a:spLocks noChangeArrowheads="1"/>
          </p:cNvSpPr>
          <p:nvPr/>
        </p:nvSpPr>
        <p:spPr bwMode="auto">
          <a:xfrm>
            <a:off x="762000" y="5395913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</a:t>
            </a:r>
          </a:p>
        </p:txBody>
      </p:sp>
      <p:sp>
        <p:nvSpPr>
          <p:cNvPr id="130" name="TextBox 20"/>
          <p:cNvSpPr txBox="1">
            <a:spLocks noChangeArrowheads="1"/>
          </p:cNvSpPr>
          <p:nvPr/>
        </p:nvSpPr>
        <p:spPr bwMode="auto">
          <a:xfrm>
            <a:off x="762000" y="4973638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4</a:t>
            </a:r>
          </a:p>
        </p:txBody>
      </p:sp>
      <p:sp>
        <p:nvSpPr>
          <p:cNvPr id="131" name="TextBox 21"/>
          <p:cNvSpPr txBox="1">
            <a:spLocks noChangeArrowheads="1"/>
          </p:cNvSpPr>
          <p:nvPr/>
        </p:nvSpPr>
        <p:spPr bwMode="auto">
          <a:xfrm>
            <a:off x="762000" y="4576763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6</a:t>
            </a:r>
          </a:p>
        </p:txBody>
      </p:sp>
      <p:sp>
        <p:nvSpPr>
          <p:cNvPr id="132" name="TextBox 22"/>
          <p:cNvSpPr txBox="1">
            <a:spLocks noChangeArrowheads="1"/>
          </p:cNvSpPr>
          <p:nvPr/>
        </p:nvSpPr>
        <p:spPr bwMode="auto">
          <a:xfrm>
            <a:off x="762000" y="4160838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8</a:t>
            </a:r>
          </a:p>
        </p:txBody>
      </p:sp>
      <p:sp>
        <p:nvSpPr>
          <p:cNvPr id="133" name="TextBox 23"/>
          <p:cNvSpPr txBox="1">
            <a:spLocks noChangeArrowheads="1"/>
          </p:cNvSpPr>
          <p:nvPr/>
        </p:nvSpPr>
        <p:spPr bwMode="auto">
          <a:xfrm>
            <a:off x="644843" y="3768725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 dirty="0"/>
              <a:t>10</a:t>
            </a:r>
          </a:p>
        </p:txBody>
      </p:sp>
      <p:sp>
        <p:nvSpPr>
          <p:cNvPr id="134" name="TextBox 24"/>
          <p:cNvSpPr txBox="1">
            <a:spLocks noChangeArrowheads="1"/>
          </p:cNvSpPr>
          <p:nvPr/>
        </p:nvSpPr>
        <p:spPr bwMode="auto">
          <a:xfrm>
            <a:off x="644843" y="3352800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12</a:t>
            </a:r>
          </a:p>
        </p:txBody>
      </p:sp>
      <p:sp>
        <p:nvSpPr>
          <p:cNvPr id="135" name="TextBox 25"/>
          <p:cNvSpPr txBox="1">
            <a:spLocks noChangeArrowheads="1"/>
          </p:cNvSpPr>
          <p:nvPr/>
        </p:nvSpPr>
        <p:spPr bwMode="auto">
          <a:xfrm>
            <a:off x="644843" y="2941638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14</a:t>
            </a:r>
          </a:p>
        </p:txBody>
      </p:sp>
      <p:sp>
        <p:nvSpPr>
          <p:cNvPr id="136" name="TextBox 26"/>
          <p:cNvSpPr txBox="1">
            <a:spLocks noChangeArrowheads="1"/>
          </p:cNvSpPr>
          <p:nvPr/>
        </p:nvSpPr>
        <p:spPr bwMode="auto">
          <a:xfrm>
            <a:off x="644843" y="2560638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16</a:t>
            </a:r>
          </a:p>
        </p:txBody>
      </p:sp>
      <p:sp>
        <p:nvSpPr>
          <p:cNvPr id="137" name="TextBox 27"/>
          <p:cNvSpPr txBox="1">
            <a:spLocks noChangeArrowheads="1"/>
          </p:cNvSpPr>
          <p:nvPr/>
        </p:nvSpPr>
        <p:spPr bwMode="auto">
          <a:xfrm>
            <a:off x="644843" y="2133600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18</a:t>
            </a:r>
          </a:p>
        </p:txBody>
      </p:sp>
      <p:sp>
        <p:nvSpPr>
          <p:cNvPr id="138" name="TextBox 28"/>
          <p:cNvSpPr txBox="1">
            <a:spLocks noChangeArrowheads="1"/>
          </p:cNvSpPr>
          <p:nvPr/>
        </p:nvSpPr>
        <p:spPr bwMode="auto">
          <a:xfrm>
            <a:off x="644843" y="1731963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20</a:t>
            </a:r>
          </a:p>
        </p:txBody>
      </p:sp>
      <p:sp>
        <p:nvSpPr>
          <p:cNvPr id="139" name="TextBox 29"/>
          <p:cNvSpPr txBox="1">
            <a:spLocks noChangeArrowheads="1"/>
          </p:cNvSpPr>
          <p:nvPr/>
        </p:nvSpPr>
        <p:spPr bwMode="auto">
          <a:xfrm>
            <a:off x="644843" y="1330325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22</a:t>
            </a:r>
          </a:p>
        </p:txBody>
      </p:sp>
      <p:sp>
        <p:nvSpPr>
          <p:cNvPr id="140" name="TextBox 30"/>
          <p:cNvSpPr txBox="1">
            <a:spLocks noChangeArrowheads="1"/>
          </p:cNvSpPr>
          <p:nvPr/>
        </p:nvSpPr>
        <p:spPr bwMode="auto">
          <a:xfrm>
            <a:off x="644843" y="914400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24</a:t>
            </a:r>
          </a:p>
        </p:txBody>
      </p:sp>
      <p:sp>
        <p:nvSpPr>
          <p:cNvPr id="141" name="TextBox 31"/>
          <p:cNvSpPr txBox="1">
            <a:spLocks noChangeArrowheads="1"/>
          </p:cNvSpPr>
          <p:nvPr/>
        </p:nvSpPr>
        <p:spPr bwMode="auto">
          <a:xfrm>
            <a:off x="644843" y="523875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24B24-164E-F745-9791-91B9588D62E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4"/>
          <p:cNvSpPr txBox="1">
            <a:spLocks noChangeArrowheads="1"/>
          </p:cNvSpPr>
          <p:nvPr/>
        </p:nvSpPr>
        <p:spPr bwMode="auto">
          <a:xfrm>
            <a:off x="3689350" y="6324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Arousal 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1905000"/>
            <a:ext cx="492443" cy="283851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dirty="0">
                <a:latin typeface="Times" pitchFamily="-1" charset="0"/>
                <a:ea typeface="+mn-ea"/>
                <a:cs typeface="+mn-cs"/>
              </a:rPr>
              <a:t>Mean Performance Level</a:t>
            </a:r>
          </a:p>
        </p:txBody>
      </p:sp>
      <p:cxnSp>
        <p:nvCxnSpPr>
          <p:cNvPr id="31747" name="Straight Connector 14"/>
          <p:cNvCxnSpPr>
            <a:cxnSpLocks noChangeShapeType="1"/>
          </p:cNvCxnSpPr>
          <p:nvPr/>
        </p:nvCxnSpPr>
        <p:spPr bwMode="auto">
          <a:xfrm flipV="1">
            <a:off x="1066800" y="5888038"/>
            <a:ext cx="7696200" cy="2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748" name="Straight Connector 15"/>
          <p:cNvCxnSpPr>
            <a:cxnSpLocks noChangeShapeType="1"/>
          </p:cNvCxnSpPr>
          <p:nvPr/>
        </p:nvCxnSpPr>
        <p:spPr bwMode="auto">
          <a:xfrm rot="5400000" flipH="1" flipV="1">
            <a:off x="-1563687" y="3268663"/>
            <a:ext cx="52593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31763" name="Group 126"/>
          <p:cNvGrpSpPr>
            <a:grpSpLocks/>
          </p:cNvGrpSpPr>
          <p:nvPr/>
        </p:nvGrpSpPr>
        <p:grpSpPr bwMode="auto">
          <a:xfrm>
            <a:off x="1066800" y="895350"/>
            <a:ext cx="6473825" cy="4457700"/>
            <a:chOff x="1066800" y="895350"/>
            <a:chExt cx="6474036" cy="4457739"/>
          </a:xfrm>
        </p:grpSpPr>
        <p:grpSp>
          <p:nvGrpSpPr>
            <p:cNvPr id="31773" name="Group 37"/>
            <p:cNvGrpSpPr>
              <a:grpSpLocks/>
            </p:cNvGrpSpPr>
            <p:nvPr/>
          </p:nvGrpSpPr>
          <p:grpSpPr bwMode="auto">
            <a:xfrm>
              <a:off x="2743200" y="2647950"/>
              <a:ext cx="314325" cy="2095500"/>
              <a:chOff x="2743200" y="2647890"/>
              <a:chExt cx="314507" cy="2095620"/>
            </a:xfrm>
          </p:grpSpPr>
          <p:sp>
            <p:nvSpPr>
              <p:cNvPr id="31854" name="Rectangle 11"/>
              <p:cNvSpPr>
                <a:spLocks noChangeArrowheads="1"/>
              </p:cNvSpPr>
              <p:nvPr/>
            </p:nvSpPr>
            <p:spPr bwMode="auto">
              <a:xfrm>
                <a:off x="2743200" y="26478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55" name="Rectangle 12"/>
              <p:cNvSpPr>
                <a:spLocks noChangeArrowheads="1"/>
              </p:cNvSpPr>
              <p:nvPr/>
            </p:nvSpPr>
            <p:spPr bwMode="auto">
              <a:xfrm>
                <a:off x="2755696" y="29526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56" name="Rectangle 13"/>
              <p:cNvSpPr>
                <a:spLocks noChangeArrowheads="1"/>
              </p:cNvSpPr>
              <p:nvPr/>
            </p:nvSpPr>
            <p:spPr bwMode="auto">
              <a:xfrm>
                <a:off x="2743200" y="31050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57" name="Rectangle 14"/>
              <p:cNvSpPr>
                <a:spLocks noChangeArrowheads="1"/>
              </p:cNvSpPr>
              <p:nvPr/>
            </p:nvSpPr>
            <p:spPr bwMode="auto">
              <a:xfrm>
                <a:off x="2755696" y="32766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58" name="Rectangle 15"/>
              <p:cNvSpPr>
                <a:spLocks noChangeArrowheads="1"/>
              </p:cNvSpPr>
              <p:nvPr/>
            </p:nvSpPr>
            <p:spPr bwMode="auto">
              <a:xfrm>
                <a:off x="2743200" y="352431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59" name="Rectangle 16"/>
              <p:cNvSpPr>
                <a:spLocks noChangeArrowheads="1"/>
              </p:cNvSpPr>
              <p:nvPr/>
            </p:nvSpPr>
            <p:spPr bwMode="auto">
              <a:xfrm>
                <a:off x="2755696" y="38100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60" name="Rectangle 17"/>
              <p:cNvSpPr>
                <a:spLocks noChangeArrowheads="1"/>
              </p:cNvSpPr>
              <p:nvPr/>
            </p:nvSpPr>
            <p:spPr bwMode="auto">
              <a:xfrm>
                <a:off x="2743200" y="40386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61" name="Rectangle 18"/>
              <p:cNvSpPr>
                <a:spLocks noChangeArrowheads="1"/>
              </p:cNvSpPr>
              <p:nvPr/>
            </p:nvSpPr>
            <p:spPr bwMode="auto">
              <a:xfrm>
                <a:off x="2755696" y="43434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</p:grpSp>
        <p:grpSp>
          <p:nvGrpSpPr>
            <p:cNvPr id="31774" name="Group 38"/>
            <p:cNvGrpSpPr>
              <a:grpSpLocks/>
            </p:cNvGrpSpPr>
            <p:nvPr/>
          </p:nvGrpSpPr>
          <p:grpSpPr bwMode="auto">
            <a:xfrm>
              <a:off x="4602163" y="1733550"/>
              <a:ext cx="314325" cy="2324100"/>
              <a:chOff x="4601766" y="1733490"/>
              <a:chExt cx="314507" cy="2324220"/>
            </a:xfrm>
          </p:grpSpPr>
          <p:sp>
            <p:nvSpPr>
              <p:cNvPr id="31846" name="Rectangle 20"/>
              <p:cNvSpPr>
                <a:spLocks noChangeArrowheads="1"/>
              </p:cNvSpPr>
              <p:nvPr/>
            </p:nvSpPr>
            <p:spPr bwMode="auto">
              <a:xfrm>
                <a:off x="4601766" y="17334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47" name="Rectangle 21"/>
              <p:cNvSpPr>
                <a:spLocks noChangeArrowheads="1"/>
              </p:cNvSpPr>
              <p:nvPr/>
            </p:nvSpPr>
            <p:spPr bwMode="auto">
              <a:xfrm>
                <a:off x="4614262" y="19620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48" name="Rectangle 22"/>
              <p:cNvSpPr>
                <a:spLocks noChangeArrowheads="1"/>
              </p:cNvSpPr>
              <p:nvPr/>
            </p:nvSpPr>
            <p:spPr bwMode="auto">
              <a:xfrm>
                <a:off x="4601766" y="21906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49" name="Rectangle 23"/>
              <p:cNvSpPr>
                <a:spLocks noChangeArrowheads="1"/>
              </p:cNvSpPr>
              <p:nvPr/>
            </p:nvSpPr>
            <p:spPr bwMode="auto">
              <a:xfrm>
                <a:off x="4614262" y="2369007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50" name="Rectangle 24"/>
              <p:cNvSpPr>
                <a:spLocks noChangeArrowheads="1"/>
              </p:cNvSpPr>
              <p:nvPr/>
            </p:nvSpPr>
            <p:spPr bwMode="auto">
              <a:xfrm>
                <a:off x="4601766" y="27432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51" name="Rectangle 25"/>
              <p:cNvSpPr>
                <a:spLocks noChangeArrowheads="1"/>
              </p:cNvSpPr>
              <p:nvPr/>
            </p:nvSpPr>
            <p:spPr bwMode="auto">
              <a:xfrm>
                <a:off x="4614262" y="30480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52" name="Rectangle 26"/>
              <p:cNvSpPr>
                <a:spLocks noChangeArrowheads="1"/>
              </p:cNvSpPr>
              <p:nvPr/>
            </p:nvSpPr>
            <p:spPr bwMode="auto">
              <a:xfrm>
                <a:off x="4601766" y="33528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53" name="Rectangle 27"/>
              <p:cNvSpPr>
                <a:spLocks noChangeArrowheads="1"/>
              </p:cNvSpPr>
              <p:nvPr/>
            </p:nvSpPr>
            <p:spPr bwMode="auto">
              <a:xfrm>
                <a:off x="4614262" y="36576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</p:grpSp>
        <p:sp>
          <p:nvSpPr>
            <p:cNvPr id="31775" name="Rectangle 29"/>
            <p:cNvSpPr>
              <a:spLocks noChangeArrowheads="1"/>
            </p:cNvSpPr>
            <p:nvPr/>
          </p:nvSpPr>
          <p:spPr bwMode="auto">
            <a:xfrm>
              <a:off x="6467475" y="89535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776" name="Rectangle 30"/>
            <p:cNvSpPr>
              <a:spLocks noChangeArrowheads="1"/>
            </p:cNvSpPr>
            <p:nvPr/>
          </p:nvSpPr>
          <p:spPr bwMode="auto">
            <a:xfrm>
              <a:off x="6479964" y="1123938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777" name="Rectangle 31"/>
            <p:cNvSpPr>
              <a:spLocks noChangeArrowheads="1"/>
            </p:cNvSpPr>
            <p:nvPr/>
          </p:nvSpPr>
          <p:spPr bwMode="auto">
            <a:xfrm>
              <a:off x="6467475" y="1371635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778" name="Rectangle 32"/>
            <p:cNvSpPr>
              <a:spLocks noChangeArrowheads="1"/>
            </p:cNvSpPr>
            <p:nvPr/>
          </p:nvSpPr>
          <p:spPr bwMode="auto">
            <a:xfrm>
              <a:off x="6479964" y="1581113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779" name="Rectangle 33"/>
            <p:cNvSpPr>
              <a:spLocks noChangeArrowheads="1"/>
            </p:cNvSpPr>
            <p:nvPr/>
          </p:nvSpPr>
          <p:spPr bwMode="auto">
            <a:xfrm>
              <a:off x="6467475" y="182881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780" name="Rectangle 34"/>
            <p:cNvSpPr>
              <a:spLocks noChangeArrowheads="1"/>
            </p:cNvSpPr>
            <p:nvPr/>
          </p:nvSpPr>
          <p:spPr bwMode="auto">
            <a:xfrm>
              <a:off x="6479964" y="2133594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781" name="Rectangle 35"/>
            <p:cNvSpPr>
              <a:spLocks noChangeArrowheads="1"/>
            </p:cNvSpPr>
            <p:nvPr/>
          </p:nvSpPr>
          <p:spPr bwMode="auto">
            <a:xfrm>
              <a:off x="6467475" y="2438378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782" name="Rectangle 36"/>
            <p:cNvSpPr>
              <a:spLocks noChangeArrowheads="1"/>
            </p:cNvSpPr>
            <p:nvPr/>
          </p:nvSpPr>
          <p:spPr bwMode="auto">
            <a:xfrm>
              <a:off x="6479964" y="2743161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grpSp>
          <p:nvGrpSpPr>
            <p:cNvPr id="31783" name="Group 37"/>
            <p:cNvGrpSpPr>
              <a:grpSpLocks/>
            </p:cNvGrpSpPr>
            <p:nvPr/>
          </p:nvGrpSpPr>
          <p:grpSpPr bwMode="auto">
            <a:xfrm>
              <a:off x="1600200" y="3086100"/>
              <a:ext cx="314325" cy="2095500"/>
              <a:chOff x="2743200" y="2647890"/>
              <a:chExt cx="314507" cy="2095620"/>
            </a:xfrm>
          </p:grpSpPr>
          <p:sp>
            <p:nvSpPr>
              <p:cNvPr id="31838" name="Rectangle 11"/>
              <p:cNvSpPr>
                <a:spLocks noChangeArrowheads="1"/>
              </p:cNvSpPr>
              <p:nvPr/>
            </p:nvSpPr>
            <p:spPr bwMode="auto">
              <a:xfrm>
                <a:off x="2743200" y="26478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39" name="Rectangle 12"/>
              <p:cNvSpPr>
                <a:spLocks noChangeArrowheads="1"/>
              </p:cNvSpPr>
              <p:nvPr/>
            </p:nvSpPr>
            <p:spPr bwMode="auto">
              <a:xfrm>
                <a:off x="2755696" y="29526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40" name="Rectangle 13"/>
              <p:cNvSpPr>
                <a:spLocks noChangeArrowheads="1"/>
              </p:cNvSpPr>
              <p:nvPr/>
            </p:nvSpPr>
            <p:spPr bwMode="auto">
              <a:xfrm>
                <a:off x="2743200" y="31050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41" name="Rectangle 14"/>
              <p:cNvSpPr>
                <a:spLocks noChangeArrowheads="1"/>
              </p:cNvSpPr>
              <p:nvPr/>
            </p:nvSpPr>
            <p:spPr bwMode="auto">
              <a:xfrm>
                <a:off x="2755696" y="32766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42" name="Rectangle 15"/>
              <p:cNvSpPr>
                <a:spLocks noChangeArrowheads="1"/>
              </p:cNvSpPr>
              <p:nvPr/>
            </p:nvSpPr>
            <p:spPr bwMode="auto">
              <a:xfrm>
                <a:off x="2743200" y="352431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43" name="Rectangle 16"/>
              <p:cNvSpPr>
                <a:spLocks noChangeArrowheads="1"/>
              </p:cNvSpPr>
              <p:nvPr/>
            </p:nvSpPr>
            <p:spPr bwMode="auto">
              <a:xfrm>
                <a:off x="2755696" y="38100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44" name="Rectangle 17"/>
              <p:cNvSpPr>
                <a:spLocks noChangeArrowheads="1"/>
              </p:cNvSpPr>
              <p:nvPr/>
            </p:nvSpPr>
            <p:spPr bwMode="auto">
              <a:xfrm>
                <a:off x="2743200" y="40386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45" name="Rectangle 18"/>
              <p:cNvSpPr>
                <a:spLocks noChangeArrowheads="1"/>
              </p:cNvSpPr>
              <p:nvPr/>
            </p:nvSpPr>
            <p:spPr bwMode="auto">
              <a:xfrm>
                <a:off x="2755696" y="43434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</p:grpSp>
        <p:grpSp>
          <p:nvGrpSpPr>
            <p:cNvPr id="31784" name="Group 37"/>
            <p:cNvGrpSpPr>
              <a:grpSpLocks/>
            </p:cNvGrpSpPr>
            <p:nvPr/>
          </p:nvGrpSpPr>
          <p:grpSpPr bwMode="auto">
            <a:xfrm>
              <a:off x="3733800" y="2209800"/>
              <a:ext cx="314325" cy="2095500"/>
              <a:chOff x="2743200" y="2647890"/>
              <a:chExt cx="314507" cy="2095620"/>
            </a:xfrm>
          </p:grpSpPr>
          <p:sp>
            <p:nvSpPr>
              <p:cNvPr id="31830" name="Rectangle 11"/>
              <p:cNvSpPr>
                <a:spLocks noChangeArrowheads="1"/>
              </p:cNvSpPr>
              <p:nvPr/>
            </p:nvSpPr>
            <p:spPr bwMode="auto">
              <a:xfrm>
                <a:off x="2743200" y="26478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31" name="Rectangle 12"/>
              <p:cNvSpPr>
                <a:spLocks noChangeArrowheads="1"/>
              </p:cNvSpPr>
              <p:nvPr/>
            </p:nvSpPr>
            <p:spPr bwMode="auto">
              <a:xfrm>
                <a:off x="2755696" y="29526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32" name="Rectangle 13"/>
              <p:cNvSpPr>
                <a:spLocks noChangeArrowheads="1"/>
              </p:cNvSpPr>
              <p:nvPr/>
            </p:nvSpPr>
            <p:spPr bwMode="auto">
              <a:xfrm>
                <a:off x="2743200" y="31050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33" name="Rectangle 14"/>
              <p:cNvSpPr>
                <a:spLocks noChangeArrowheads="1"/>
              </p:cNvSpPr>
              <p:nvPr/>
            </p:nvSpPr>
            <p:spPr bwMode="auto">
              <a:xfrm>
                <a:off x="2755696" y="32766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34" name="Rectangle 15"/>
              <p:cNvSpPr>
                <a:spLocks noChangeArrowheads="1"/>
              </p:cNvSpPr>
              <p:nvPr/>
            </p:nvSpPr>
            <p:spPr bwMode="auto">
              <a:xfrm>
                <a:off x="2743200" y="352431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35" name="Rectangle 16"/>
              <p:cNvSpPr>
                <a:spLocks noChangeArrowheads="1"/>
              </p:cNvSpPr>
              <p:nvPr/>
            </p:nvSpPr>
            <p:spPr bwMode="auto">
              <a:xfrm>
                <a:off x="2755696" y="38100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36" name="Rectangle 17"/>
              <p:cNvSpPr>
                <a:spLocks noChangeArrowheads="1"/>
              </p:cNvSpPr>
              <p:nvPr/>
            </p:nvSpPr>
            <p:spPr bwMode="auto">
              <a:xfrm>
                <a:off x="2743200" y="40386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37" name="Rectangle 18"/>
              <p:cNvSpPr>
                <a:spLocks noChangeArrowheads="1"/>
              </p:cNvSpPr>
              <p:nvPr/>
            </p:nvSpPr>
            <p:spPr bwMode="auto">
              <a:xfrm>
                <a:off x="2755696" y="43434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</p:grpSp>
        <p:grpSp>
          <p:nvGrpSpPr>
            <p:cNvPr id="31785" name="Group 38"/>
            <p:cNvGrpSpPr>
              <a:grpSpLocks/>
            </p:cNvGrpSpPr>
            <p:nvPr/>
          </p:nvGrpSpPr>
          <p:grpSpPr bwMode="auto">
            <a:xfrm>
              <a:off x="5638800" y="1447800"/>
              <a:ext cx="314325" cy="2324100"/>
              <a:chOff x="4601766" y="1733490"/>
              <a:chExt cx="314507" cy="2324220"/>
            </a:xfrm>
          </p:grpSpPr>
          <p:sp>
            <p:nvSpPr>
              <p:cNvPr id="31822" name="Rectangle 20"/>
              <p:cNvSpPr>
                <a:spLocks noChangeArrowheads="1"/>
              </p:cNvSpPr>
              <p:nvPr/>
            </p:nvSpPr>
            <p:spPr bwMode="auto">
              <a:xfrm>
                <a:off x="4601766" y="17334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23" name="Rectangle 21"/>
              <p:cNvSpPr>
                <a:spLocks noChangeArrowheads="1"/>
              </p:cNvSpPr>
              <p:nvPr/>
            </p:nvSpPr>
            <p:spPr bwMode="auto">
              <a:xfrm>
                <a:off x="4614262" y="19620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24" name="Rectangle 22"/>
              <p:cNvSpPr>
                <a:spLocks noChangeArrowheads="1"/>
              </p:cNvSpPr>
              <p:nvPr/>
            </p:nvSpPr>
            <p:spPr bwMode="auto">
              <a:xfrm>
                <a:off x="4601766" y="21906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25" name="Rectangle 23"/>
              <p:cNvSpPr>
                <a:spLocks noChangeArrowheads="1"/>
              </p:cNvSpPr>
              <p:nvPr/>
            </p:nvSpPr>
            <p:spPr bwMode="auto">
              <a:xfrm>
                <a:off x="4614262" y="2369007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26" name="Rectangle 24"/>
              <p:cNvSpPr>
                <a:spLocks noChangeArrowheads="1"/>
              </p:cNvSpPr>
              <p:nvPr/>
            </p:nvSpPr>
            <p:spPr bwMode="auto">
              <a:xfrm>
                <a:off x="4601766" y="27432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27" name="Rectangle 25"/>
              <p:cNvSpPr>
                <a:spLocks noChangeArrowheads="1"/>
              </p:cNvSpPr>
              <p:nvPr/>
            </p:nvSpPr>
            <p:spPr bwMode="auto">
              <a:xfrm>
                <a:off x="4614262" y="30480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28" name="Rectangle 26"/>
              <p:cNvSpPr>
                <a:spLocks noChangeArrowheads="1"/>
              </p:cNvSpPr>
              <p:nvPr/>
            </p:nvSpPr>
            <p:spPr bwMode="auto">
              <a:xfrm>
                <a:off x="4601766" y="33528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1829" name="Rectangle 27"/>
              <p:cNvSpPr>
                <a:spLocks noChangeArrowheads="1"/>
              </p:cNvSpPr>
              <p:nvPr/>
            </p:nvSpPr>
            <p:spPr bwMode="auto">
              <a:xfrm>
                <a:off x="4614262" y="36576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</p:grpSp>
        <p:sp>
          <p:nvSpPr>
            <p:cNvPr id="31786" name="Rectangle 30"/>
            <p:cNvSpPr>
              <a:spLocks noChangeArrowheads="1"/>
            </p:cNvSpPr>
            <p:nvPr/>
          </p:nvSpPr>
          <p:spPr bwMode="auto">
            <a:xfrm>
              <a:off x="6632364" y="1276338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787" name="Rectangle 30"/>
            <p:cNvSpPr>
              <a:spLocks noChangeArrowheads="1"/>
            </p:cNvSpPr>
            <p:nvPr/>
          </p:nvSpPr>
          <p:spPr bwMode="auto">
            <a:xfrm>
              <a:off x="6019800" y="12954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788" name="Rectangle 30"/>
            <p:cNvSpPr>
              <a:spLocks noChangeArrowheads="1"/>
            </p:cNvSpPr>
            <p:nvPr/>
          </p:nvSpPr>
          <p:spPr bwMode="auto">
            <a:xfrm>
              <a:off x="2133600" y="34290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789" name="Rectangle 30"/>
            <p:cNvSpPr>
              <a:spLocks noChangeArrowheads="1"/>
            </p:cNvSpPr>
            <p:nvPr/>
          </p:nvSpPr>
          <p:spPr bwMode="auto">
            <a:xfrm>
              <a:off x="5257800" y="18288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790" name="Rectangle 30"/>
            <p:cNvSpPr>
              <a:spLocks noChangeArrowheads="1"/>
            </p:cNvSpPr>
            <p:nvPr/>
          </p:nvSpPr>
          <p:spPr bwMode="auto">
            <a:xfrm>
              <a:off x="5257800" y="25908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791" name="Rectangle 30"/>
            <p:cNvSpPr>
              <a:spLocks noChangeArrowheads="1"/>
            </p:cNvSpPr>
            <p:nvPr/>
          </p:nvSpPr>
          <p:spPr bwMode="auto">
            <a:xfrm>
              <a:off x="6172200" y="28956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792" name="Rectangle 30"/>
            <p:cNvSpPr>
              <a:spLocks noChangeArrowheads="1"/>
            </p:cNvSpPr>
            <p:nvPr/>
          </p:nvSpPr>
          <p:spPr bwMode="auto">
            <a:xfrm>
              <a:off x="4114800" y="24384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793" name="Rectangle 30"/>
            <p:cNvSpPr>
              <a:spLocks noChangeArrowheads="1"/>
            </p:cNvSpPr>
            <p:nvPr/>
          </p:nvSpPr>
          <p:spPr bwMode="auto">
            <a:xfrm>
              <a:off x="6096000" y="16764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794" name="Rectangle 30"/>
            <p:cNvSpPr>
              <a:spLocks noChangeArrowheads="1"/>
            </p:cNvSpPr>
            <p:nvPr/>
          </p:nvSpPr>
          <p:spPr bwMode="auto">
            <a:xfrm>
              <a:off x="6019800" y="22860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795" name="Rectangle 30"/>
            <p:cNvSpPr>
              <a:spLocks noChangeArrowheads="1"/>
            </p:cNvSpPr>
            <p:nvPr/>
          </p:nvSpPr>
          <p:spPr bwMode="auto">
            <a:xfrm>
              <a:off x="2133600" y="42672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796" name="Rectangle 30"/>
            <p:cNvSpPr>
              <a:spLocks noChangeArrowheads="1"/>
            </p:cNvSpPr>
            <p:nvPr/>
          </p:nvSpPr>
          <p:spPr bwMode="auto">
            <a:xfrm>
              <a:off x="2286000" y="3228955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797" name="Rectangle 30"/>
            <p:cNvSpPr>
              <a:spLocks noChangeArrowheads="1"/>
            </p:cNvSpPr>
            <p:nvPr/>
          </p:nvSpPr>
          <p:spPr bwMode="auto">
            <a:xfrm>
              <a:off x="2133600" y="37338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798" name="Rectangle 30"/>
            <p:cNvSpPr>
              <a:spLocks noChangeArrowheads="1"/>
            </p:cNvSpPr>
            <p:nvPr/>
          </p:nvSpPr>
          <p:spPr bwMode="auto">
            <a:xfrm>
              <a:off x="3048000" y="27432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799" name="Rectangle 30"/>
            <p:cNvSpPr>
              <a:spLocks noChangeArrowheads="1"/>
            </p:cNvSpPr>
            <p:nvPr/>
          </p:nvSpPr>
          <p:spPr bwMode="auto">
            <a:xfrm>
              <a:off x="3200400" y="34290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800" name="Rectangle 30"/>
            <p:cNvSpPr>
              <a:spLocks noChangeArrowheads="1"/>
            </p:cNvSpPr>
            <p:nvPr/>
          </p:nvSpPr>
          <p:spPr bwMode="auto">
            <a:xfrm>
              <a:off x="4114800" y="37338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801" name="Rectangle 30"/>
            <p:cNvSpPr>
              <a:spLocks noChangeArrowheads="1"/>
            </p:cNvSpPr>
            <p:nvPr/>
          </p:nvSpPr>
          <p:spPr bwMode="auto">
            <a:xfrm>
              <a:off x="3352800" y="25146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802" name="Rectangle 30"/>
            <p:cNvSpPr>
              <a:spLocks noChangeArrowheads="1"/>
            </p:cNvSpPr>
            <p:nvPr/>
          </p:nvSpPr>
          <p:spPr bwMode="auto">
            <a:xfrm>
              <a:off x="3124200" y="40386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803" name="Rectangle 30"/>
            <p:cNvSpPr>
              <a:spLocks noChangeArrowheads="1"/>
            </p:cNvSpPr>
            <p:nvPr/>
          </p:nvSpPr>
          <p:spPr bwMode="auto">
            <a:xfrm>
              <a:off x="5943600" y="26670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804" name="Rectangle 30"/>
            <p:cNvSpPr>
              <a:spLocks noChangeArrowheads="1"/>
            </p:cNvSpPr>
            <p:nvPr/>
          </p:nvSpPr>
          <p:spPr bwMode="auto">
            <a:xfrm>
              <a:off x="4953000" y="34290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805" name="Rectangle 30"/>
            <p:cNvSpPr>
              <a:spLocks noChangeArrowheads="1"/>
            </p:cNvSpPr>
            <p:nvPr/>
          </p:nvSpPr>
          <p:spPr bwMode="auto">
            <a:xfrm>
              <a:off x="4270164" y="3028911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806" name="Rectangle 30"/>
            <p:cNvSpPr>
              <a:spLocks noChangeArrowheads="1"/>
            </p:cNvSpPr>
            <p:nvPr/>
          </p:nvSpPr>
          <p:spPr bwMode="auto">
            <a:xfrm>
              <a:off x="4953000" y="22860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807" name="Rectangle 30"/>
            <p:cNvSpPr>
              <a:spLocks noChangeArrowheads="1"/>
            </p:cNvSpPr>
            <p:nvPr/>
          </p:nvSpPr>
          <p:spPr bwMode="auto">
            <a:xfrm>
              <a:off x="5257800" y="3028911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808" name="Rectangle 30"/>
            <p:cNvSpPr>
              <a:spLocks noChangeArrowheads="1"/>
            </p:cNvSpPr>
            <p:nvPr/>
          </p:nvSpPr>
          <p:spPr bwMode="auto">
            <a:xfrm>
              <a:off x="6784764" y="1428738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809" name="Rectangle 30"/>
            <p:cNvSpPr>
              <a:spLocks noChangeArrowheads="1"/>
            </p:cNvSpPr>
            <p:nvPr/>
          </p:nvSpPr>
          <p:spPr bwMode="auto">
            <a:xfrm>
              <a:off x="7010400" y="10668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810" name="Rectangle 30"/>
            <p:cNvSpPr>
              <a:spLocks noChangeArrowheads="1"/>
            </p:cNvSpPr>
            <p:nvPr/>
          </p:nvSpPr>
          <p:spPr bwMode="auto">
            <a:xfrm>
              <a:off x="1295400" y="43434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811" name="Rectangle 30"/>
            <p:cNvSpPr>
              <a:spLocks noChangeArrowheads="1"/>
            </p:cNvSpPr>
            <p:nvPr/>
          </p:nvSpPr>
          <p:spPr bwMode="auto">
            <a:xfrm>
              <a:off x="1295400" y="46482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812" name="Rectangle 30"/>
            <p:cNvSpPr>
              <a:spLocks noChangeArrowheads="1"/>
            </p:cNvSpPr>
            <p:nvPr/>
          </p:nvSpPr>
          <p:spPr bwMode="auto">
            <a:xfrm>
              <a:off x="1066800" y="49530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813" name="Rectangle 30"/>
            <p:cNvSpPr>
              <a:spLocks noChangeArrowheads="1"/>
            </p:cNvSpPr>
            <p:nvPr/>
          </p:nvSpPr>
          <p:spPr bwMode="auto">
            <a:xfrm>
              <a:off x="4270164" y="21336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814" name="Rectangle 30"/>
            <p:cNvSpPr>
              <a:spLocks noChangeArrowheads="1"/>
            </p:cNvSpPr>
            <p:nvPr/>
          </p:nvSpPr>
          <p:spPr bwMode="auto">
            <a:xfrm>
              <a:off x="4953000" y="28956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815" name="Rectangle 30"/>
            <p:cNvSpPr>
              <a:spLocks noChangeArrowheads="1"/>
            </p:cNvSpPr>
            <p:nvPr/>
          </p:nvSpPr>
          <p:spPr bwMode="auto">
            <a:xfrm>
              <a:off x="3352800" y="37338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816" name="Rectangle 30"/>
            <p:cNvSpPr>
              <a:spLocks noChangeArrowheads="1"/>
            </p:cNvSpPr>
            <p:nvPr/>
          </p:nvSpPr>
          <p:spPr bwMode="auto">
            <a:xfrm>
              <a:off x="3352800" y="3028911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817" name="Rectangle 30"/>
            <p:cNvSpPr>
              <a:spLocks noChangeArrowheads="1"/>
            </p:cNvSpPr>
            <p:nvPr/>
          </p:nvSpPr>
          <p:spPr bwMode="auto">
            <a:xfrm>
              <a:off x="6858000" y="18288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818" name="Rectangle 30"/>
            <p:cNvSpPr>
              <a:spLocks noChangeArrowheads="1"/>
            </p:cNvSpPr>
            <p:nvPr/>
          </p:nvSpPr>
          <p:spPr bwMode="auto">
            <a:xfrm>
              <a:off x="7089564" y="1733538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819" name="Rectangle 30"/>
            <p:cNvSpPr>
              <a:spLocks noChangeArrowheads="1"/>
            </p:cNvSpPr>
            <p:nvPr/>
          </p:nvSpPr>
          <p:spPr bwMode="auto">
            <a:xfrm>
              <a:off x="6934200" y="23622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820" name="Rectangle 30"/>
            <p:cNvSpPr>
              <a:spLocks noChangeArrowheads="1"/>
            </p:cNvSpPr>
            <p:nvPr/>
          </p:nvSpPr>
          <p:spPr bwMode="auto">
            <a:xfrm>
              <a:off x="7239000" y="15240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1821" name="Rectangle 30"/>
            <p:cNvSpPr>
              <a:spLocks noChangeArrowheads="1"/>
            </p:cNvSpPr>
            <p:nvPr/>
          </p:nvSpPr>
          <p:spPr bwMode="auto">
            <a:xfrm>
              <a:off x="6705600" y="22098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sp>
        <p:nvSpPr>
          <p:cNvPr id="119" name="TextBox 127"/>
          <p:cNvSpPr txBox="1">
            <a:spLocks noChangeArrowheads="1"/>
          </p:cNvSpPr>
          <p:nvPr/>
        </p:nvSpPr>
        <p:spPr bwMode="auto">
          <a:xfrm>
            <a:off x="1066800" y="6019800"/>
            <a:ext cx="152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 dirty="0"/>
              <a:t>0</a:t>
            </a:r>
          </a:p>
        </p:txBody>
      </p:sp>
      <p:sp>
        <p:nvSpPr>
          <p:cNvPr id="120" name="TextBox 128"/>
          <p:cNvSpPr txBox="1">
            <a:spLocks noChangeArrowheads="1"/>
          </p:cNvSpPr>
          <p:nvPr/>
        </p:nvSpPr>
        <p:spPr bwMode="auto">
          <a:xfrm>
            <a:off x="1828800" y="6019800"/>
            <a:ext cx="152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</a:t>
            </a:r>
          </a:p>
        </p:txBody>
      </p:sp>
      <p:sp>
        <p:nvSpPr>
          <p:cNvPr id="121" name="TextBox 129"/>
          <p:cNvSpPr txBox="1">
            <a:spLocks noChangeArrowheads="1"/>
          </p:cNvSpPr>
          <p:nvPr/>
        </p:nvSpPr>
        <p:spPr bwMode="auto">
          <a:xfrm>
            <a:off x="2667000" y="6019800"/>
            <a:ext cx="152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4</a:t>
            </a:r>
          </a:p>
        </p:txBody>
      </p:sp>
      <p:sp>
        <p:nvSpPr>
          <p:cNvPr id="122" name="TextBox 130"/>
          <p:cNvSpPr txBox="1">
            <a:spLocks noChangeArrowheads="1"/>
          </p:cNvSpPr>
          <p:nvPr/>
        </p:nvSpPr>
        <p:spPr bwMode="auto">
          <a:xfrm>
            <a:off x="3429000" y="6019800"/>
            <a:ext cx="152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6</a:t>
            </a:r>
          </a:p>
        </p:txBody>
      </p:sp>
      <p:sp>
        <p:nvSpPr>
          <p:cNvPr id="123" name="TextBox 131"/>
          <p:cNvSpPr txBox="1">
            <a:spLocks noChangeArrowheads="1"/>
          </p:cNvSpPr>
          <p:nvPr/>
        </p:nvSpPr>
        <p:spPr bwMode="auto">
          <a:xfrm>
            <a:off x="4267200" y="6019800"/>
            <a:ext cx="45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 dirty="0"/>
              <a:t>10</a:t>
            </a:r>
          </a:p>
        </p:txBody>
      </p:sp>
      <p:sp>
        <p:nvSpPr>
          <p:cNvPr id="124" name="TextBox 132"/>
          <p:cNvSpPr txBox="1">
            <a:spLocks noChangeArrowheads="1"/>
          </p:cNvSpPr>
          <p:nvPr/>
        </p:nvSpPr>
        <p:spPr bwMode="auto">
          <a:xfrm>
            <a:off x="5257800" y="6019800"/>
            <a:ext cx="45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 dirty="0"/>
              <a:t>12</a:t>
            </a:r>
          </a:p>
        </p:txBody>
      </p:sp>
      <p:sp>
        <p:nvSpPr>
          <p:cNvPr id="125" name="TextBox 133"/>
          <p:cNvSpPr txBox="1">
            <a:spLocks noChangeArrowheads="1"/>
          </p:cNvSpPr>
          <p:nvPr/>
        </p:nvSpPr>
        <p:spPr bwMode="auto">
          <a:xfrm>
            <a:off x="6248400" y="6019800"/>
            <a:ext cx="45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14</a:t>
            </a:r>
          </a:p>
        </p:txBody>
      </p:sp>
      <p:sp>
        <p:nvSpPr>
          <p:cNvPr id="126" name="TextBox 134"/>
          <p:cNvSpPr txBox="1">
            <a:spLocks noChangeArrowheads="1"/>
          </p:cNvSpPr>
          <p:nvPr/>
        </p:nvSpPr>
        <p:spPr bwMode="auto">
          <a:xfrm>
            <a:off x="7162800" y="6019800"/>
            <a:ext cx="45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16</a:t>
            </a:r>
          </a:p>
        </p:txBody>
      </p:sp>
      <p:sp>
        <p:nvSpPr>
          <p:cNvPr id="127" name="TextBox 135"/>
          <p:cNvSpPr txBox="1">
            <a:spLocks noChangeArrowheads="1"/>
          </p:cNvSpPr>
          <p:nvPr/>
        </p:nvSpPr>
        <p:spPr bwMode="auto">
          <a:xfrm>
            <a:off x="8153400" y="6019800"/>
            <a:ext cx="45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18</a:t>
            </a:r>
          </a:p>
        </p:txBody>
      </p:sp>
      <p:sp>
        <p:nvSpPr>
          <p:cNvPr id="137" name="TextBox 18"/>
          <p:cNvSpPr txBox="1">
            <a:spLocks noChangeArrowheads="1"/>
          </p:cNvSpPr>
          <p:nvPr/>
        </p:nvSpPr>
        <p:spPr bwMode="auto">
          <a:xfrm>
            <a:off x="762000" y="5773738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0</a:t>
            </a:r>
          </a:p>
        </p:txBody>
      </p:sp>
      <p:sp>
        <p:nvSpPr>
          <p:cNvPr id="138" name="TextBox 19"/>
          <p:cNvSpPr txBox="1">
            <a:spLocks noChangeArrowheads="1"/>
          </p:cNvSpPr>
          <p:nvPr/>
        </p:nvSpPr>
        <p:spPr bwMode="auto">
          <a:xfrm>
            <a:off x="762000" y="5395913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</a:t>
            </a:r>
          </a:p>
        </p:txBody>
      </p:sp>
      <p:sp>
        <p:nvSpPr>
          <p:cNvPr id="139" name="TextBox 20"/>
          <p:cNvSpPr txBox="1">
            <a:spLocks noChangeArrowheads="1"/>
          </p:cNvSpPr>
          <p:nvPr/>
        </p:nvSpPr>
        <p:spPr bwMode="auto">
          <a:xfrm>
            <a:off x="762000" y="4973638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4</a:t>
            </a:r>
          </a:p>
        </p:txBody>
      </p:sp>
      <p:sp>
        <p:nvSpPr>
          <p:cNvPr id="140" name="TextBox 21"/>
          <p:cNvSpPr txBox="1">
            <a:spLocks noChangeArrowheads="1"/>
          </p:cNvSpPr>
          <p:nvPr/>
        </p:nvSpPr>
        <p:spPr bwMode="auto">
          <a:xfrm>
            <a:off x="762000" y="4576763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6</a:t>
            </a:r>
          </a:p>
        </p:txBody>
      </p:sp>
      <p:sp>
        <p:nvSpPr>
          <p:cNvPr id="141" name="TextBox 22"/>
          <p:cNvSpPr txBox="1">
            <a:spLocks noChangeArrowheads="1"/>
          </p:cNvSpPr>
          <p:nvPr/>
        </p:nvSpPr>
        <p:spPr bwMode="auto">
          <a:xfrm>
            <a:off x="762000" y="4160838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8</a:t>
            </a:r>
          </a:p>
        </p:txBody>
      </p:sp>
      <p:sp>
        <p:nvSpPr>
          <p:cNvPr id="142" name="TextBox 23"/>
          <p:cNvSpPr txBox="1">
            <a:spLocks noChangeArrowheads="1"/>
          </p:cNvSpPr>
          <p:nvPr/>
        </p:nvSpPr>
        <p:spPr bwMode="auto">
          <a:xfrm>
            <a:off x="644843" y="3768725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 dirty="0"/>
              <a:t>10</a:t>
            </a:r>
          </a:p>
        </p:txBody>
      </p:sp>
      <p:sp>
        <p:nvSpPr>
          <p:cNvPr id="143" name="TextBox 24"/>
          <p:cNvSpPr txBox="1">
            <a:spLocks noChangeArrowheads="1"/>
          </p:cNvSpPr>
          <p:nvPr/>
        </p:nvSpPr>
        <p:spPr bwMode="auto">
          <a:xfrm>
            <a:off x="644843" y="3352800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12</a:t>
            </a:r>
          </a:p>
        </p:txBody>
      </p:sp>
      <p:sp>
        <p:nvSpPr>
          <p:cNvPr id="144" name="TextBox 25"/>
          <p:cNvSpPr txBox="1">
            <a:spLocks noChangeArrowheads="1"/>
          </p:cNvSpPr>
          <p:nvPr/>
        </p:nvSpPr>
        <p:spPr bwMode="auto">
          <a:xfrm>
            <a:off x="644843" y="2941638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14</a:t>
            </a:r>
          </a:p>
        </p:txBody>
      </p:sp>
      <p:sp>
        <p:nvSpPr>
          <p:cNvPr id="145" name="TextBox 26"/>
          <p:cNvSpPr txBox="1">
            <a:spLocks noChangeArrowheads="1"/>
          </p:cNvSpPr>
          <p:nvPr/>
        </p:nvSpPr>
        <p:spPr bwMode="auto">
          <a:xfrm>
            <a:off x="644843" y="2560638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16</a:t>
            </a:r>
          </a:p>
        </p:txBody>
      </p:sp>
      <p:sp>
        <p:nvSpPr>
          <p:cNvPr id="146" name="TextBox 27"/>
          <p:cNvSpPr txBox="1">
            <a:spLocks noChangeArrowheads="1"/>
          </p:cNvSpPr>
          <p:nvPr/>
        </p:nvSpPr>
        <p:spPr bwMode="auto">
          <a:xfrm>
            <a:off x="644843" y="2133600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18</a:t>
            </a:r>
          </a:p>
        </p:txBody>
      </p:sp>
      <p:sp>
        <p:nvSpPr>
          <p:cNvPr id="147" name="TextBox 28"/>
          <p:cNvSpPr txBox="1">
            <a:spLocks noChangeArrowheads="1"/>
          </p:cNvSpPr>
          <p:nvPr/>
        </p:nvSpPr>
        <p:spPr bwMode="auto">
          <a:xfrm>
            <a:off x="644843" y="1731963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20</a:t>
            </a:r>
          </a:p>
        </p:txBody>
      </p:sp>
      <p:sp>
        <p:nvSpPr>
          <p:cNvPr id="148" name="TextBox 29"/>
          <p:cNvSpPr txBox="1">
            <a:spLocks noChangeArrowheads="1"/>
          </p:cNvSpPr>
          <p:nvPr/>
        </p:nvSpPr>
        <p:spPr bwMode="auto">
          <a:xfrm>
            <a:off x="644843" y="1330325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22</a:t>
            </a:r>
          </a:p>
        </p:txBody>
      </p:sp>
      <p:sp>
        <p:nvSpPr>
          <p:cNvPr id="149" name="TextBox 30"/>
          <p:cNvSpPr txBox="1">
            <a:spLocks noChangeArrowheads="1"/>
          </p:cNvSpPr>
          <p:nvPr/>
        </p:nvSpPr>
        <p:spPr bwMode="auto">
          <a:xfrm>
            <a:off x="644843" y="914400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24</a:t>
            </a:r>
          </a:p>
        </p:txBody>
      </p:sp>
      <p:sp>
        <p:nvSpPr>
          <p:cNvPr id="150" name="TextBox 31"/>
          <p:cNvSpPr txBox="1">
            <a:spLocks noChangeArrowheads="1"/>
          </p:cNvSpPr>
          <p:nvPr/>
        </p:nvSpPr>
        <p:spPr bwMode="auto">
          <a:xfrm>
            <a:off x="644843" y="523875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24B24-164E-F745-9791-91B9588D62E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4"/>
          <p:cNvSpPr txBox="1">
            <a:spLocks noChangeArrowheads="1"/>
          </p:cNvSpPr>
          <p:nvPr/>
        </p:nvSpPr>
        <p:spPr bwMode="auto">
          <a:xfrm>
            <a:off x="3689350" y="6324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Arousal 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1905000"/>
            <a:ext cx="492443" cy="283851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dirty="0">
                <a:latin typeface="Times" pitchFamily="-1" charset="0"/>
                <a:ea typeface="+mn-ea"/>
                <a:cs typeface="+mn-cs"/>
              </a:rPr>
              <a:t>Mean Performance Level</a:t>
            </a:r>
          </a:p>
        </p:txBody>
      </p:sp>
      <p:cxnSp>
        <p:nvCxnSpPr>
          <p:cNvPr id="32771" name="Straight Connector 14"/>
          <p:cNvCxnSpPr>
            <a:cxnSpLocks noChangeShapeType="1"/>
          </p:cNvCxnSpPr>
          <p:nvPr/>
        </p:nvCxnSpPr>
        <p:spPr bwMode="auto">
          <a:xfrm flipV="1">
            <a:off x="1066800" y="5888038"/>
            <a:ext cx="7696200" cy="2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772" name="Straight Connector 15"/>
          <p:cNvCxnSpPr>
            <a:cxnSpLocks noChangeShapeType="1"/>
          </p:cNvCxnSpPr>
          <p:nvPr/>
        </p:nvCxnSpPr>
        <p:spPr bwMode="auto">
          <a:xfrm rot="5400000" flipH="1" flipV="1">
            <a:off x="-1563687" y="3268663"/>
            <a:ext cx="52593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2773" name="TextBox 18"/>
          <p:cNvSpPr txBox="1">
            <a:spLocks noChangeArrowheads="1"/>
          </p:cNvSpPr>
          <p:nvPr/>
        </p:nvSpPr>
        <p:spPr bwMode="auto">
          <a:xfrm>
            <a:off x="762000" y="5773738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0</a:t>
            </a:r>
          </a:p>
        </p:txBody>
      </p:sp>
      <p:sp>
        <p:nvSpPr>
          <p:cNvPr id="32774" name="TextBox 19"/>
          <p:cNvSpPr txBox="1">
            <a:spLocks noChangeArrowheads="1"/>
          </p:cNvSpPr>
          <p:nvPr/>
        </p:nvSpPr>
        <p:spPr bwMode="auto">
          <a:xfrm>
            <a:off x="762000" y="5395913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</a:t>
            </a:r>
          </a:p>
        </p:txBody>
      </p:sp>
      <p:sp>
        <p:nvSpPr>
          <p:cNvPr id="32775" name="TextBox 20"/>
          <p:cNvSpPr txBox="1">
            <a:spLocks noChangeArrowheads="1"/>
          </p:cNvSpPr>
          <p:nvPr/>
        </p:nvSpPr>
        <p:spPr bwMode="auto">
          <a:xfrm>
            <a:off x="762000" y="4973638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4</a:t>
            </a:r>
          </a:p>
        </p:txBody>
      </p:sp>
      <p:sp>
        <p:nvSpPr>
          <p:cNvPr id="32776" name="TextBox 21"/>
          <p:cNvSpPr txBox="1">
            <a:spLocks noChangeArrowheads="1"/>
          </p:cNvSpPr>
          <p:nvPr/>
        </p:nvSpPr>
        <p:spPr bwMode="auto">
          <a:xfrm>
            <a:off x="762000" y="4576763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6</a:t>
            </a:r>
          </a:p>
        </p:txBody>
      </p:sp>
      <p:sp>
        <p:nvSpPr>
          <p:cNvPr id="32777" name="TextBox 22"/>
          <p:cNvSpPr txBox="1">
            <a:spLocks noChangeArrowheads="1"/>
          </p:cNvSpPr>
          <p:nvPr/>
        </p:nvSpPr>
        <p:spPr bwMode="auto">
          <a:xfrm>
            <a:off x="762000" y="4160838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8</a:t>
            </a:r>
          </a:p>
        </p:txBody>
      </p:sp>
      <p:sp>
        <p:nvSpPr>
          <p:cNvPr id="32778" name="TextBox 23"/>
          <p:cNvSpPr txBox="1">
            <a:spLocks noChangeArrowheads="1"/>
          </p:cNvSpPr>
          <p:nvPr/>
        </p:nvSpPr>
        <p:spPr bwMode="auto">
          <a:xfrm>
            <a:off x="644843" y="3768725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 dirty="0"/>
              <a:t>10</a:t>
            </a:r>
          </a:p>
        </p:txBody>
      </p:sp>
      <p:sp>
        <p:nvSpPr>
          <p:cNvPr id="32779" name="TextBox 24"/>
          <p:cNvSpPr txBox="1">
            <a:spLocks noChangeArrowheads="1"/>
          </p:cNvSpPr>
          <p:nvPr/>
        </p:nvSpPr>
        <p:spPr bwMode="auto">
          <a:xfrm>
            <a:off x="644843" y="3352800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12</a:t>
            </a:r>
          </a:p>
        </p:txBody>
      </p:sp>
      <p:sp>
        <p:nvSpPr>
          <p:cNvPr id="32780" name="TextBox 25"/>
          <p:cNvSpPr txBox="1">
            <a:spLocks noChangeArrowheads="1"/>
          </p:cNvSpPr>
          <p:nvPr/>
        </p:nvSpPr>
        <p:spPr bwMode="auto">
          <a:xfrm>
            <a:off x="644843" y="2941638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14</a:t>
            </a:r>
          </a:p>
        </p:txBody>
      </p:sp>
      <p:sp>
        <p:nvSpPr>
          <p:cNvPr id="32781" name="TextBox 26"/>
          <p:cNvSpPr txBox="1">
            <a:spLocks noChangeArrowheads="1"/>
          </p:cNvSpPr>
          <p:nvPr/>
        </p:nvSpPr>
        <p:spPr bwMode="auto">
          <a:xfrm>
            <a:off x="644843" y="2560638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16</a:t>
            </a:r>
          </a:p>
        </p:txBody>
      </p:sp>
      <p:sp>
        <p:nvSpPr>
          <p:cNvPr id="32782" name="TextBox 27"/>
          <p:cNvSpPr txBox="1">
            <a:spLocks noChangeArrowheads="1"/>
          </p:cNvSpPr>
          <p:nvPr/>
        </p:nvSpPr>
        <p:spPr bwMode="auto">
          <a:xfrm>
            <a:off x="644843" y="2133600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18</a:t>
            </a:r>
          </a:p>
        </p:txBody>
      </p:sp>
      <p:sp>
        <p:nvSpPr>
          <p:cNvPr id="32783" name="TextBox 28"/>
          <p:cNvSpPr txBox="1">
            <a:spLocks noChangeArrowheads="1"/>
          </p:cNvSpPr>
          <p:nvPr/>
        </p:nvSpPr>
        <p:spPr bwMode="auto">
          <a:xfrm>
            <a:off x="644843" y="1731963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20</a:t>
            </a:r>
          </a:p>
        </p:txBody>
      </p:sp>
      <p:sp>
        <p:nvSpPr>
          <p:cNvPr id="32784" name="TextBox 29"/>
          <p:cNvSpPr txBox="1">
            <a:spLocks noChangeArrowheads="1"/>
          </p:cNvSpPr>
          <p:nvPr/>
        </p:nvSpPr>
        <p:spPr bwMode="auto">
          <a:xfrm>
            <a:off x="644843" y="1330325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22</a:t>
            </a:r>
          </a:p>
        </p:txBody>
      </p:sp>
      <p:sp>
        <p:nvSpPr>
          <p:cNvPr id="32785" name="TextBox 30"/>
          <p:cNvSpPr txBox="1">
            <a:spLocks noChangeArrowheads="1"/>
          </p:cNvSpPr>
          <p:nvPr/>
        </p:nvSpPr>
        <p:spPr bwMode="auto">
          <a:xfrm>
            <a:off x="644843" y="914400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24</a:t>
            </a:r>
          </a:p>
        </p:txBody>
      </p:sp>
      <p:sp>
        <p:nvSpPr>
          <p:cNvPr id="32786" name="TextBox 31"/>
          <p:cNvSpPr txBox="1">
            <a:spLocks noChangeArrowheads="1"/>
          </p:cNvSpPr>
          <p:nvPr/>
        </p:nvSpPr>
        <p:spPr bwMode="auto">
          <a:xfrm>
            <a:off x="644843" y="523875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26</a:t>
            </a:r>
          </a:p>
        </p:txBody>
      </p:sp>
      <p:grpSp>
        <p:nvGrpSpPr>
          <p:cNvPr id="32787" name="Group 126"/>
          <p:cNvGrpSpPr>
            <a:grpSpLocks/>
          </p:cNvGrpSpPr>
          <p:nvPr/>
        </p:nvGrpSpPr>
        <p:grpSpPr bwMode="auto">
          <a:xfrm>
            <a:off x="1066800" y="895350"/>
            <a:ext cx="6473825" cy="4457700"/>
            <a:chOff x="1066800" y="895350"/>
            <a:chExt cx="6474036" cy="4457739"/>
          </a:xfrm>
        </p:grpSpPr>
        <p:grpSp>
          <p:nvGrpSpPr>
            <p:cNvPr id="32798" name="Group 37"/>
            <p:cNvGrpSpPr>
              <a:grpSpLocks/>
            </p:cNvGrpSpPr>
            <p:nvPr/>
          </p:nvGrpSpPr>
          <p:grpSpPr bwMode="auto">
            <a:xfrm>
              <a:off x="2743200" y="2647950"/>
              <a:ext cx="314325" cy="2095500"/>
              <a:chOff x="2743200" y="2647890"/>
              <a:chExt cx="314507" cy="2095620"/>
            </a:xfrm>
          </p:grpSpPr>
          <p:sp>
            <p:nvSpPr>
              <p:cNvPr id="32879" name="Rectangle 11"/>
              <p:cNvSpPr>
                <a:spLocks noChangeArrowheads="1"/>
              </p:cNvSpPr>
              <p:nvPr/>
            </p:nvSpPr>
            <p:spPr bwMode="auto">
              <a:xfrm>
                <a:off x="2743200" y="26478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80" name="Rectangle 12"/>
              <p:cNvSpPr>
                <a:spLocks noChangeArrowheads="1"/>
              </p:cNvSpPr>
              <p:nvPr/>
            </p:nvSpPr>
            <p:spPr bwMode="auto">
              <a:xfrm>
                <a:off x="2755696" y="29526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81" name="Rectangle 13"/>
              <p:cNvSpPr>
                <a:spLocks noChangeArrowheads="1"/>
              </p:cNvSpPr>
              <p:nvPr/>
            </p:nvSpPr>
            <p:spPr bwMode="auto">
              <a:xfrm>
                <a:off x="2743200" y="31050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82" name="Rectangle 14"/>
              <p:cNvSpPr>
                <a:spLocks noChangeArrowheads="1"/>
              </p:cNvSpPr>
              <p:nvPr/>
            </p:nvSpPr>
            <p:spPr bwMode="auto">
              <a:xfrm>
                <a:off x="2755696" y="32766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83" name="Rectangle 15"/>
              <p:cNvSpPr>
                <a:spLocks noChangeArrowheads="1"/>
              </p:cNvSpPr>
              <p:nvPr/>
            </p:nvSpPr>
            <p:spPr bwMode="auto">
              <a:xfrm>
                <a:off x="2743200" y="352431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84" name="Rectangle 16"/>
              <p:cNvSpPr>
                <a:spLocks noChangeArrowheads="1"/>
              </p:cNvSpPr>
              <p:nvPr/>
            </p:nvSpPr>
            <p:spPr bwMode="auto">
              <a:xfrm>
                <a:off x="2755696" y="38100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85" name="Rectangle 17"/>
              <p:cNvSpPr>
                <a:spLocks noChangeArrowheads="1"/>
              </p:cNvSpPr>
              <p:nvPr/>
            </p:nvSpPr>
            <p:spPr bwMode="auto">
              <a:xfrm>
                <a:off x="2743200" y="40386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86" name="Rectangle 18"/>
              <p:cNvSpPr>
                <a:spLocks noChangeArrowheads="1"/>
              </p:cNvSpPr>
              <p:nvPr/>
            </p:nvSpPr>
            <p:spPr bwMode="auto">
              <a:xfrm>
                <a:off x="2755696" y="43434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</p:grpSp>
        <p:grpSp>
          <p:nvGrpSpPr>
            <p:cNvPr id="32799" name="Group 38"/>
            <p:cNvGrpSpPr>
              <a:grpSpLocks/>
            </p:cNvGrpSpPr>
            <p:nvPr/>
          </p:nvGrpSpPr>
          <p:grpSpPr bwMode="auto">
            <a:xfrm>
              <a:off x="4602163" y="1733550"/>
              <a:ext cx="314325" cy="2324100"/>
              <a:chOff x="4601766" y="1733490"/>
              <a:chExt cx="314507" cy="2324220"/>
            </a:xfrm>
          </p:grpSpPr>
          <p:sp>
            <p:nvSpPr>
              <p:cNvPr id="32871" name="Rectangle 20"/>
              <p:cNvSpPr>
                <a:spLocks noChangeArrowheads="1"/>
              </p:cNvSpPr>
              <p:nvPr/>
            </p:nvSpPr>
            <p:spPr bwMode="auto">
              <a:xfrm>
                <a:off x="4601766" y="17334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72" name="Rectangle 21"/>
              <p:cNvSpPr>
                <a:spLocks noChangeArrowheads="1"/>
              </p:cNvSpPr>
              <p:nvPr/>
            </p:nvSpPr>
            <p:spPr bwMode="auto">
              <a:xfrm>
                <a:off x="4614262" y="19620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73" name="Rectangle 22"/>
              <p:cNvSpPr>
                <a:spLocks noChangeArrowheads="1"/>
              </p:cNvSpPr>
              <p:nvPr/>
            </p:nvSpPr>
            <p:spPr bwMode="auto">
              <a:xfrm>
                <a:off x="4601766" y="21906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74" name="Rectangle 23"/>
              <p:cNvSpPr>
                <a:spLocks noChangeArrowheads="1"/>
              </p:cNvSpPr>
              <p:nvPr/>
            </p:nvSpPr>
            <p:spPr bwMode="auto">
              <a:xfrm>
                <a:off x="4614262" y="2369007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75" name="Rectangle 24"/>
              <p:cNvSpPr>
                <a:spLocks noChangeArrowheads="1"/>
              </p:cNvSpPr>
              <p:nvPr/>
            </p:nvSpPr>
            <p:spPr bwMode="auto">
              <a:xfrm>
                <a:off x="4601766" y="27432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76" name="Rectangle 25"/>
              <p:cNvSpPr>
                <a:spLocks noChangeArrowheads="1"/>
              </p:cNvSpPr>
              <p:nvPr/>
            </p:nvSpPr>
            <p:spPr bwMode="auto">
              <a:xfrm>
                <a:off x="4614262" y="30480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77" name="Rectangle 26"/>
              <p:cNvSpPr>
                <a:spLocks noChangeArrowheads="1"/>
              </p:cNvSpPr>
              <p:nvPr/>
            </p:nvSpPr>
            <p:spPr bwMode="auto">
              <a:xfrm>
                <a:off x="4601766" y="33528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78" name="Rectangle 27"/>
              <p:cNvSpPr>
                <a:spLocks noChangeArrowheads="1"/>
              </p:cNvSpPr>
              <p:nvPr/>
            </p:nvSpPr>
            <p:spPr bwMode="auto">
              <a:xfrm>
                <a:off x="4614262" y="36576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</p:grpSp>
        <p:sp>
          <p:nvSpPr>
            <p:cNvPr id="32800" name="Rectangle 29"/>
            <p:cNvSpPr>
              <a:spLocks noChangeArrowheads="1"/>
            </p:cNvSpPr>
            <p:nvPr/>
          </p:nvSpPr>
          <p:spPr bwMode="auto">
            <a:xfrm>
              <a:off x="6467475" y="89535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01" name="Rectangle 30"/>
            <p:cNvSpPr>
              <a:spLocks noChangeArrowheads="1"/>
            </p:cNvSpPr>
            <p:nvPr/>
          </p:nvSpPr>
          <p:spPr bwMode="auto">
            <a:xfrm>
              <a:off x="6479964" y="1123938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02" name="Rectangle 31"/>
            <p:cNvSpPr>
              <a:spLocks noChangeArrowheads="1"/>
            </p:cNvSpPr>
            <p:nvPr/>
          </p:nvSpPr>
          <p:spPr bwMode="auto">
            <a:xfrm>
              <a:off x="6467475" y="1371635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03" name="Rectangle 32"/>
            <p:cNvSpPr>
              <a:spLocks noChangeArrowheads="1"/>
            </p:cNvSpPr>
            <p:nvPr/>
          </p:nvSpPr>
          <p:spPr bwMode="auto">
            <a:xfrm>
              <a:off x="6479964" y="1581113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04" name="Rectangle 33"/>
            <p:cNvSpPr>
              <a:spLocks noChangeArrowheads="1"/>
            </p:cNvSpPr>
            <p:nvPr/>
          </p:nvSpPr>
          <p:spPr bwMode="auto">
            <a:xfrm>
              <a:off x="6467475" y="182881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05" name="Rectangle 34"/>
            <p:cNvSpPr>
              <a:spLocks noChangeArrowheads="1"/>
            </p:cNvSpPr>
            <p:nvPr/>
          </p:nvSpPr>
          <p:spPr bwMode="auto">
            <a:xfrm>
              <a:off x="6479964" y="2133594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06" name="Rectangle 35"/>
            <p:cNvSpPr>
              <a:spLocks noChangeArrowheads="1"/>
            </p:cNvSpPr>
            <p:nvPr/>
          </p:nvSpPr>
          <p:spPr bwMode="auto">
            <a:xfrm>
              <a:off x="6467475" y="2438378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07" name="Rectangle 36"/>
            <p:cNvSpPr>
              <a:spLocks noChangeArrowheads="1"/>
            </p:cNvSpPr>
            <p:nvPr/>
          </p:nvSpPr>
          <p:spPr bwMode="auto">
            <a:xfrm>
              <a:off x="6479964" y="2743161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grpSp>
          <p:nvGrpSpPr>
            <p:cNvPr id="32808" name="Group 37"/>
            <p:cNvGrpSpPr>
              <a:grpSpLocks/>
            </p:cNvGrpSpPr>
            <p:nvPr/>
          </p:nvGrpSpPr>
          <p:grpSpPr bwMode="auto">
            <a:xfrm>
              <a:off x="1600200" y="3086100"/>
              <a:ext cx="314325" cy="2095500"/>
              <a:chOff x="2743200" y="2647890"/>
              <a:chExt cx="314507" cy="2095620"/>
            </a:xfrm>
          </p:grpSpPr>
          <p:sp>
            <p:nvSpPr>
              <p:cNvPr id="32863" name="Rectangle 11"/>
              <p:cNvSpPr>
                <a:spLocks noChangeArrowheads="1"/>
              </p:cNvSpPr>
              <p:nvPr/>
            </p:nvSpPr>
            <p:spPr bwMode="auto">
              <a:xfrm>
                <a:off x="2743200" y="26478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64" name="Rectangle 12"/>
              <p:cNvSpPr>
                <a:spLocks noChangeArrowheads="1"/>
              </p:cNvSpPr>
              <p:nvPr/>
            </p:nvSpPr>
            <p:spPr bwMode="auto">
              <a:xfrm>
                <a:off x="2755696" y="29526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65" name="Rectangle 13"/>
              <p:cNvSpPr>
                <a:spLocks noChangeArrowheads="1"/>
              </p:cNvSpPr>
              <p:nvPr/>
            </p:nvSpPr>
            <p:spPr bwMode="auto">
              <a:xfrm>
                <a:off x="2743200" y="31050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66" name="Rectangle 14"/>
              <p:cNvSpPr>
                <a:spLocks noChangeArrowheads="1"/>
              </p:cNvSpPr>
              <p:nvPr/>
            </p:nvSpPr>
            <p:spPr bwMode="auto">
              <a:xfrm>
                <a:off x="2755696" y="32766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67" name="Rectangle 15"/>
              <p:cNvSpPr>
                <a:spLocks noChangeArrowheads="1"/>
              </p:cNvSpPr>
              <p:nvPr/>
            </p:nvSpPr>
            <p:spPr bwMode="auto">
              <a:xfrm>
                <a:off x="2743200" y="352431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68" name="Rectangle 16"/>
              <p:cNvSpPr>
                <a:spLocks noChangeArrowheads="1"/>
              </p:cNvSpPr>
              <p:nvPr/>
            </p:nvSpPr>
            <p:spPr bwMode="auto">
              <a:xfrm>
                <a:off x="2755696" y="38100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69" name="Rectangle 17"/>
              <p:cNvSpPr>
                <a:spLocks noChangeArrowheads="1"/>
              </p:cNvSpPr>
              <p:nvPr/>
            </p:nvSpPr>
            <p:spPr bwMode="auto">
              <a:xfrm>
                <a:off x="2743200" y="40386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70" name="Rectangle 18"/>
              <p:cNvSpPr>
                <a:spLocks noChangeArrowheads="1"/>
              </p:cNvSpPr>
              <p:nvPr/>
            </p:nvSpPr>
            <p:spPr bwMode="auto">
              <a:xfrm>
                <a:off x="2755696" y="43434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</p:grpSp>
        <p:grpSp>
          <p:nvGrpSpPr>
            <p:cNvPr id="32809" name="Group 37"/>
            <p:cNvGrpSpPr>
              <a:grpSpLocks/>
            </p:cNvGrpSpPr>
            <p:nvPr/>
          </p:nvGrpSpPr>
          <p:grpSpPr bwMode="auto">
            <a:xfrm>
              <a:off x="3733800" y="2209800"/>
              <a:ext cx="314325" cy="2095500"/>
              <a:chOff x="2743200" y="2647890"/>
              <a:chExt cx="314507" cy="2095620"/>
            </a:xfrm>
          </p:grpSpPr>
          <p:sp>
            <p:nvSpPr>
              <p:cNvPr id="32855" name="Rectangle 11"/>
              <p:cNvSpPr>
                <a:spLocks noChangeArrowheads="1"/>
              </p:cNvSpPr>
              <p:nvPr/>
            </p:nvSpPr>
            <p:spPr bwMode="auto">
              <a:xfrm>
                <a:off x="2743200" y="26478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56" name="Rectangle 12"/>
              <p:cNvSpPr>
                <a:spLocks noChangeArrowheads="1"/>
              </p:cNvSpPr>
              <p:nvPr/>
            </p:nvSpPr>
            <p:spPr bwMode="auto">
              <a:xfrm>
                <a:off x="2755696" y="29526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57" name="Rectangle 13"/>
              <p:cNvSpPr>
                <a:spLocks noChangeArrowheads="1"/>
              </p:cNvSpPr>
              <p:nvPr/>
            </p:nvSpPr>
            <p:spPr bwMode="auto">
              <a:xfrm>
                <a:off x="2743200" y="31050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58" name="Rectangle 14"/>
              <p:cNvSpPr>
                <a:spLocks noChangeArrowheads="1"/>
              </p:cNvSpPr>
              <p:nvPr/>
            </p:nvSpPr>
            <p:spPr bwMode="auto">
              <a:xfrm>
                <a:off x="2755696" y="32766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59" name="Rectangle 15"/>
              <p:cNvSpPr>
                <a:spLocks noChangeArrowheads="1"/>
              </p:cNvSpPr>
              <p:nvPr/>
            </p:nvSpPr>
            <p:spPr bwMode="auto">
              <a:xfrm>
                <a:off x="2743200" y="352431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60" name="Rectangle 16"/>
              <p:cNvSpPr>
                <a:spLocks noChangeArrowheads="1"/>
              </p:cNvSpPr>
              <p:nvPr/>
            </p:nvSpPr>
            <p:spPr bwMode="auto">
              <a:xfrm>
                <a:off x="2755696" y="38100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61" name="Rectangle 17"/>
              <p:cNvSpPr>
                <a:spLocks noChangeArrowheads="1"/>
              </p:cNvSpPr>
              <p:nvPr/>
            </p:nvSpPr>
            <p:spPr bwMode="auto">
              <a:xfrm>
                <a:off x="2743200" y="40386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62" name="Rectangle 18"/>
              <p:cNvSpPr>
                <a:spLocks noChangeArrowheads="1"/>
              </p:cNvSpPr>
              <p:nvPr/>
            </p:nvSpPr>
            <p:spPr bwMode="auto">
              <a:xfrm>
                <a:off x="2755696" y="43434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</p:grpSp>
        <p:grpSp>
          <p:nvGrpSpPr>
            <p:cNvPr id="32810" name="Group 38"/>
            <p:cNvGrpSpPr>
              <a:grpSpLocks/>
            </p:cNvGrpSpPr>
            <p:nvPr/>
          </p:nvGrpSpPr>
          <p:grpSpPr bwMode="auto">
            <a:xfrm>
              <a:off x="5638800" y="1447800"/>
              <a:ext cx="314325" cy="2324100"/>
              <a:chOff x="4601766" y="1733490"/>
              <a:chExt cx="314507" cy="2324220"/>
            </a:xfrm>
          </p:grpSpPr>
          <p:sp>
            <p:nvSpPr>
              <p:cNvPr id="32847" name="Rectangle 20"/>
              <p:cNvSpPr>
                <a:spLocks noChangeArrowheads="1"/>
              </p:cNvSpPr>
              <p:nvPr/>
            </p:nvSpPr>
            <p:spPr bwMode="auto">
              <a:xfrm>
                <a:off x="4601766" y="17334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48" name="Rectangle 21"/>
              <p:cNvSpPr>
                <a:spLocks noChangeArrowheads="1"/>
              </p:cNvSpPr>
              <p:nvPr/>
            </p:nvSpPr>
            <p:spPr bwMode="auto">
              <a:xfrm>
                <a:off x="4614262" y="19620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49" name="Rectangle 22"/>
              <p:cNvSpPr>
                <a:spLocks noChangeArrowheads="1"/>
              </p:cNvSpPr>
              <p:nvPr/>
            </p:nvSpPr>
            <p:spPr bwMode="auto">
              <a:xfrm>
                <a:off x="4601766" y="21906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50" name="Rectangle 23"/>
              <p:cNvSpPr>
                <a:spLocks noChangeArrowheads="1"/>
              </p:cNvSpPr>
              <p:nvPr/>
            </p:nvSpPr>
            <p:spPr bwMode="auto">
              <a:xfrm>
                <a:off x="4614262" y="2369007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51" name="Rectangle 24"/>
              <p:cNvSpPr>
                <a:spLocks noChangeArrowheads="1"/>
              </p:cNvSpPr>
              <p:nvPr/>
            </p:nvSpPr>
            <p:spPr bwMode="auto">
              <a:xfrm>
                <a:off x="4601766" y="27432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52" name="Rectangle 25"/>
              <p:cNvSpPr>
                <a:spLocks noChangeArrowheads="1"/>
              </p:cNvSpPr>
              <p:nvPr/>
            </p:nvSpPr>
            <p:spPr bwMode="auto">
              <a:xfrm>
                <a:off x="4614262" y="30480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53" name="Rectangle 26"/>
              <p:cNvSpPr>
                <a:spLocks noChangeArrowheads="1"/>
              </p:cNvSpPr>
              <p:nvPr/>
            </p:nvSpPr>
            <p:spPr bwMode="auto">
              <a:xfrm>
                <a:off x="4601766" y="33528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54" name="Rectangle 27"/>
              <p:cNvSpPr>
                <a:spLocks noChangeArrowheads="1"/>
              </p:cNvSpPr>
              <p:nvPr/>
            </p:nvSpPr>
            <p:spPr bwMode="auto">
              <a:xfrm>
                <a:off x="4614262" y="36576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</p:grpSp>
        <p:sp>
          <p:nvSpPr>
            <p:cNvPr id="32811" name="Rectangle 30"/>
            <p:cNvSpPr>
              <a:spLocks noChangeArrowheads="1"/>
            </p:cNvSpPr>
            <p:nvPr/>
          </p:nvSpPr>
          <p:spPr bwMode="auto">
            <a:xfrm>
              <a:off x="6632364" y="1276338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12" name="Rectangle 30"/>
            <p:cNvSpPr>
              <a:spLocks noChangeArrowheads="1"/>
            </p:cNvSpPr>
            <p:nvPr/>
          </p:nvSpPr>
          <p:spPr bwMode="auto">
            <a:xfrm>
              <a:off x="6019800" y="12954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13" name="Rectangle 30"/>
            <p:cNvSpPr>
              <a:spLocks noChangeArrowheads="1"/>
            </p:cNvSpPr>
            <p:nvPr/>
          </p:nvSpPr>
          <p:spPr bwMode="auto">
            <a:xfrm>
              <a:off x="2133600" y="34290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14" name="Rectangle 30"/>
            <p:cNvSpPr>
              <a:spLocks noChangeArrowheads="1"/>
            </p:cNvSpPr>
            <p:nvPr/>
          </p:nvSpPr>
          <p:spPr bwMode="auto">
            <a:xfrm>
              <a:off x="5257800" y="18288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15" name="Rectangle 30"/>
            <p:cNvSpPr>
              <a:spLocks noChangeArrowheads="1"/>
            </p:cNvSpPr>
            <p:nvPr/>
          </p:nvSpPr>
          <p:spPr bwMode="auto">
            <a:xfrm>
              <a:off x="5257800" y="25908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16" name="Rectangle 30"/>
            <p:cNvSpPr>
              <a:spLocks noChangeArrowheads="1"/>
            </p:cNvSpPr>
            <p:nvPr/>
          </p:nvSpPr>
          <p:spPr bwMode="auto">
            <a:xfrm>
              <a:off x="6172200" y="28956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17" name="Rectangle 30"/>
            <p:cNvSpPr>
              <a:spLocks noChangeArrowheads="1"/>
            </p:cNvSpPr>
            <p:nvPr/>
          </p:nvSpPr>
          <p:spPr bwMode="auto">
            <a:xfrm>
              <a:off x="4114800" y="24384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18" name="Rectangle 30"/>
            <p:cNvSpPr>
              <a:spLocks noChangeArrowheads="1"/>
            </p:cNvSpPr>
            <p:nvPr/>
          </p:nvSpPr>
          <p:spPr bwMode="auto">
            <a:xfrm>
              <a:off x="6096000" y="16764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19" name="Rectangle 30"/>
            <p:cNvSpPr>
              <a:spLocks noChangeArrowheads="1"/>
            </p:cNvSpPr>
            <p:nvPr/>
          </p:nvSpPr>
          <p:spPr bwMode="auto">
            <a:xfrm>
              <a:off x="6019800" y="22860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20" name="Rectangle 30"/>
            <p:cNvSpPr>
              <a:spLocks noChangeArrowheads="1"/>
            </p:cNvSpPr>
            <p:nvPr/>
          </p:nvSpPr>
          <p:spPr bwMode="auto">
            <a:xfrm>
              <a:off x="2133600" y="42672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21" name="Rectangle 30"/>
            <p:cNvSpPr>
              <a:spLocks noChangeArrowheads="1"/>
            </p:cNvSpPr>
            <p:nvPr/>
          </p:nvSpPr>
          <p:spPr bwMode="auto">
            <a:xfrm>
              <a:off x="2286000" y="3228955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22" name="Rectangle 30"/>
            <p:cNvSpPr>
              <a:spLocks noChangeArrowheads="1"/>
            </p:cNvSpPr>
            <p:nvPr/>
          </p:nvSpPr>
          <p:spPr bwMode="auto">
            <a:xfrm>
              <a:off x="2133600" y="37338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23" name="Rectangle 30"/>
            <p:cNvSpPr>
              <a:spLocks noChangeArrowheads="1"/>
            </p:cNvSpPr>
            <p:nvPr/>
          </p:nvSpPr>
          <p:spPr bwMode="auto">
            <a:xfrm>
              <a:off x="3048000" y="27432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24" name="Rectangle 30"/>
            <p:cNvSpPr>
              <a:spLocks noChangeArrowheads="1"/>
            </p:cNvSpPr>
            <p:nvPr/>
          </p:nvSpPr>
          <p:spPr bwMode="auto">
            <a:xfrm>
              <a:off x="3200400" y="34290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25" name="Rectangle 30"/>
            <p:cNvSpPr>
              <a:spLocks noChangeArrowheads="1"/>
            </p:cNvSpPr>
            <p:nvPr/>
          </p:nvSpPr>
          <p:spPr bwMode="auto">
            <a:xfrm>
              <a:off x="4114800" y="37338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26" name="Rectangle 30"/>
            <p:cNvSpPr>
              <a:spLocks noChangeArrowheads="1"/>
            </p:cNvSpPr>
            <p:nvPr/>
          </p:nvSpPr>
          <p:spPr bwMode="auto">
            <a:xfrm>
              <a:off x="3352800" y="25146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27" name="Rectangle 30"/>
            <p:cNvSpPr>
              <a:spLocks noChangeArrowheads="1"/>
            </p:cNvSpPr>
            <p:nvPr/>
          </p:nvSpPr>
          <p:spPr bwMode="auto">
            <a:xfrm>
              <a:off x="3124200" y="40386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28" name="Rectangle 30"/>
            <p:cNvSpPr>
              <a:spLocks noChangeArrowheads="1"/>
            </p:cNvSpPr>
            <p:nvPr/>
          </p:nvSpPr>
          <p:spPr bwMode="auto">
            <a:xfrm>
              <a:off x="5943600" y="26670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29" name="Rectangle 30"/>
            <p:cNvSpPr>
              <a:spLocks noChangeArrowheads="1"/>
            </p:cNvSpPr>
            <p:nvPr/>
          </p:nvSpPr>
          <p:spPr bwMode="auto">
            <a:xfrm>
              <a:off x="4953000" y="34290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30" name="Rectangle 30"/>
            <p:cNvSpPr>
              <a:spLocks noChangeArrowheads="1"/>
            </p:cNvSpPr>
            <p:nvPr/>
          </p:nvSpPr>
          <p:spPr bwMode="auto">
            <a:xfrm>
              <a:off x="4270164" y="3028911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31" name="Rectangle 30"/>
            <p:cNvSpPr>
              <a:spLocks noChangeArrowheads="1"/>
            </p:cNvSpPr>
            <p:nvPr/>
          </p:nvSpPr>
          <p:spPr bwMode="auto">
            <a:xfrm>
              <a:off x="4953000" y="22860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32" name="Rectangle 30"/>
            <p:cNvSpPr>
              <a:spLocks noChangeArrowheads="1"/>
            </p:cNvSpPr>
            <p:nvPr/>
          </p:nvSpPr>
          <p:spPr bwMode="auto">
            <a:xfrm>
              <a:off x="5257800" y="3028911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33" name="Rectangle 30"/>
            <p:cNvSpPr>
              <a:spLocks noChangeArrowheads="1"/>
            </p:cNvSpPr>
            <p:nvPr/>
          </p:nvSpPr>
          <p:spPr bwMode="auto">
            <a:xfrm>
              <a:off x="6784764" y="1428738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34" name="Rectangle 30"/>
            <p:cNvSpPr>
              <a:spLocks noChangeArrowheads="1"/>
            </p:cNvSpPr>
            <p:nvPr/>
          </p:nvSpPr>
          <p:spPr bwMode="auto">
            <a:xfrm>
              <a:off x="7010400" y="10668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35" name="Rectangle 30"/>
            <p:cNvSpPr>
              <a:spLocks noChangeArrowheads="1"/>
            </p:cNvSpPr>
            <p:nvPr/>
          </p:nvSpPr>
          <p:spPr bwMode="auto">
            <a:xfrm>
              <a:off x="1295400" y="43434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36" name="Rectangle 30"/>
            <p:cNvSpPr>
              <a:spLocks noChangeArrowheads="1"/>
            </p:cNvSpPr>
            <p:nvPr/>
          </p:nvSpPr>
          <p:spPr bwMode="auto">
            <a:xfrm>
              <a:off x="1295400" y="46482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37" name="Rectangle 30"/>
            <p:cNvSpPr>
              <a:spLocks noChangeArrowheads="1"/>
            </p:cNvSpPr>
            <p:nvPr/>
          </p:nvSpPr>
          <p:spPr bwMode="auto">
            <a:xfrm>
              <a:off x="1066800" y="49530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38" name="Rectangle 30"/>
            <p:cNvSpPr>
              <a:spLocks noChangeArrowheads="1"/>
            </p:cNvSpPr>
            <p:nvPr/>
          </p:nvSpPr>
          <p:spPr bwMode="auto">
            <a:xfrm>
              <a:off x="4270164" y="21336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39" name="Rectangle 30"/>
            <p:cNvSpPr>
              <a:spLocks noChangeArrowheads="1"/>
            </p:cNvSpPr>
            <p:nvPr/>
          </p:nvSpPr>
          <p:spPr bwMode="auto">
            <a:xfrm>
              <a:off x="4953000" y="28956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40" name="Rectangle 30"/>
            <p:cNvSpPr>
              <a:spLocks noChangeArrowheads="1"/>
            </p:cNvSpPr>
            <p:nvPr/>
          </p:nvSpPr>
          <p:spPr bwMode="auto">
            <a:xfrm>
              <a:off x="3352800" y="37338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41" name="Rectangle 30"/>
            <p:cNvSpPr>
              <a:spLocks noChangeArrowheads="1"/>
            </p:cNvSpPr>
            <p:nvPr/>
          </p:nvSpPr>
          <p:spPr bwMode="auto">
            <a:xfrm>
              <a:off x="3352800" y="3028911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42" name="Rectangle 30"/>
            <p:cNvSpPr>
              <a:spLocks noChangeArrowheads="1"/>
            </p:cNvSpPr>
            <p:nvPr/>
          </p:nvSpPr>
          <p:spPr bwMode="auto">
            <a:xfrm>
              <a:off x="6858000" y="18288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43" name="Rectangle 30"/>
            <p:cNvSpPr>
              <a:spLocks noChangeArrowheads="1"/>
            </p:cNvSpPr>
            <p:nvPr/>
          </p:nvSpPr>
          <p:spPr bwMode="auto">
            <a:xfrm>
              <a:off x="7089564" y="1733538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44" name="Rectangle 30"/>
            <p:cNvSpPr>
              <a:spLocks noChangeArrowheads="1"/>
            </p:cNvSpPr>
            <p:nvPr/>
          </p:nvSpPr>
          <p:spPr bwMode="auto">
            <a:xfrm>
              <a:off x="6934200" y="23622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45" name="Rectangle 30"/>
            <p:cNvSpPr>
              <a:spLocks noChangeArrowheads="1"/>
            </p:cNvSpPr>
            <p:nvPr/>
          </p:nvSpPr>
          <p:spPr bwMode="auto">
            <a:xfrm>
              <a:off x="7239000" y="15240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46" name="Rectangle 30"/>
            <p:cNvSpPr>
              <a:spLocks noChangeArrowheads="1"/>
            </p:cNvSpPr>
            <p:nvPr/>
          </p:nvSpPr>
          <p:spPr bwMode="auto">
            <a:xfrm>
              <a:off x="6705600" y="22098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sp>
        <p:nvSpPr>
          <p:cNvPr id="32788" name="TextBox 127"/>
          <p:cNvSpPr txBox="1">
            <a:spLocks noChangeArrowheads="1"/>
          </p:cNvSpPr>
          <p:nvPr/>
        </p:nvSpPr>
        <p:spPr bwMode="auto">
          <a:xfrm>
            <a:off x="1066800" y="6019800"/>
            <a:ext cx="152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 dirty="0"/>
              <a:t>0</a:t>
            </a:r>
          </a:p>
        </p:txBody>
      </p:sp>
      <p:sp>
        <p:nvSpPr>
          <p:cNvPr id="32789" name="TextBox 128"/>
          <p:cNvSpPr txBox="1">
            <a:spLocks noChangeArrowheads="1"/>
          </p:cNvSpPr>
          <p:nvPr/>
        </p:nvSpPr>
        <p:spPr bwMode="auto">
          <a:xfrm>
            <a:off x="1828800" y="6019800"/>
            <a:ext cx="152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</a:t>
            </a:r>
          </a:p>
        </p:txBody>
      </p:sp>
      <p:sp>
        <p:nvSpPr>
          <p:cNvPr id="32790" name="TextBox 129"/>
          <p:cNvSpPr txBox="1">
            <a:spLocks noChangeArrowheads="1"/>
          </p:cNvSpPr>
          <p:nvPr/>
        </p:nvSpPr>
        <p:spPr bwMode="auto">
          <a:xfrm>
            <a:off x="2667000" y="6019800"/>
            <a:ext cx="152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4</a:t>
            </a:r>
          </a:p>
        </p:txBody>
      </p:sp>
      <p:sp>
        <p:nvSpPr>
          <p:cNvPr id="32791" name="TextBox 130"/>
          <p:cNvSpPr txBox="1">
            <a:spLocks noChangeArrowheads="1"/>
          </p:cNvSpPr>
          <p:nvPr/>
        </p:nvSpPr>
        <p:spPr bwMode="auto">
          <a:xfrm>
            <a:off x="3429000" y="6019800"/>
            <a:ext cx="152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6</a:t>
            </a:r>
          </a:p>
        </p:txBody>
      </p:sp>
      <p:sp>
        <p:nvSpPr>
          <p:cNvPr id="32792" name="TextBox 131"/>
          <p:cNvSpPr txBox="1">
            <a:spLocks noChangeArrowheads="1"/>
          </p:cNvSpPr>
          <p:nvPr/>
        </p:nvSpPr>
        <p:spPr bwMode="auto">
          <a:xfrm>
            <a:off x="4267200" y="6019800"/>
            <a:ext cx="45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 dirty="0"/>
              <a:t>10</a:t>
            </a:r>
          </a:p>
        </p:txBody>
      </p:sp>
      <p:sp>
        <p:nvSpPr>
          <p:cNvPr id="32793" name="TextBox 132"/>
          <p:cNvSpPr txBox="1">
            <a:spLocks noChangeArrowheads="1"/>
          </p:cNvSpPr>
          <p:nvPr/>
        </p:nvSpPr>
        <p:spPr bwMode="auto">
          <a:xfrm>
            <a:off x="5257800" y="6019800"/>
            <a:ext cx="45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 dirty="0"/>
              <a:t>12</a:t>
            </a:r>
          </a:p>
        </p:txBody>
      </p:sp>
      <p:sp>
        <p:nvSpPr>
          <p:cNvPr id="32794" name="TextBox 133"/>
          <p:cNvSpPr txBox="1">
            <a:spLocks noChangeArrowheads="1"/>
          </p:cNvSpPr>
          <p:nvPr/>
        </p:nvSpPr>
        <p:spPr bwMode="auto">
          <a:xfrm>
            <a:off x="6248400" y="6019800"/>
            <a:ext cx="45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14</a:t>
            </a:r>
          </a:p>
        </p:txBody>
      </p:sp>
      <p:sp>
        <p:nvSpPr>
          <p:cNvPr id="32795" name="TextBox 134"/>
          <p:cNvSpPr txBox="1">
            <a:spLocks noChangeArrowheads="1"/>
          </p:cNvSpPr>
          <p:nvPr/>
        </p:nvSpPr>
        <p:spPr bwMode="auto">
          <a:xfrm>
            <a:off x="7162800" y="6019800"/>
            <a:ext cx="45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16</a:t>
            </a:r>
          </a:p>
        </p:txBody>
      </p:sp>
      <p:sp>
        <p:nvSpPr>
          <p:cNvPr id="32796" name="TextBox 135"/>
          <p:cNvSpPr txBox="1">
            <a:spLocks noChangeArrowheads="1"/>
          </p:cNvSpPr>
          <p:nvPr/>
        </p:nvSpPr>
        <p:spPr bwMode="auto">
          <a:xfrm>
            <a:off x="8153400" y="6019800"/>
            <a:ext cx="45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24B24-164E-F745-9791-91B9588D62E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So far…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257800"/>
          </a:xfrm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We</a:t>
            </a:r>
            <a:r>
              <a:rPr lang="ja-JP" altLang="en-US">
                <a:latin typeface="Times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Times" charset="0"/>
                <a:ea typeface="ＭＳ Ｐゴシック" charset="0"/>
                <a:cs typeface="ＭＳ Ｐゴシック" charset="0"/>
              </a:rPr>
              <a:t>ve focused on hypothesis testing</a:t>
            </a:r>
          </a:p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Is the </a:t>
            </a:r>
            <a:r>
              <a:rPr lang="en-US" i="1">
                <a:latin typeface="Times" charset="0"/>
                <a:ea typeface="ＭＳ Ｐゴシック" charset="0"/>
                <a:cs typeface="ＭＳ Ｐゴシック" charset="0"/>
              </a:rPr>
              <a:t>relationship 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we observe between x and y in our </a:t>
            </a:r>
            <a:r>
              <a:rPr lang="en-US" i="1">
                <a:latin typeface="Times" charset="0"/>
                <a:ea typeface="ＭＳ Ｐゴシック" charset="0"/>
                <a:cs typeface="ＭＳ Ｐゴシック" charset="0"/>
              </a:rPr>
              <a:t>sample 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true generally (i.e. for the </a:t>
            </a:r>
            <a:r>
              <a:rPr lang="en-US" i="1">
                <a:latin typeface="Times" charset="0"/>
                <a:ea typeface="ＭＳ Ｐゴシック" charset="0"/>
                <a:cs typeface="ＭＳ Ｐゴシック" charset="0"/>
              </a:rPr>
              <a:t>population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 from which the sample came)</a:t>
            </a:r>
          </a:p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Which answers the following question: </a:t>
            </a:r>
            <a:r>
              <a:rPr lang="en-US" i="1">
                <a:latin typeface="Times" charset="0"/>
                <a:ea typeface="ＭＳ Ｐゴシック" charset="0"/>
                <a:cs typeface="ＭＳ Ｐゴシック" charset="0"/>
              </a:rPr>
              <a:t>Is there a relationship between x and y?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>
                <a:latin typeface="Times" charset="0"/>
                <a:ea typeface="ＭＳ Ｐゴシック" charset="0"/>
                <a:cs typeface="ＭＳ Ｐゴシック" charset="0"/>
              </a:rPr>
              <a:t>Yes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 or </a:t>
            </a:r>
            <a:r>
              <a:rPr lang="en-US" i="1">
                <a:latin typeface="Times" charset="0"/>
                <a:ea typeface="ＭＳ Ｐゴシック" charset="0"/>
                <a:cs typeface="ＭＳ Ｐゴシック" charset="0"/>
              </a:rPr>
              <a:t>No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Where x is a categorical predictor and y is a continuous predictor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E2066-E848-BB4C-91D1-4C776808306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4"/>
          <p:cNvSpPr txBox="1">
            <a:spLocks noChangeArrowheads="1"/>
          </p:cNvSpPr>
          <p:nvPr/>
        </p:nvSpPr>
        <p:spPr bwMode="auto">
          <a:xfrm>
            <a:off x="3689350" y="6324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Arousal 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1905000"/>
            <a:ext cx="492443" cy="283851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dirty="0">
                <a:latin typeface="Times" pitchFamily="-1" charset="0"/>
                <a:ea typeface="+mn-ea"/>
                <a:cs typeface="+mn-cs"/>
              </a:rPr>
              <a:t>Mean Performance Level</a:t>
            </a:r>
          </a:p>
        </p:txBody>
      </p:sp>
      <p:cxnSp>
        <p:nvCxnSpPr>
          <p:cNvPr id="32771" name="Straight Connector 14"/>
          <p:cNvCxnSpPr>
            <a:cxnSpLocks noChangeShapeType="1"/>
          </p:cNvCxnSpPr>
          <p:nvPr/>
        </p:nvCxnSpPr>
        <p:spPr bwMode="auto">
          <a:xfrm flipV="1">
            <a:off x="1066800" y="5888038"/>
            <a:ext cx="7696200" cy="2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772" name="Straight Connector 15"/>
          <p:cNvCxnSpPr>
            <a:cxnSpLocks noChangeShapeType="1"/>
          </p:cNvCxnSpPr>
          <p:nvPr/>
        </p:nvCxnSpPr>
        <p:spPr bwMode="auto">
          <a:xfrm rot="5400000" flipH="1" flipV="1">
            <a:off x="-1563687" y="3268663"/>
            <a:ext cx="52593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2773" name="TextBox 18"/>
          <p:cNvSpPr txBox="1">
            <a:spLocks noChangeArrowheads="1"/>
          </p:cNvSpPr>
          <p:nvPr/>
        </p:nvSpPr>
        <p:spPr bwMode="auto">
          <a:xfrm>
            <a:off x="762000" y="5773738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0</a:t>
            </a:r>
          </a:p>
        </p:txBody>
      </p:sp>
      <p:sp>
        <p:nvSpPr>
          <p:cNvPr id="32774" name="TextBox 19"/>
          <p:cNvSpPr txBox="1">
            <a:spLocks noChangeArrowheads="1"/>
          </p:cNvSpPr>
          <p:nvPr/>
        </p:nvSpPr>
        <p:spPr bwMode="auto">
          <a:xfrm>
            <a:off x="762000" y="5395913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</a:t>
            </a:r>
          </a:p>
        </p:txBody>
      </p:sp>
      <p:sp>
        <p:nvSpPr>
          <p:cNvPr id="32775" name="TextBox 20"/>
          <p:cNvSpPr txBox="1">
            <a:spLocks noChangeArrowheads="1"/>
          </p:cNvSpPr>
          <p:nvPr/>
        </p:nvSpPr>
        <p:spPr bwMode="auto">
          <a:xfrm>
            <a:off x="762000" y="4973638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4</a:t>
            </a:r>
          </a:p>
        </p:txBody>
      </p:sp>
      <p:sp>
        <p:nvSpPr>
          <p:cNvPr id="32776" name="TextBox 21"/>
          <p:cNvSpPr txBox="1">
            <a:spLocks noChangeArrowheads="1"/>
          </p:cNvSpPr>
          <p:nvPr/>
        </p:nvSpPr>
        <p:spPr bwMode="auto">
          <a:xfrm>
            <a:off x="762000" y="4576763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6</a:t>
            </a:r>
          </a:p>
        </p:txBody>
      </p:sp>
      <p:sp>
        <p:nvSpPr>
          <p:cNvPr id="32777" name="TextBox 22"/>
          <p:cNvSpPr txBox="1">
            <a:spLocks noChangeArrowheads="1"/>
          </p:cNvSpPr>
          <p:nvPr/>
        </p:nvSpPr>
        <p:spPr bwMode="auto">
          <a:xfrm>
            <a:off x="762000" y="4160838"/>
            <a:ext cx="15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8</a:t>
            </a:r>
          </a:p>
        </p:txBody>
      </p:sp>
      <p:sp>
        <p:nvSpPr>
          <p:cNvPr id="32778" name="TextBox 23"/>
          <p:cNvSpPr txBox="1">
            <a:spLocks noChangeArrowheads="1"/>
          </p:cNvSpPr>
          <p:nvPr/>
        </p:nvSpPr>
        <p:spPr bwMode="auto">
          <a:xfrm>
            <a:off x="644843" y="3768725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 dirty="0"/>
              <a:t>10</a:t>
            </a:r>
          </a:p>
        </p:txBody>
      </p:sp>
      <p:sp>
        <p:nvSpPr>
          <p:cNvPr id="32779" name="TextBox 24"/>
          <p:cNvSpPr txBox="1">
            <a:spLocks noChangeArrowheads="1"/>
          </p:cNvSpPr>
          <p:nvPr/>
        </p:nvSpPr>
        <p:spPr bwMode="auto">
          <a:xfrm>
            <a:off x="644843" y="3352800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12</a:t>
            </a:r>
          </a:p>
        </p:txBody>
      </p:sp>
      <p:sp>
        <p:nvSpPr>
          <p:cNvPr id="32780" name="TextBox 25"/>
          <p:cNvSpPr txBox="1">
            <a:spLocks noChangeArrowheads="1"/>
          </p:cNvSpPr>
          <p:nvPr/>
        </p:nvSpPr>
        <p:spPr bwMode="auto">
          <a:xfrm>
            <a:off x="644843" y="2941638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14</a:t>
            </a:r>
          </a:p>
        </p:txBody>
      </p:sp>
      <p:sp>
        <p:nvSpPr>
          <p:cNvPr id="32781" name="TextBox 26"/>
          <p:cNvSpPr txBox="1">
            <a:spLocks noChangeArrowheads="1"/>
          </p:cNvSpPr>
          <p:nvPr/>
        </p:nvSpPr>
        <p:spPr bwMode="auto">
          <a:xfrm>
            <a:off x="644843" y="2560638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16</a:t>
            </a:r>
          </a:p>
        </p:txBody>
      </p:sp>
      <p:sp>
        <p:nvSpPr>
          <p:cNvPr id="32782" name="TextBox 27"/>
          <p:cNvSpPr txBox="1">
            <a:spLocks noChangeArrowheads="1"/>
          </p:cNvSpPr>
          <p:nvPr/>
        </p:nvSpPr>
        <p:spPr bwMode="auto">
          <a:xfrm>
            <a:off x="644843" y="2133600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18</a:t>
            </a:r>
          </a:p>
        </p:txBody>
      </p:sp>
      <p:sp>
        <p:nvSpPr>
          <p:cNvPr id="32783" name="TextBox 28"/>
          <p:cNvSpPr txBox="1">
            <a:spLocks noChangeArrowheads="1"/>
          </p:cNvSpPr>
          <p:nvPr/>
        </p:nvSpPr>
        <p:spPr bwMode="auto">
          <a:xfrm>
            <a:off x="644843" y="1731963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20</a:t>
            </a:r>
          </a:p>
        </p:txBody>
      </p:sp>
      <p:sp>
        <p:nvSpPr>
          <p:cNvPr id="32784" name="TextBox 29"/>
          <p:cNvSpPr txBox="1">
            <a:spLocks noChangeArrowheads="1"/>
          </p:cNvSpPr>
          <p:nvPr/>
        </p:nvSpPr>
        <p:spPr bwMode="auto">
          <a:xfrm>
            <a:off x="644843" y="1330325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22</a:t>
            </a:r>
          </a:p>
        </p:txBody>
      </p:sp>
      <p:sp>
        <p:nvSpPr>
          <p:cNvPr id="32785" name="TextBox 30"/>
          <p:cNvSpPr txBox="1">
            <a:spLocks noChangeArrowheads="1"/>
          </p:cNvSpPr>
          <p:nvPr/>
        </p:nvSpPr>
        <p:spPr bwMode="auto">
          <a:xfrm>
            <a:off x="644843" y="914400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24</a:t>
            </a:r>
          </a:p>
        </p:txBody>
      </p:sp>
      <p:sp>
        <p:nvSpPr>
          <p:cNvPr id="32786" name="TextBox 31"/>
          <p:cNvSpPr txBox="1">
            <a:spLocks noChangeArrowheads="1"/>
          </p:cNvSpPr>
          <p:nvPr/>
        </p:nvSpPr>
        <p:spPr bwMode="auto">
          <a:xfrm>
            <a:off x="644843" y="523875"/>
            <a:ext cx="344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26</a:t>
            </a:r>
          </a:p>
        </p:txBody>
      </p:sp>
      <p:grpSp>
        <p:nvGrpSpPr>
          <p:cNvPr id="32787" name="Group 126"/>
          <p:cNvGrpSpPr>
            <a:grpSpLocks/>
          </p:cNvGrpSpPr>
          <p:nvPr/>
        </p:nvGrpSpPr>
        <p:grpSpPr bwMode="auto">
          <a:xfrm>
            <a:off x="1066800" y="895350"/>
            <a:ext cx="6473825" cy="4457700"/>
            <a:chOff x="1066800" y="895350"/>
            <a:chExt cx="6474036" cy="4457739"/>
          </a:xfrm>
        </p:grpSpPr>
        <p:grpSp>
          <p:nvGrpSpPr>
            <p:cNvPr id="32798" name="Group 37"/>
            <p:cNvGrpSpPr>
              <a:grpSpLocks/>
            </p:cNvGrpSpPr>
            <p:nvPr/>
          </p:nvGrpSpPr>
          <p:grpSpPr bwMode="auto">
            <a:xfrm>
              <a:off x="2743200" y="2647950"/>
              <a:ext cx="314325" cy="2095500"/>
              <a:chOff x="2743200" y="2647890"/>
              <a:chExt cx="314507" cy="2095620"/>
            </a:xfrm>
          </p:grpSpPr>
          <p:sp>
            <p:nvSpPr>
              <p:cNvPr id="32879" name="Rectangle 11"/>
              <p:cNvSpPr>
                <a:spLocks noChangeArrowheads="1"/>
              </p:cNvSpPr>
              <p:nvPr/>
            </p:nvSpPr>
            <p:spPr bwMode="auto">
              <a:xfrm>
                <a:off x="2743200" y="26478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80" name="Rectangle 12"/>
              <p:cNvSpPr>
                <a:spLocks noChangeArrowheads="1"/>
              </p:cNvSpPr>
              <p:nvPr/>
            </p:nvSpPr>
            <p:spPr bwMode="auto">
              <a:xfrm>
                <a:off x="2755696" y="29526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81" name="Rectangle 13"/>
              <p:cNvSpPr>
                <a:spLocks noChangeArrowheads="1"/>
              </p:cNvSpPr>
              <p:nvPr/>
            </p:nvSpPr>
            <p:spPr bwMode="auto">
              <a:xfrm>
                <a:off x="2743200" y="31050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82" name="Rectangle 14"/>
              <p:cNvSpPr>
                <a:spLocks noChangeArrowheads="1"/>
              </p:cNvSpPr>
              <p:nvPr/>
            </p:nvSpPr>
            <p:spPr bwMode="auto">
              <a:xfrm>
                <a:off x="2755696" y="32766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83" name="Rectangle 15"/>
              <p:cNvSpPr>
                <a:spLocks noChangeArrowheads="1"/>
              </p:cNvSpPr>
              <p:nvPr/>
            </p:nvSpPr>
            <p:spPr bwMode="auto">
              <a:xfrm>
                <a:off x="2743200" y="352431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84" name="Rectangle 16"/>
              <p:cNvSpPr>
                <a:spLocks noChangeArrowheads="1"/>
              </p:cNvSpPr>
              <p:nvPr/>
            </p:nvSpPr>
            <p:spPr bwMode="auto">
              <a:xfrm>
                <a:off x="2755696" y="38100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85" name="Rectangle 17"/>
              <p:cNvSpPr>
                <a:spLocks noChangeArrowheads="1"/>
              </p:cNvSpPr>
              <p:nvPr/>
            </p:nvSpPr>
            <p:spPr bwMode="auto">
              <a:xfrm>
                <a:off x="2743200" y="40386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86" name="Rectangle 18"/>
              <p:cNvSpPr>
                <a:spLocks noChangeArrowheads="1"/>
              </p:cNvSpPr>
              <p:nvPr/>
            </p:nvSpPr>
            <p:spPr bwMode="auto">
              <a:xfrm>
                <a:off x="2755696" y="43434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</p:grpSp>
        <p:grpSp>
          <p:nvGrpSpPr>
            <p:cNvPr id="32799" name="Group 38"/>
            <p:cNvGrpSpPr>
              <a:grpSpLocks/>
            </p:cNvGrpSpPr>
            <p:nvPr/>
          </p:nvGrpSpPr>
          <p:grpSpPr bwMode="auto">
            <a:xfrm>
              <a:off x="4602163" y="1733550"/>
              <a:ext cx="314325" cy="2324100"/>
              <a:chOff x="4601766" y="1733490"/>
              <a:chExt cx="314507" cy="2324220"/>
            </a:xfrm>
          </p:grpSpPr>
          <p:sp>
            <p:nvSpPr>
              <p:cNvPr id="32871" name="Rectangle 20"/>
              <p:cNvSpPr>
                <a:spLocks noChangeArrowheads="1"/>
              </p:cNvSpPr>
              <p:nvPr/>
            </p:nvSpPr>
            <p:spPr bwMode="auto">
              <a:xfrm>
                <a:off x="4601766" y="17334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72" name="Rectangle 21"/>
              <p:cNvSpPr>
                <a:spLocks noChangeArrowheads="1"/>
              </p:cNvSpPr>
              <p:nvPr/>
            </p:nvSpPr>
            <p:spPr bwMode="auto">
              <a:xfrm>
                <a:off x="4614262" y="19620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73" name="Rectangle 22"/>
              <p:cNvSpPr>
                <a:spLocks noChangeArrowheads="1"/>
              </p:cNvSpPr>
              <p:nvPr/>
            </p:nvSpPr>
            <p:spPr bwMode="auto">
              <a:xfrm>
                <a:off x="4601766" y="21906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74" name="Rectangle 23"/>
              <p:cNvSpPr>
                <a:spLocks noChangeArrowheads="1"/>
              </p:cNvSpPr>
              <p:nvPr/>
            </p:nvSpPr>
            <p:spPr bwMode="auto">
              <a:xfrm>
                <a:off x="4614262" y="2369007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75" name="Rectangle 24"/>
              <p:cNvSpPr>
                <a:spLocks noChangeArrowheads="1"/>
              </p:cNvSpPr>
              <p:nvPr/>
            </p:nvSpPr>
            <p:spPr bwMode="auto">
              <a:xfrm>
                <a:off x="4601766" y="27432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76" name="Rectangle 25"/>
              <p:cNvSpPr>
                <a:spLocks noChangeArrowheads="1"/>
              </p:cNvSpPr>
              <p:nvPr/>
            </p:nvSpPr>
            <p:spPr bwMode="auto">
              <a:xfrm>
                <a:off x="4614262" y="30480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77" name="Rectangle 26"/>
              <p:cNvSpPr>
                <a:spLocks noChangeArrowheads="1"/>
              </p:cNvSpPr>
              <p:nvPr/>
            </p:nvSpPr>
            <p:spPr bwMode="auto">
              <a:xfrm>
                <a:off x="4601766" y="33528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78" name="Rectangle 27"/>
              <p:cNvSpPr>
                <a:spLocks noChangeArrowheads="1"/>
              </p:cNvSpPr>
              <p:nvPr/>
            </p:nvSpPr>
            <p:spPr bwMode="auto">
              <a:xfrm>
                <a:off x="4614262" y="36576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</p:grpSp>
        <p:sp>
          <p:nvSpPr>
            <p:cNvPr id="32800" name="Rectangle 29"/>
            <p:cNvSpPr>
              <a:spLocks noChangeArrowheads="1"/>
            </p:cNvSpPr>
            <p:nvPr/>
          </p:nvSpPr>
          <p:spPr bwMode="auto">
            <a:xfrm>
              <a:off x="6467475" y="89535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01" name="Rectangle 30"/>
            <p:cNvSpPr>
              <a:spLocks noChangeArrowheads="1"/>
            </p:cNvSpPr>
            <p:nvPr/>
          </p:nvSpPr>
          <p:spPr bwMode="auto">
            <a:xfrm>
              <a:off x="6479964" y="1123938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02" name="Rectangle 31"/>
            <p:cNvSpPr>
              <a:spLocks noChangeArrowheads="1"/>
            </p:cNvSpPr>
            <p:nvPr/>
          </p:nvSpPr>
          <p:spPr bwMode="auto">
            <a:xfrm>
              <a:off x="6467475" y="1371635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03" name="Rectangle 32"/>
            <p:cNvSpPr>
              <a:spLocks noChangeArrowheads="1"/>
            </p:cNvSpPr>
            <p:nvPr/>
          </p:nvSpPr>
          <p:spPr bwMode="auto">
            <a:xfrm>
              <a:off x="6479964" y="1581113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04" name="Rectangle 33"/>
            <p:cNvSpPr>
              <a:spLocks noChangeArrowheads="1"/>
            </p:cNvSpPr>
            <p:nvPr/>
          </p:nvSpPr>
          <p:spPr bwMode="auto">
            <a:xfrm>
              <a:off x="6467475" y="182881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05" name="Rectangle 34"/>
            <p:cNvSpPr>
              <a:spLocks noChangeArrowheads="1"/>
            </p:cNvSpPr>
            <p:nvPr/>
          </p:nvSpPr>
          <p:spPr bwMode="auto">
            <a:xfrm>
              <a:off x="6479964" y="2133594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06" name="Rectangle 35"/>
            <p:cNvSpPr>
              <a:spLocks noChangeArrowheads="1"/>
            </p:cNvSpPr>
            <p:nvPr/>
          </p:nvSpPr>
          <p:spPr bwMode="auto">
            <a:xfrm>
              <a:off x="6467475" y="2438378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07" name="Rectangle 36"/>
            <p:cNvSpPr>
              <a:spLocks noChangeArrowheads="1"/>
            </p:cNvSpPr>
            <p:nvPr/>
          </p:nvSpPr>
          <p:spPr bwMode="auto">
            <a:xfrm>
              <a:off x="6479964" y="2743161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grpSp>
          <p:nvGrpSpPr>
            <p:cNvPr id="32808" name="Group 37"/>
            <p:cNvGrpSpPr>
              <a:grpSpLocks/>
            </p:cNvGrpSpPr>
            <p:nvPr/>
          </p:nvGrpSpPr>
          <p:grpSpPr bwMode="auto">
            <a:xfrm>
              <a:off x="1600200" y="3086100"/>
              <a:ext cx="314325" cy="2095500"/>
              <a:chOff x="2743200" y="2647890"/>
              <a:chExt cx="314507" cy="2095620"/>
            </a:xfrm>
          </p:grpSpPr>
          <p:sp>
            <p:nvSpPr>
              <p:cNvPr id="32863" name="Rectangle 11"/>
              <p:cNvSpPr>
                <a:spLocks noChangeArrowheads="1"/>
              </p:cNvSpPr>
              <p:nvPr/>
            </p:nvSpPr>
            <p:spPr bwMode="auto">
              <a:xfrm>
                <a:off x="2743200" y="26478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64" name="Rectangle 12"/>
              <p:cNvSpPr>
                <a:spLocks noChangeArrowheads="1"/>
              </p:cNvSpPr>
              <p:nvPr/>
            </p:nvSpPr>
            <p:spPr bwMode="auto">
              <a:xfrm>
                <a:off x="2755696" y="29526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65" name="Rectangle 13"/>
              <p:cNvSpPr>
                <a:spLocks noChangeArrowheads="1"/>
              </p:cNvSpPr>
              <p:nvPr/>
            </p:nvSpPr>
            <p:spPr bwMode="auto">
              <a:xfrm>
                <a:off x="2743200" y="31050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66" name="Rectangle 14"/>
              <p:cNvSpPr>
                <a:spLocks noChangeArrowheads="1"/>
              </p:cNvSpPr>
              <p:nvPr/>
            </p:nvSpPr>
            <p:spPr bwMode="auto">
              <a:xfrm>
                <a:off x="2755696" y="32766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67" name="Rectangle 15"/>
              <p:cNvSpPr>
                <a:spLocks noChangeArrowheads="1"/>
              </p:cNvSpPr>
              <p:nvPr/>
            </p:nvSpPr>
            <p:spPr bwMode="auto">
              <a:xfrm>
                <a:off x="2743200" y="352431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68" name="Rectangle 16"/>
              <p:cNvSpPr>
                <a:spLocks noChangeArrowheads="1"/>
              </p:cNvSpPr>
              <p:nvPr/>
            </p:nvSpPr>
            <p:spPr bwMode="auto">
              <a:xfrm>
                <a:off x="2755696" y="38100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69" name="Rectangle 17"/>
              <p:cNvSpPr>
                <a:spLocks noChangeArrowheads="1"/>
              </p:cNvSpPr>
              <p:nvPr/>
            </p:nvSpPr>
            <p:spPr bwMode="auto">
              <a:xfrm>
                <a:off x="2743200" y="40386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70" name="Rectangle 18"/>
              <p:cNvSpPr>
                <a:spLocks noChangeArrowheads="1"/>
              </p:cNvSpPr>
              <p:nvPr/>
            </p:nvSpPr>
            <p:spPr bwMode="auto">
              <a:xfrm>
                <a:off x="2755696" y="43434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</p:grpSp>
        <p:grpSp>
          <p:nvGrpSpPr>
            <p:cNvPr id="32809" name="Group 37"/>
            <p:cNvGrpSpPr>
              <a:grpSpLocks/>
            </p:cNvGrpSpPr>
            <p:nvPr/>
          </p:nvGrpSpPr>
          <p:grpSpPr bwMode="auto">
            <a:xfrm>
              <a:off x="3733800" y="2209800"/>
              <a:ext cx="314325" cy="2095500"/>
              <a:chOff x="2743200" y="2647890"/>
              <a:chExt cx="314507" cy="2095620"/>
            </a:xfrm>
          </p:grpSpPr>
          <p:sp>
            <p:nvSpPr>
              <p:cNvPr id="32855" name="Rectangle 11"/>
              <p:cNvSpPr>
                <a:spLocks noChangeArrowheads="1"/>
              </p:cNvSpPr>
              <p:nvPr/>
            </p:nvSpPr>
            <p:spPr bwMode="auto">
              <a:xfrm>
                <a:off x="2743200" y="26478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56" name="Rectangle 12"/>
              <p:cNvSpPr>
                <a:spLocks noChangeArrowheads="1"/>
              </p:cNvSpPr>
              <p:nvPr/>
            </p:nvSpPr>
            <p:spPr bwMode="auto">
              <a:xfrm>
                <a:off x="2755696" y="29526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57" name="Rectangle 13"/>
              <p:cNvSpPr>
                <a:spLocks noChangeArrowheads="1"/>
              </p:cNvSpPr>
              <p:nvPr/>
            </p:nvSpPr>
            <p:spPr bwMode="auto">
              <a:xfrm>
                <a:off x="2743200" y="31050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58" name="Rectangle 14"/>
              <p:cNvSpPr>
                <a:spLocks noChangeArrowheads="1"/>
              </p:cNvSpPr>
              <p:nvPr/>
            </p:nvSpPr>
            <p:spPr bwMode="auto">
              <a:xfrm>
                <a:off x="2755696" y="32766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59" name="Rectangle 15"/>
              <p:cNvSpPr>
                <a:spLocks noChangeArrowheads="1"/>
              </p:cNvSpPr>
              <p:nvPr/>
            </p:nvSpPr>
            <p:spPr bwMode="auto">
              <a:xfrm>
                <a:off x="2743200" y="352431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60" name="Rectangle 16"/>
              <p:cNvSpPr>
                <a:spLocks noChangeArrowheads="1"/>
              </p:cNvSpPr>
              <p:nvPr/>
            </p:nvSpPr>
            <p:spPr bwMode="auto">
              <a:xfrm>
                <a:off x="2755696" y="38100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61" name="Rectangle 17"/>
              <p:cNvSpPr>
                <a:spLocks noChangeArrowheads="1"/>
              </p:cNvSpPr>
              <p:nvPr/>
            </p:nvSpPr>
            <p:spPr bwMode="auto">
              <a:xfrm>
                <a:off x="2743200" y="40386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62" name="Rectangle 18"/>
              <p:cNvSpPr>
                <a:spLocks noChangeArrowheads="1"/>
              </p:cNvSpPr>
              <p:nvPr/>
            </p:nvSpPr>
            <p:spPr bwMode="auto">
              <a:xfrm>
                <a:off x="2755696" y="43434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</p:grpSp>
        <p:grpSp>
          <p:nvGrpSpPr>
            <p:cNvPr id="32810" name="Group 38"/>
            <p:cNvGrpSpPr>
              <a:grpSpLocks/>
            </p:cNvGrpSpPr>
            <p:nvPr/>
          </p:nvGrpSpPr>
          <p:grpSpPr bwMode="auto">
            <a:xfrm>
              <a:off x="5638800" y="1447800"/>
              <a:ext cx="314325" cy="2324100"/>
              <a:chOff x="4601766" y="1733490"/>
              <a:chExt cx="314507" cy="2324220"/>
            </a:xfrm>
          </p:grpSpPr>
          <p:sp>
            <p:nvSpPr>
              <p:cNvPr id="32847" name="Rectangle 20"/>
              <p:cNvSpPr>
                <a:spLocks noChangeArrowheads="1"/>
              </p:cNvSpPr>
              <p:nvPr/>
            </p:nvSpPr>
            <p:spPr bwMode="auto">
              <a:xfrm>
                <a:off x="4601766" y="17334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48" name="Rectangle 21"/>
              <p:cNvSpPr>
                <a:spLocks noChangeArrowheads="1"/>
              </p:cNvSpPr>
              <p:nvPr/>
            </p:nvSpPr>
            <p:spPr bwMode="auto">
              <a:xfrm>
                <a:off x="4614262" y="19620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49" name="Rectangle 22"/>
              <p:cNvSpPr>
                <a:spLocks noChangeArrowheads="1"/>
              </p:cNvSpPr>
              <p:nvPr/>
            </p:nvSpPr>
            <p:spPr bwMode="auto">
              <a:xfrm>
                <a:off x="4601766" y="219069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50" name="Rectangle 23"/>
              <p:cNvSpPr>
                <a:spLocks noChangeArrowheads="1"/>
              </p:cNvSpPr>
              <p:nvPr/>
            </p:nvSpPr>
            <p:spPr bwMode="auto">
              <a:xfrm>
                <a:off x="4614262" y="2369007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51" name="Rectangle 24"/>
              <p:cNvSpPr>
                <a:spLocks noChangeArrowheads="1"/>
              </p:cNvSpPr>
              <p:nvPr/>
            </p:nvSpPr>
            <p:spPr bwMode="auto">
              <a:xfrm>
                <a:off x="4601766" y="27432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52" name="Rectangle 25"/>
              <p:cNvSpPr>
                <a:spLocks noChangeArrowheads="1"/>
              </p:cNvSpPr>
              <p:nvPr/>
            </p:nvSpPr>
            <p:spPr bwMode="auto">
              <a:xfrm>
                <a:off x="4614262" y="30480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53" name="Rectangle 26"/>
              <p:cNvSpPr>
                <a:spLocks noChangeArrowheads="1"/>
              </p:cNvSpPr>
              <p:nvPr/>
            </p:nvSpPr>
            <p:spPr bwMode="auto">
              <a:xfrm>
                <a:off x="4601766" y="33528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  <p:sp>
            <p:nvSpPr>
              <p:cNvPr id="32854" name="Rectangle 27"/>
              <p:cNvSpPr>
                <a:spLocks noChangeArrowheads="1"/>
              </p:cNvSpPr>
              <p:nvPr/>
            </p:nvSpPr>
            <p:spPr bwMode="auto">
              <a:xfrm>
                <a:off x="4614262" y="3657600"/>
                <a:ext cx="3020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Wingdings" charset="0"/>
                    <a:cs typeface="Wingdings" charset="0"/>
                  </a:rPr>
                  <a:t></a:t>
                </a:r>
                <a:endParaRPr lang="en-US">
                  <a:cs typeface="Wingdings" charset="0"/>
                </a:endParaRPr>
              </a:p>
            </p:txBody>
          </p:sp>
        </p:grpSp>
        <p:sp>
          <p:nvSpPr>
            <p:cNvPr id="32811" name="Rectangle 30"/>
            <p:cNvSpPr>
              <a:spLocks noChangeArrowheads="1"/>
            </p:cNvSpPr>
            <p:nvPr/>
          </p:nvSpPr>
          <p:spPr bwMode="auto">
            <a:xfrm>
              <a:off x="6632364" y="1276338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12" name="Rectangle 30"/>
            <p:cNvSpPr>
              <a:spLocks noChangeArrowheads="1"/>
            </p:cNvSpPr>
            <p:nvPr/>
          </p:nvSpPr>
          <p:spPr bwMode="auto">
            <a:xfrm>
              <a:off x="6019800" y="12954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13" name="Rectangle 30"/>
            <p:cNvSpPr>
              <a:spLocks noChangeArrowheads="1"/>
            </p:cNvSpPr>
            <p:nvPr/>
          </p:nvSpPr>
          <p:spPr bwMode="auto">
            <a:xfrm>
              <a:off x="2133600" y="34290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14" name="Rectangle 30"/>
            <p:cNvSpPr>
              <a:spLocks noChangeArrowheads="1"/>
            </p:cNvSpPr>
            <p:nvPr/>
          </p:nvSpPr>
          <p:spPr bwMode="auto">
            <a:xfrm>
              <a:off x="5257800" y="18288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15" name="Rectangle 30"/>
            <p:cNvSpPr>
              <a:spLocks noChangeArrowheads="1"/>
            </p:cNvSpPr>
            <p:nvPr/>
          </p:nvSpPr>
          <p:spPr bwMode="auto">
            <a:xfrm>
              <a:off x="5257800" y="25908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16" name="Rectangle 30"/>
            <p:cNvSpPr>
              <a:spLocks noChangeArrowheads="1"/>
            </p:cNvSpPr>
            <p:nvPr/>
          </p:nvSpPr>
          <p:spPr bwMode="auto">
            <a:xfrm>
              <a:off x="6172200" y="28956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17" name="Rectangle 30"/>
            <p:cNvSpPr>
              <a:spLocks noChangeArrowheads="1"/>
            </p:cNvSpPr>
            <p:nvPr/>
          </p:nvSpPr>
          <p:spPr bwMode="auto">
            <a:xfrm>
              <a:off x="4114800" y="24384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18" name="Rectangle 30"/>
            <p:cNvSpPr>
              <a:spLocks noChangeArrowheads="1"/>
            </p:cNvSpPr>
            <p:nvPr/>
          </p:nvSpPr>
          <p:spPr bwMode="auto">
            <a:xfrm>
              <a:off x="6096000" y="16764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19" name="Rectangle 30"/>
            <p:cNvSpPr>
              <a:spLocks noChangeArrowheads="1"/>
            </p:cNvSpPr>
            <p:nvPr/>
          </p:nvSpPr>
          <p:spPr bwMode="auto">
            <a:xfrm>
              <a:off x="6019800" y="22860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20" name="Rectangle 30"/>
            <p:cNvSpPr>
              <a:spLocks noChangeArrowheads="1"/>
            </p:cNvSpPr>
            <p:nvPr/>
          </p:nvSpPr>
          <p:spPr bwMode="auto">
            <a:xfrm>
              <a:off x="2133600" y="42672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21" name="Rectangle 30"/>
            <p:cNvSpPr>
              <a:spLocks noChangeArrowheads="1"/>
            </p:cNvSpPr>
            <p:nvPr/>
          </p:nvSpPr>
          <p:spPr bwMode="auto">
            <a:xfrm>
              <a:off x="2286000" y="3228955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22" name="Rectangle 30"/>
            <p:cNvSpPr>
              <a:spLocks noChangeArrowheads="1"/>
            </p:cNvSpPr>
            <p:nvPr/>
          </p:nvSpPr>
          <p:spPr bwMode="auto">
            <a:xfrm>
              <a:off x="2133600" y="37338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23" name="Rectangle 30"/>
            <p:cNvSpPr>
              <a:spLocks noChangeArrowheads="1"/>
            </p:cNvSpPr>
            <p:nvPr/>
          </p:nvSpPr>
          <p:spPr bwMode="auto">
            <a:xfrm>
              <a:off x="3048000" y="27432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24" name="Rectangle 30"/>
            <p:cNvSpPr>
              <a:spLocks noChangeArrowheads="1"/>
            </p:cNvSpPr>
            <p:nvPr/>
          </p:nvSpPr>
          <p:spPr bwMode="auto">
            <a:xfrm>
              <a:off x="3200400" y="34290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25" name="Rectangle 30"/>
            <p:cNvSpPr>
              <a:spLocks noChangeArrowheads="1"/>
            </p:cNvSpPr>
            <p:nvPr/>
          </p:nvSpPr>
          <p:spPr bwMode="auto">
            <a:xfrm>
              <a:off x="4114800" y="37338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26" name="Rectangle 30"/>
            <p:cNvSpPr>
              <a:spLocks noChangeArrowheads="1"/>
            </p:cNvSpPr>
            <p:nvPr/>
          </p:nvSpPr>
          <p:spPr bwMode="auto">
            <a:xfrm>
              <a:off x="3352800" y="25146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27" name="Rectangle 30"/>
            <p:cNvSpPr>
              <a:spLocks noChangeArrowheads="1"/>
            </p:cNvSpPr>
            <p:nvPr/>
          </p:nvSpPr>
          <p:spPr bwMode="auto">
            <a:xfrm>
              <a:off x="3124200" y="40386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28" name="Rectangle 30"/>
            <p:cNvSpPr>
              <a:spLocks noChangeArrowheads="1"/>
            </p:cNvSpPr>
            <p:nvPr/>
          </p:nvSpPr>
          <p:spPr bwMode="auto">
            <a:xfrm>
              <a:off x="5943600" y="26670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29" name="Rectangle 30"/>
            <p:cNvSpPr>
              <a:spLocks noChangeArrowheads="1"/>
            </p:cNvSpPr>
            <p:nvPr/>
          </p:nvSpPr>
          <p:spPr bwMode="auto">
            <a:xfrm>
              <a:off x="4953000" y="34290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30" name="Rectangle 30"/>
            <p:cNvSpPr>
              <a:spLocks noChangeArrowheads="1"/>
            </p:cNvSpPr>
            <p:nvPr/>
          </p:nvSpPr>
          <p:spPr bwMode="auto">
            <a:xfrm>
              <a:off x="4270164" y="3028911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31" name="Rectangle 30"/>
            <p:cNvSpPr>
              <a:spLocks noChangeArrowheads="1"/>
            </p:cNvSpPr>
            <p:nvPr/>
          </p:nvSpPr>
          <p:spPr bwMode="auto">
            <a:xfrm>
              <a:off x="4953000" y="22860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32" name="Rectangle 30"/>
            <p:cNvSpPr>
              <a:spLocks noChangeArrowheads="1"/>
            </p:cNvSpPr>
            <p:nvPr/>
          </p:nvSpPr>
          <p:spPr bwMode="auto">
            <a:xfrm>
              <a:off x="5257800" y="3028911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33" name="Rectangle 30"/>
            <p:cNvSpPr>
              <a:spLocks noChangeArrowheads="1"/>
            </p:cNvSpPr>
            <p:nvPr/>
          </p:nvSpPr>
          <p:spPr bwMode="auto">
            <a:xfrm>
              <a:off x="6784764" y="1428738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34" name="Rectangle 30"/>
            <p:cNvSpPr>
              <a:spLocks noChangeArrowheads="1"/>
            </p:cNvSpPr>
            <p:nvPr/>
          </p:nvSpPr>
          <p:spPr bwMode="auto">
            <a:xfrm>
              <a:off x="7010400" y="10668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35" name="Rectangle 30"/>
            <p:cNvSpPr>
              <a:spLocks noChangeArrowheads="1"/>
            </p:cNvSpPr>
            <p:nvPr/>
          </p:nvSpPr>
          <p:spPr bwMode="auto">
            <a:xfrm>
              <a:off x="1295400" y="43434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36" name="Rectangle 30"/>
            <p:cNvSpPr>
              <a:spLocks noChangeArrowheads="1"/>
            </p:cNvSpPr>
            <p:nvPr/>
          </p:nvSpPr>
          <p:spPr bwMode="auto">
            <a:xfrm>
              <a:off x="1295400" y="46482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37" name="Rectangle 30"/>
            <p:cNvSpPr>
              <a:spLocks noChangeArrowheads="1"/>
            </p:cNvSpPr>
            <p:nvPr/>
          </p:nvSpPr>
          <p:spPr bwMode="auto">
            <a:xfrm>
              <a:off x="1066800" y="49530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38" name="Rectangle 30"/>
            <p:cNvSpPr>
              <a:spLocks noChangeArrowheads="1"/>
            </p:cNvSpPr>
            <p:nvPr/>
          </p:nvSpPr>
          <p:spPr bwMode="auto">
            <a:xfrm>
              <a:off x="4270164" y="21336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39" name="Rectangle 30"/>
            <p:cNvSpPr>
              <a:spLocks noChangeArrowheads="1"/>
            </p:cNvSpPr>
            <p:nvPr/>
          </p:nvSpPr>
          <p:spPr bwMode="auto">
            <a:xfrm>
              <a:off x="4953000" y="28956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40" name="Rectangle 30"/>
            <p:cNvSpPr>
              <a:spLocks noChangeArrowheads="1"/>
            </p:cNvSpPr>
            <p:nvPr/>
          </p:nvSpPr>
          <p:spPr bwMode="auto">
            <a:xfrm>
              <a:off x="3352800" y="37338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41" name="Rectangle 30"/>
            <p:cNvSpPr>
              <a:spLocks noChangeArrowheads="1"/>
            </p:cNvSpPr>
            <p:nvPr/>
          </p:nvSpPr>
          <p:spPr bwMode="auto">
            <a:xfrm>
              <a:off x="3352800" y="3028911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42" name="Rectangle 30"/>
            <p:cNvSpPr>
              <a:spLocks noChangeArrowheads="1"/>
            </p:cNvSpPr>
            <p:nvPr/>
          </p:nvSpPr>
          <p:spPr bwMode="auto">
            <a:xfrm>
              <a:off x="6858000" y="18288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43" name="Rectangle 30"/>
            <p:cNvSpPr>
              <a:spLocks noChangeArrowheads="1"/>
            </p:cNvSpPr>
            <p:nvPr/>
          </p:nvSpPr>
          <p:spPr bwMode="auto">
            <a:xfrm>
              <a:off x="7089564" y="1733538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44" name="Rectangle 30"/>
            <p:cNvSpPr>
              <a:spLocks noChangeArrowheads="1"/>
            </p:cNvSpPr>
            <p:nvPr/>
          </p:nvSpPr>
          <p:spPr bwMode="auto">
            <a:xfrm>
              <a:off x="6934200" y="23622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45" name="Rectangle 30"/>
            <p:cNvSpPr>
              <a:spLocks noChangeArrowheads="1"/>
            </p:cNvSpPr>
            <p:nvPr/>
          </p:nvSpPr>
          <p:spPr bwMode="auto">
            <a:xfrm>
              <a:off x="7239000" y="15240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32846" name="Rectangle 30"/>
            <p:cNvSpPr>
              <a:spLocks noChangeArrowheads="1"/>
            </p:cNvSpPr>
            <p:nvPr/>
          </p:nvSpPr>
          <p:spPr bwMode="auto">
            <a:xfrm>
              <a:off x="6705600" y="2209800"/>
              <a:ext cx="301836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sp>
        <p:nvSpPr>
          <p:cNvPr id="32788" name="TextBox 127"/>
          <p:cNvSpPr txBox="1">
            <a:spLocks noChangeArrowheads="1"/>
          </p:cNvSpPr>
          <p:nvPr/>
        </p:nvSpPr>
        <p:spPr bwMode="auto">
          <a:xfrm>
            <a:off x="1066800" y="6019800"/>
            <a:ext cx="152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0</a:t>
            </a:r>
          </a:p>
        </p:txBody>
      </p:sp>
      <p:sp>
        <p:nvSpPr>
          <p:cNvPr id="32789" name="TextBox 128"/>
          <p:cNvSpPr txBox="1">
            <a:spLocks noChangeArrowheads="1"/>
          </p:cNvSpPr>
          <p:nvPr/>
        </p:nvSpPr>
        <p:spPr bwMode="auto">
          <a:xfrm>
            <a:off x="1828800" y="6019800"/>
            <a:ext cx="152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2</a:t>
            </a:r>
          </a:p>
        </p:txBody>
      </p:sp>
      <p:sp>
        <p:nvSpPr>
          <p:cNvPr id="32790" name="TextBox 129"/>
          <p:cNvSpPr txBox="1">
            <a:spLocks noChangeArrowheads="1"/>
          </p:cNvSpPr>
          <p:nvPr/>
        </p:nvSpPr>
        <p:spPr bwMode="auto">
          <a:xfrm>
            <a:off x="2667000" y="6019800"/>
            <a:ext cx="152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4</a:t>
            </a:r>
          </a:p>
        </p:txBody>
      </p:sp>
      <p:sp>
        <p:nvSpPr>
          <p:cNvPr id="32791" name="TextBox 130"/>
          <p:cNvSpPr txBox="1">
            <a:spLocks noChangeArrowheads="1"/>
          </p:cNvSpPr>
          <p:nvPr/>
        </p:nvSpPr>
        <p:spPr bwMode="auto">
          <a:xfrm>
            <a:off x="3429000" y="6019800"/>
            <a:ext cx="152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6</a:t>
            </a:r>
          </a:p>
        </p:txBody>
      </p:sp>
      <p:sp>
        <p:nvSpPr>
          <p:cNvPr id="32792" name="TextBox 131"/>
          <p:cNvSpPr txBox="1">
            <a:spLocks noChangeArrowheads="1"/>
          </p:cNvSpPr>
          <p:nvPr/>
        </p:nvSpPr>
        <p:spPr bwMode="auto">
          <a:xfrm>
            <a:off x="4267200" y="6019800"/>
            <a:ext cx="45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 dirty="0"/>
              <a:t>10</a:t>
            </a:r>
          </a:p>
        </p:txBody>
      </p:sp>
      <p:sp>
        <p:nvSpPr>
          <p:cNvPr id="32793" name="TextBox 132"/>
          <p:cNvSpPr txBox="1">
            <a:spLocks noChangeArrowheads="1"/>
          </p:cNvSpPr>
          <p:nvPr/>
        </p:nvSpPr>
        <p:spPr bwMode="auto">
          <a:xfrm>
            <a:off x="5257800" y="6019800"/>
            <a:ext cx="45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 dirty="0"/>
              <a:t>12</a:t>
            </a:r>
          </a:p>
        </p:txBody>
      </p:sp>
      <p:sp>
        <p:nvSpPr>
          <p:cNvPr id="32794" name="TextBox 133"/>
          <p:cNvSpPr txBox="1">
            <a:spLocks noChangeArrowheads="1"/>
          </p:cNvSpPr>
          <p:nvPr/>
        </p:nvSpPr>
        <p:spPr bwMode="auto">
          <a:xfrm>
            <a:off x="6248400" y="6019800"/>
            <a:ext cx="45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14</a:t>
            </a:r>
          </a:p>
        </p:txBody>
      </p:sp>
      <p:sp>
        <p:nvSpPr>
          <p:cNvPr id="32795" name="TextBox 134"/>
          <p:cNvSpPr txBox="1">
            <a:spLocks noChangeArrowheads="1"/>
          </p:cNvSpPr>
          <p:nvPr/>
        </p:nvSpPr>
        <p:spPr bwMode="auto">
          <a:xfrm>
            <a:off x="7162800" y="6019800"/>
            <a:ext cx="45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16</a:t>
            </a:r>
          </a:p>
        </p:txBody>
      </p:sp>
      <p:sp>
        <p:nvSpPr>
          <p:cNvPr id="32796" name="TextBox 135"/>
          <p:cNvSpPr txBox="1">
            <a:spLocks noChangeArrowheads="1"/>
          </p:cNvSpPr>
          <p:nvPr/>
        </p:nvSpPr>
        <p:spPr bwMode="auto">
          <a:xfrm>
            <a:off x="8153400" y="6019800"/>
            <a:ext cx="45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000"/>
              <a:t>18</a:t>
            </a:r>
          </a:p>
        </p:txBody>
      </p:sp>
      <p:cxnSp>
        <p:nvCxnSpPr>
          <p:cNvPr id="32797" name="Straight Connector 136"/>
          <p:cNvCxnSpPr>
            <a:cxnSpLocks noChangeShapeType="1"/>
          </p:cNvCxnSpPr>
          <p:nvPr/>
        </p:nvCxnSpPr>
        <p:spPr bwMode="auto">
          <a:xfrm flipV="1">
            <a:off x="685800" y="1219200"/>
            <a:ext cx="7620000" cy="3505200"/>
          </a:xfrm>
          <a:prstGeom prst="line">
            <a:avLst/>
          </a:prstGeom>
          <a:noFill/>
          <a:ln w="254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24B24-164E-F745-9791-91B9588D62E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8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676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>
                <a:latin typeface="Times" charset="0"/>
                <a:ea typeface="ＭＳ Ｐゴシック" charset="0"/>
                <a:cs typeface="ＭＳ Ｐゴシック" charset="0"/>
              </a:rPr>
              <a:t>The relationship between exam grade and time needed to complete the exam</a:t>
            </a:r>
          </a:p>
        </p:txBody>
      </p:sp>
      <p:sp>
        <p:nvSpPr>
          <p:cNvPr id="33794" name="Line 3"/>
          <p:cNvSpPr>
            <a:spLocks noChangeShapeType="1"/>
          </p:cNvSpPr>
          <p:nvPr/>
        </p:nvSpPr>
        <p:spPr bwMode="auto">
          <a:xfrm>
            <a:off x="2362200" y="5334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2971800" y="52578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 flipH="1">
            <a:off x="2895600" y="512603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 flipH="1">
            <a:off x="2771775" y="512603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 flipH="1">
            <a:off x="2362200" y="5257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 flipV="1">
            <a:off x="2244725" y="4800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Line 9"/>
          <p:cNvSpPr>
            <a:spLocks noChangeShapeType="1"/>
          </p:cNvSpPr>
          <p:nvPr/>
        </p:nvSpPr>
        <p:spPr bwMode="auto">
          <a:xfrm flipV="1">
            <a:off x="2244725" y="4938713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 flipV="1">
            <a:off x="236220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 flipH="1">
            <a:off x="2209800" y="4572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 flipH="1">
            <a:off x="2209800" y="3962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 flipH="1">
            <a:off x="2209800" y="3352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 flipH="1">
            <a:off x="22098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Line 15"/>
          <p:cNvSpPr>
            <a:spLocks noChangeShapeType="1"/>
          </p:cNvSpPr>
          <p:nvPr/>
        </p:nvSpPr>
        <p:spPr bwMode="auto">
          <a:xfrm flipH="1">
            <a:off x="2209800" y="2133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 flipH="1">
            <a:off x="2209800" y="1524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 flipH="1">
            <a:off x="2209800" y="914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Line 18"/>
          <p:cNvSpPr>
            <a:spLocks noChangeShapeType="1"/>
          </p:cNvSpPr>
          <p:nvPr/>
        </p:nvSpPr>
        <p:spPr bwMode="auto">
          <a:xfrm>
            <a:off x="35052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Line 19"/>
          <p:cNvSpPr>
            <a:spLocks noChangeShapeType="1"/>
          </p:cNvSpPr>
          <p:nvPr/>
        </p:nvSpPr>
        <p:spPr bwMode="auto">
          <a:xfrm>
            <a:off x="41910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20"/>
          <p:cNvSpPr>
            <a:spLocks noChangeShapeType="1"/>
          </p:cNvSpPr>
          <p:nvPr/>
        </p:nvSpPr>
        <p:spPr bwMode="auto">
          <a:xfrm>
            <a:off x="48768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Line 21"/>
          <p:cNvSpPr>
            <a:spLocks noChangeShapeType="1"/>
          </p:cNvSpPr>
          <p:nvPr/>
        </p:nvSpPr>
        <p:spPr bwMode="auto">
          <a:xfrm>
            <a:off x="55626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Line 22"/>
          <p:cNvSpPr>
            <a:spLocks noChangeShapeType="1"/>
          </p:cNvSpPr>
          <p:nvPr/>
        </p:nvSpPr>
        <p:spPr bwMode="auto">
          <a:xfrm>
            <a:off x="62484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Line 23"/>
          <p:cNvSpPr>
            <a:spLocks noChangeShapeType="1"/>
          </p:cNvSpPr>
          <p:nvPr/>
        </p:nvSpPr>
        <p:spPr bwMode="auto">
          <a:xfrm>
            <a:off x="69342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Text Box 24"/>
          <p:cNvSpPr txBox="1">
            <a:spLocks noChangeArrowheads="1"/>
          </p:cNvSpPr>
          <p:nvPr/>
        </p:nvSpPr>
        <p:spPr bwMode="auto">
          <a:xfrm>
            <a:off x="1676400" y="746125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100</a:t>
            </a:r>
          </a:p>
        </p:txBody>
      </p:sp>
      <p:sp>
        <p:nvSpPr>
          <p:cNvPr id="33816" name="Text Box 25"/>
          <p:cNvSpPr txBox="1">
            <a:spLocks noChangeArrowheads="1"/>
          </p:cNvSpPr>
          <p:nvPr/>
        </p:nvSpPr>
        <p:spPr bwMode="auto">
          <a:xfrm>
            <a:off x="1771650" y="13557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90</a:t>
            </a:r>
          </a:p>
        </p:txBody>
      </p:sp>
      <p:sp>
        <p:nvSpPr>
          <p:cNvPr id="33817" name="Text Box 26"/>
          <p:cNvSpPr txBox="1">
            <a:spLocks noChangeArrowheads="1"/>
          </p:cNvSpPr>
          <p:nvPr/>
        </p:nvSpPr>
        <p:spPr bwMode="auto">
          <a:xfrm>
            <a:off x="1771650" y="19462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80</a:t>
            </a:r>
          </a:p>
        </p:txBody>
      </p:sp>
      <p:sp>
        <p:nvSpPr>
          <p:cNvPr id="33818" name="Text Box 27"/>
          <p:cNvSpPr txBox="1">
            <a:spLocks noChangeArrowheads="1"/>
          </p:cNvSpPr>
          <p:nvPr/>
        </p:nvSpPr>
        <p:spPr bwMode="auto">
          <a:xfrm>
            <a:off x="1771650" y="25749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70</a:t>
            </a:r>
          </a:p>
        </p:txBody>
      </p:sp>
      <p:sp>
        <p:nvSpPr>
          <p:cNvPr id="33819" name="Text Box 28"/>
          <p:cNvSpPr txBox="1">
            <a:spLocks noChangeArrowheads="1"/>
          </p:cNvSpPr>
          <p:nvPr/>
        </p:nvSpPr>
        <p:spPr bwMode="auto">
          <a:xfrm>
            <a:off x="1771650" y="31845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60</a:t>
            </a:r>
          </a:p>
        </p:txBody>
      </p:sp>
      <p:sp>
        <p:nvSpPr>
          <p:cNvPr id="33820" name="Text Box 29"/>
          <p:cNvSpPr txBox="1">
            <a:spLocks noChangeArrowheads="1"/>
          </p:cNvSpPr>
          <p:nvPr/>
        </p:nvSpPr>
        <p:spPr bwMode="auto">
          <a:xfrm>
            <a:off x="1771650" y="37941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50</a:t>
            </a:r>
          </a:p>
        </p:txBody>
      </p:sp>
      <p:sp>
        <p:nvSpPr>
          <p:cNvPr id="33821" name="Text Box 30"/>
          <p:cNvSpPr txBox="1">
            <a:spLocks noChangeArrowheads="1"/>
          </p:cNvSpPr>
          <p:nvPr/>
        </p:nvSpPr>
        <p:spPr bwMode="auto">
          <a:xfrm>
            <a:off x="1771650" y="44037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40</a:t>
            </a:r>
          </a:p>
        </p:txBody>
      </p:sp>
      <p:sp>
        <p:nvSpPr>
          <p:cNvPr id="33822" name="Text Box 31"/>
          <p:cNvSpPr txBox="1">
            <a:spLocks noChangeArrowheads="1"/>
          </p:cNvSpPr>
          <p:nvPr/>
        </p:nvSpPr>
        <p:spPr bwMode="auto">
          <a:xfrm>
            <a:off x="3276600" y="5440363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20</a:t>
            </a:r>
          </a:p>
        </p:txBody>
      </p:sp>
      <p:sp>
        <p:nvSpPr>
          <p:cNvPr id="33823" name="Text Box 32"/>
          <p:cNvSpPr txBox="1">
            <a:spLocks noChangeArrowheads="1"/>
          </p:cNvSpPr>
          <p:nvPr/>
        </p:nvSpPr>
        <p:spPr bwMode="auto">
          <a:xfrm>
            <a:off x="3962400" y="543083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30</a:t>
            </a:r>
          </a:p>
        </p:txBody>
      </p:sp>
      <p:sp>
        <p:nvSpPr>
          <p:cNvPr id="33824" name="Text Box 33"/>
          <p:cNvSpPr txBox="1">
            <a:spLocks noChangeArrowheads="1"/>
          </p:cNvSpPr>
          <p:nvPr/>
        </p:nvSpPr>
        <p:spPr bwMode="auto">
          <a:xfrm>
            <a:off x="4651375" y="543083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40</a:t>
            </a:r>
          </a:p>
        </p:txBody>
      </p:sp>
      <p:sp>
        <p:nvSpPr>
          <p:cNvPr id="33825" name="Text Box 34"/>
          <p:cNvSpPr txBox="1">
            <a:spLocks noChangeArrowheads="1"/>
          </p:cNvSpPr>
          <p:nvPr/>
        </p:nvSpPr>
        <p:spPr bwMode="auto">
          <a:xfrm>
            <a:off x="5334000" y="543083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50</a:t>
            </a:r>
          </a:p>
        </p:txBody>
      </p:sp>
      <p:sp>
        <p:nvSpPr>
          <p:cNvPr id="33826" name="Text Box 35"/>
          <p:cNvSpPr txBox="1">
            <a:spLocks noChangeArrowheads="1"/>
          </p:cNvSpPr>
          <p:nvPr/>
        </p:nvSpPr>
        <p:spPr bwMode="auto">
          <a:xfrm>
            <a:off x="6038850" y="543083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60</a:t>
            </a:r>
          </a:p>
        </p:txBody>
      </p:sp>
      <p:sp>
        <p:nvSpPr>
          <p:cNvPr id="33827" name="Text Box 36"/>
          <p:cNvSpPr txBox="1">
            <a:spLocks noChangeArrowheads="1"/>
          </p:cNvSpPr>
          <p:nvPr/>
        </p:nvSpPr>
        <p:spPr bwMode="auto">
          <a:xfrm>
            <a:off x="6705600" y="543083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70</a:t>
            </a:r>
          </a:p>
        </p:txBody>
      </p:sp>
      <p:sp>
        <p:nvSpPr>
          <p:cNvPr id="33828" name="Line 37"/>
          <p:cNvSpPr>
            <a:spLocks noChangeShapeType="1"/>
          </p:cNvSpPr>
          <p:nvPr/>
        </p:nvSpPr>
        <p:spPr bwMode="auto">
          <a:xfrm>
            <a:off x="3200400" y="685800"/>
            <a:ext cx="4191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Oval 38"/>
          <p:cNvSpPr>
            <a:spLocks noChangeArrowheads="1"/>
          </p:cNvSpPr>
          <p:nvPr/>
        </p:nvSpPr>
        <p:spPr bwMode="auto">
          <a:xfrm flipH="1" flipV="1">
            <a:off x="6781800" y="41910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0" name="Oval 39"/>
          <p:cNvSpPr>
            <a:spLocks noChangeArrowheads="1"/>
          </p:cNvSpPr>
          <p:nvPr/>
        </p:nvSpPr>
        <p:spPr bwMode="auto">
          <a:xfrm flipH="1" flipV="1">
            <a:off x="6553200" y="42672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Oval 40"/>
          <p:cNvSpPr>
            <a:spLocks noChangeArrowheads="1"/>
          </p:cNvSpPr>
          <p:nvPr/>
        </p:nvSpPr>
        <p:spPr bwMode="auto">
          <a:xfrm flipH="1" flipV="1">
            <a:off x="6553200" y="39624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2" name="Oval 41"/>
          <p:cNvSpPr>
            <a:spLocks noChangeArrowheads="1"/>
          </p:cNvSpPr>
          <p:nvPr/>
        </p:nvSpPr>
        <p:spPr bwMode="auto">
          <a:xfrm flipH="1" flipV="1">
            <a:off x="6262688" y="41148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3" name="Oval 42"/>
          <p:cNvSpPr>
            <a:spLocks noChangeArrowheads="1"/>
          </p:cNvSpPr>
          <p:nvPr/>
        </p:nvSpPr>
        <p:spPr bwMode="auto">
          <a:xfrm flipH="1" flipV="1">
            <a:off x="5943600" y="36576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Oval 43"/>
          <p:cNvSpPr>
            <a:spLocks noChangeArrowheads="1"/>
          </p:cNvSpPr>
          <p:nvPr/>
        </p:nvSpPr>
        <p:spPr bwMode="auto">
          <a:xfrm flipH="1" flipV="1">
            <a:off x="6116638" y="2951163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5" name="Oval 44"/>
          <p:cNvSpPr>
            <a:spLocks noChangeArrowheads="1"/>
          </p:cNvSpPr>
          <p:nvPr/>
        </p:nvSpPr>
        <p:spPr bwMode="auto">
          <a:xfrm flipH="1" flipV="1">
            <a:off x="5867400" y="27432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6" name="Oval 45"/>
          <p:cNvSpPr>
            <a:spLocks noChangeArrowheads="1"/>
          </p:cNvSpPr>
          <p:nvPr/>
        </p:nvSpPr>
        <p:spPr bwMode="auto">
          <a:xfrm flipH="1" flipV="1">
            <a:off x="5867400" y="29718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Oval 46"/>
          <p:cNvSpPr>
            <a:spLocks noChangeArrowheads="1"/>
          </p:cNvSpPr>
          <p:nvPr/>
        </p:nvSpPr>
        <p:spPr bwMode="auto">
          <a:xfrm flipH="1" flipV="1">
            <a:off x="5638800" y="27432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8" name="Oval 47"/>
          <p:cNvSpPr>
            <a:spLocks noChangeArrowheads="1"/>
          </p:cNvSpPr>
          <p:nvPr/>
        </p:nvSpPr>
        <p:spPr bwMode="auto">
          <a:xfrm flipH="1" flipV="1">
            <a:off x="6172200" y="27432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9" name="Oval 48"/>
          <p:cNvSpPr>
            <a:spLocks noChangeArrowheads="1"/>
          </p:cNvSpPr>
          <p:nvPr/>
        </p:nvSpPr>
        <p:spPr bwMode="auto">
          <a:xfrm flipH="1" flipV="1">
            <a:off x="5791200" y="24384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40" name="Oval 49"/>
          <p:cNvSpPr>
            <a:spLocks noChangeArrowheads="1"/>
          </p:cNvSpPr>
          <p:nvPr/>
        </p:nvSpPr>
        <p:spPr bwMode="auto">
          <a:xfrm flipH="1" flipV="1">
            <a:off x="5562600" y="22098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41" name="Oval 50"/>
          <p:cNvSpPr>
            <a:spLocks noChangeArrowheads="1"/>
          </p:cNvSpPr>
          <p:nvPr/>
        </p:nvSpPr>
        <p:spPr bwMode="auto">
          <a:xfrm flipH="1" flipV="1">
            <a:off x="6172200" y="22098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42" name="Oval 51"/>
          <p:cNvSpPr>
            <a:spLocks noChangeArrowheads="1"/>
          </p:cNvSpPr>
          <p:nvPr/>
        </p:nvSpPr>
        <p:spPr bwMode="auto">
          <a:xfrm flipH="1" flipV="1">
            <a:off x="6019800" y="22098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43" name="Oval 52"/>
          <p:cNvSpPr>
            <a:spLocks noChangeArrowheads="1"/>
          </p:cNvSpPr>
          <p:nvPr/>
        </p:nvSpPr>
        <p:spPr bwMode="auto">
          <a:xfrm flipH="1" flipV="1">
            <a:off x="6213475" y="24384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44" name="Oval 53"/>
          <p:cNvSpPr>
            <a:spLocks noChangeArrowheads="1"/>
          </p:cNvSpPr>
          <p:nvPr/>
        </p:nvSpPr>
        <p:spPr bwMode="auto">
          <a:xfrm flipH="1" flipV="1">
            <a:off x="6477000" y="22860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45" name="Oval 54"/>
          <p:cNvSpPr>
            <a:spLocks noChangeArrowheads="1"/>
          </p:cNvSpPr>
          <p:nvPr/>
        </p:nvSpPr>
        <p:spPr bwMode="auto">
          <a:xfrm flipH="1" flipV="1">
            <a:off x="6705600" y="24384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46" name="Oval 55"/>
          <p:cNvSpPr>
            <a:spLocks noChangeArrowheads="1"/>
          </p:cNvSpPr>
          <p:nvPr/>
        </p:nvSpPr>
        <p:spPr bwMode="auto">
          <a:xfrm flipH="1" flipV="1">
            <a:off x="6746875" y="2646363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47" name="Oval 56"/>
          <p:cNvSpPr>
            <a:spLocks noChangeArrowheads="1"/>
          </p:cNvSpPr>
          <p:nvPr/>
        </p:nvSpPr>
        <p:spPr bwMode="auto">
          <a:xfrm flipH="1" flipV="1">
            <a:off x="6705600" y="22098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48" name="Oval 57"/>
          <p:cNvSpPr>
            <a:spLocks noChangeArrowheads="1"/>
          </p:cNvSpPr>
          <p:nvPr/>
        </p:nvSpPr>
        <p:spPr bwMode="auto">
          <a:xfrm flipH="1" flipV="1">
            <a:off x="6643688" y="19812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49" name="Oval 58"/>
          <p:cNvSpPr>
            <a:spLocks noChangeArrowheads="1"/>
          </p:cNvSpPr>
          <p:nvPr/>
        </p:nvSpPr>
        <p:spPr bwMode="auto">
          <a:xfrm flipH="1" flipV="1">
            <a:off x="7086600" y="22860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50" name="Oval 59"/>
          <p:cNvSpPr>
            <a:spLocks noChangeArrowheads="1"/>
          </p:cNvSpPr>
          <p:nvPr/>
        </p:nvSpPr>
        <p:spPr bwMode="auto">
          <a:xfrm flipH="1" flipV="1">
            <a:off x="7294563" y="2473325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51" name="Oval 60"/>
          <p:cNvSpPr>
            <a:spLocks noChangeArrowheads="1"/>
          </p:cNvSpPr>
          <p:nvPr/>
        </p:nvSpPr>
        <p:spPr bwMode="auto">
          <a:xfrm flipH="1" flipV="1">
            <a:off x="7315200" y="26670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52" name="Oval 61"/>
          <p:cNvSpPr>
            <a:spLocks noChangeArrowheads="1"/>
          </p:cNvSpPr>
          <p:nvPr/>
        </p:nvSpPr>
        <p:spPr bwMode="auto">
          <a:xfrm flipH="1" flipV="1">
            <a:off x="7010400" y="30480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53" name="Oval 62"/>
          <p:cNvSpPr>
            <a:spLocks noChangeArrowheads="1"/>
          </p:cNvSpPr>
          <p:nvPr/>
        </p:nvSpPr>
        <p:spPr bwMode="auto">
          <a:xfrm flipH="1" flipV="1">
            <a:off x="7239000" y="35052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54" name="Oval 63"/>
          <p:cNvSpPr>
            <a:spLocks noChangeArrowheads="1"/>
          </p:cNvSpPr>
          <p:nvPr/>
        </p:nvSpPr>
        <p:spPr bwMode="auto">
          <a:xfrm flipH="1" flipV="1">
            <a:off x="7239000" y="36576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55" name="Oval 64"/>
          <p:cNvSpPr>
            <a:spLocks noChangeArrowheads="1"/>
          </p:cNvSpPr>
          <p:nvPr/>
        </p:nvSpPr>
        <p:spPr bwMode="auto">
          <a:xfrm flipH="1" flipV="1">
            <a:off x="5181600" y="33528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56" name="Oval 65"/>
          <p:cNvSpPr>
            <a:spLocks noChangeArrowheads="1"/>
          </p:cNvSpPr>
          <p:nvPr/>
        </p:nvSpPr>
        <p:spPr bwMode="auto">
          <a:xfrm flipH="1" flipV="1">
            <a:off x="4267200" y="35052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57" name="Oval 66"/>
          <p:cNvSpPr>
            <a:spLocks noChangeArrowheads="1"/>
          </p:cNvSpPr>
          <p:nvPr/>
        </p:nvSpPr>
        <p:spPr bwMode="auto">
          <a:xfrm flipH="1" flipV="1">
            <a:off x="3810000" y="23622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58" name="Oval 67"/>
          <p:cNvSpPr>
            <a:spLocks noChangeArrowheads="1"/>
          </p:cNvSpPr>
          <p:nvPr/>
        </p:nvSpPr>
        <p:spPr bwMode="auto">
          <a:xfrm flipH="1" flipV="1">
            <a:off x="4038600" y="20574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33859" name="Oval 68"/>
          <p:cNvSpPr>
            <a:spLocks noChangeArrowheads="1"/>
          </p:cNvSpPr>
          <p:nvPr/>
        </p:nvSpPr>
        <p:spPr bwMode="auto">
          <a:xfrm flipH="1" flipV="1">
            <a:off x="4191000" y="20574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33860" name="Oval 69"/>
          <p:cNvSpPr>
            <a:spLocks noChangeArrowheads="1"/>
          </p:cNvSpPr>
          <p:nvPr/>
        </p:nvSpPr>
        <p:spPr bwMode="auto">
          <a:xfrm flipH="1" flipV="1">
            <a:off x="4281488" y="2147888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33861" name="Oval 70"/>
          <p:cNvSpPr>
            <a:spLocks noChangeArrowheads="1"/>
          </p:cNvSpPr>
          <p:nvPr/>
        </p:nvSpPr>
        <p:spPr bwMode="auto">
          <a:xfrm flipH="1" flipV="1">
            <a:off x="4310063" y="2259013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33862" name="Oval 71"/>
          <p:cNvSpPr>
            <a:spLocks noChangeArrowheads="1"/>
          </p:cNvSpPr>
          <p:nvPr/>
        </p:nvSpPr>
        <p:spPr bwMode="auto">
          <a:xfrm flipH="1" flipV="1">
            <a:off x="4194175" y="2225675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33863" name="Oval 72"/>
          <p:cNvSpPr>
            <a:spLocks noChangeArrowheads="1"/>
          </p:cNvSpPr>
          <p:nvPr/>
        </p:nvSpPr>
        <p:spPr bwMode="auto">
          <a:xfrm flipH="1" flipV="1">
            <a:off x="4170363" y="1870075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33864" name="Oval 73"/>
          <p:cNvSpPr>
            <a:spLocks noChangeArrowheads="1"/>
          </p:cNvSpPr>
          <p:nvPr/>
        </p:nvSpPr>
        <p:spPr bwMode="auto">
          <a:xfrm flipH="1" flipV="1">
            <a:off x="4281488" y="1717675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33865" name="Oval 74"/>
          <p:cNvSpPr>
            <a:spLocks noChangeArrowheads="1"/>
          </p:cNvSpPr>
          <p:nvPr/>
        </p:nvSpPr>
        <p:spPr bwMode="auto">
          <a:xfrm flipH="1" flipV="1">
            <a:off x="4419600" y="17526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33866" name="Oval 75"/>
          <p:cNvSpPr>
            <a:spLocks noChangeArrowheads="1"/>
          </p:cNvSpPr>
          <p:nvPr/>
        </p:nvSpPr>
        <p:spPr bwMode="auto">
          <a:xfrm flipH="1" flipV="1">
            <a:off x="4648200" y="18288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33867" name="Oval 76"/>
          <p:cNvSpPr>
            <a:spLocks noChangeArrowheads="1"/>
          </p:cNvSpPr>
          <p:nvPr/>
        </p:nvSpPr>
        <p:spPr bwMode="auto">
          <a:xfrm flipH="1" flipV="1">
            <a:off x="4545013" y="1711325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33868" name="Oval 77"/>
          <p:cNvSpPr>
            <a:spLocks noChangeArrowheads="1"/>
          </p:cNvSpPr>
          <p:nvPr/>
        </p:nvSpPr>
        <p:spPr bwMode="auto">
          <a:xfrm flipH="1" flipV="1">
            <a:off x="3657600" y="16764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33869" name="Oval 78"/>
          <p:cNvSpPr>
            <a:spLocks noChangeArrowheads="1"/>
          </p:cNvSpPr>
          <p:nvPr/>
        </p:nvSpPr>
        <p:spPr bwMode="auto">
          <a:xfrm flipH="1" flipV="1">
            <a:off x="3810000" y="11430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33870" name="Oval 79"/>
          <p:cNvSpPr>
            <a:spLocks noChangeArrowheads="1"/>
          </p:cNvSpPr>
          <p:nvPr/>
        </p:nvSpPr>
        <p:spPr bwMode="auto">
          <a:xfrm flipH="1" flipV="1">
            <a:off x="3983038" y="1281113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33871" name="Oval 80"/>
          <p:cNvSpPr>
            <a:spLocks noChangeArrowheads="1"/>
          </p:cNvSpPr>
          <p:nvPr/>
        </p:nvSpPr>
        <p:spPr bwMode="auto">
          <a:xfrm flipH="1" flipV="1">
            <a:off x="4321175" y="13716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33872" name="Oval 81"/>
          <p:cNvSpPr>
            <a:spLocks noChangeArrowheads="1"/>
          </p:cNvSpPr>
          <p:nvPr/>
        </p:nvSpPr>
        <p:spPr bwMode="auto">
          <a:xfrm flipH="1" flipV="1">
            <a:off x="4343400" y="12192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33873" name="Oval 82"/>
          <p:cNvSpPr>
            <a:spLocks noChangeArrowheads="1"/>
          </p:cNvSpPr>
          <p:nvPr/>
        </p:nvSpPr>
        <p:spPr bwMode="auto">
          <a:xfrm flipH="1" flipV="1">
            <a:off x="4724400" y="14478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33874" name="Oval 83"/>
          <p:cNvSpPr>
            <a:spLocks noChangeArrowheads="1"/>
          </p:cNvSpPr>
          <p:nvPr/>
        </p:nvSpPr>
        <p:spPr bwMode="auto">
          <a:xfrm flipH="1" flipV="1">
            <a:off x="4800600" y="10668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33875" name="Oval 84"/>
          <p:cNvSpPr>
            <a:spLocks noChangeArrowheads="1"/>
          </p:cNvSpPr>
          <p:nvPr/>
        </p:nvSpPr>
        <p:spPr bwMode="auto">
          <a:xfrm flipH="1" flipV="1">
            <a:off x="4953000" y="10668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33876" name="Oval 85"/>
          <p:cNvSpPr>
            <a:spLocks noChangeArrowheads="1"/>
          </p:cNvSpPr>
          <p:nvPr/>
        </p:nvSpPr>
        <p:spPr bwMode="auto">
          <a:xfrm flipH="1" flipV="1">
            <a:off x="5029200" y="12954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33877" name="Oval 86"/>
          <p:cNvSpPr>
            <a:spLocks noChangeArrowheads="1"/>
          </p:cNvSpPr>
          <p:nvPr/>
        </p:nvSpPr>
        <p:spPr bwMode="auto">
          <a:xfrm flipH="1" flipV="1">
            <a:off x="5181600" y="10668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33878" name="Oval 87"/>
          <p:cNvSpPr>
            <a:spLocks noChangeArrowheads="1"/>
          </p:cNvSpPr>
          <p:nvPr/>
        </p:nvSpPr>
        <p:spPr bwMode="auto">
          <a:xfrm flipH="1" flipV="1">
            <a:off x="5334000" y="12192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33879" name="Oval 88"/>
          <p:cNvSpPr>
            <a:spLocks noChangeArrowheads="1"/>
          </p:cNvSpPr>
          <p:nvPr/>
        </p:nvSpPr>
        <p:spPr bwMode="auto">
          <a:xfrm flipH="1" flipV="1">
            <a:off x="5486400" y="16002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33880" name="Oval 89"/>
          <p:cNvSpPr>
            <a:spLocks noChangeArrowheads="1"/>
          </p:cNvSpPr>
          <p:nvPr/>
        </p:nvSpPr>
        <p:spPr bwMode="auto">
          <a:xfrm flipH="1" flipV="1">
            <a:off x="6019800" y="16002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33881" name="Oval 90"/>
          <p:cNvSpPr>
            <a:spLocks noChangeArrowheads="1"/>
          </p:cNvSpPr>
          <p:nvPr/>
        </p:nvSpPr>
        <p:spPr bwMode="auto">
          <a:xfrm flipH="1" flipV="1">
            <a:off x="6172200" y="13716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33882" name="Oval 91"/>
          <p:cNvSpPr>
            <a:spLocks noChangeArrowheads="1"/>
          </p:cNvSpPr>
          <p:nvPr/>
        </p:nvSpPr>
        <p:spPr bwMode="auto">
          <a:xfrm flipH="1" flipV="1">
            <a:off x="6629400" y="14478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33883" name="Oval 92"/>
          <p:cNvSpPr>
            <a:spLocks noChangeArrowheads="1"/>
          </p:cNvSpPr>
          <p:nvPr/>
        </p:nvSpPr>
        <p:spPr bwMode="auto">
          <a:xfrm flipH="1" flipV="1">
            <a:off x="6781800" y="16002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33884" name="Text Box 93"/>
          <p:cNvSpPr txBox="1">
            <a:spLocks noChangeArrowheads="1"/>
          </p:cNvSpPr>
          <p:nvPr/>
        </p:nvSpPr>
        <p:spPr bwMode="auto">
          <a:xfrm rot="-5399352">
            <a:off x="138113" y="2598737"/>
            <a:ext cx="2552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Grade (percent correct)</a:t>
            </a:r>
          </a:p>
        </p:txBody>
      </p:sp>
      <p:sp>
        <p:nvSpPr>
          <p:cNvPr id="33885" name="Text Box 94"/>
          <p:cNvSpPr txBox="1">
            <a:spLocks noChangeArrowheads="1"/>
          </p:cNvSpPr>
          <p:nvPr/>
        </p:nvSpPr>
        <p:spPr bwMode="auto">
          <a:xfrm>
            <a:off x="3198813" y="5927725"/>
            <a:ext cx="3887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Time to complete exam (in minutes)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3C3F8-143E-0442-91C5-A48824C455B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1524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Plots of values as a function of x and y</a:t>
            </a:r>
          </a:p>
        </p:txBody>
      </p:sp>
      <p:graphicFrame>
        <p:nvGraphicFramePr>
          <p:cNvPr id="3190" name="Group 118"/>
          <p:cNvGraphicFramePr>
            <a:graphicFrameLocks noGrp="1"/>
          </p:cNvGraphicFramePr>
          <p:nvPr/>
        </p:nvGraphicFramePr>
        <p:xfrm>
          <a:off x="533400" y="1676400"/>
          <a:ext cx="2286000" cy="2773554"/>
        </p:xfrm>
        <a:graphic>
          <a:graphicData uri="http://schemas.openxmlformats.org/drawingml/2006/table">
            <a:tbl>
              <a:tblPr/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Person</a:t>
                      </a:r>
                    </a:p>
                  </a:txBody>
                  <a:tcPr marT="45711" marB="4571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X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Y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A</a:t>
                      </a:r>
                    </a:p>
                  </a:txBody>
                  <a:tcPr marT="45711" marB="4571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1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1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B</a:t>
                      </a:r>
                    </a:p>
                  </a:txBody>
                  <a:tcPr marT="45711" marB="4571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1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C</a:t>
                      </a:r>
                    </a:p>
                  </a:txBody>
                  <a:tcPr marT="45711" marB="4571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3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2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D</a:t>
                      </a:r>
                    </a:p>
                  </a:txBody>
                  <a:tcPr marT="45711" marB="4571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4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5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E</a:t>
                      </a:r>
                    </a:p>
                  </a:txBody>
                  <a:tcPr marT="45711" marB="4571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6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4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F</a:t>
                      </a:r>
                    </a:p>
                  </a:txBody>
                  <a:tcPr marT="45711" marB="4571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7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-106" charset="0"/>
                        </a:rPr>
                        <a:t>5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5866" name="Text Box 119"/>
          <p:cNvSpPr txBox="1">
            <a:spLocks noChangeArrowheads="1"/>
          </p:cNvSpPr>
          <p:nvPr/>
        </p:nvSpPr>
        <p:spPr bwMode="auto">
          <a:xfrm rot="-5493224">
            <a:off x="3011488" y="2797175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Y values</a:t>
            </a:r>
          </a:p>
        </p:txBody>
      </p:sp>
      <p:sp>
        <p:nvSpPr>
          <p:cNvPr id="35867" name="Line 120"/>
          <p:cNvSpPr>
            <a:spLocks noChangeShapeType="1"/>
          </p:cNvSpPr>
          <p:nvPr/>
        </p:nvSpPr>
        <p:spPr bwMode="auto">
          <a:xfrm flipH="1">
            <a:off x="4246563" y="1439863"/>
            <a:ext cx="7937" cy="308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Line 121"/>
          <p:cNvSpPr>
            <a:spLocks noChangeShapeType="1"/>
          </p:cNvSpPr>
          <p:nvPr/>
        </p:nvSpPr>
        <p:spPr bwMode="auto">
          <a:xfrm>
            <a:off x="4246563" y="4525963"/>
            <a:ext cx="4516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9" name="Text Box 122"/>
          <p:cNvSpPr txBox="1">
            <a:spLocks noChangeArrowheads="1"/>
          </p:cNvSpPr>
          <p:nvPr/>
        </p:nvSpPr>
        <p:spPr bwMode="auto">
          <a:xfrm>
            <a:off x="3879850" y="384016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35870" name="Text Box 123"/>
          <p:cNvSpPr txBox="1">
            <a:spLocks noChangeArrowheads="1"/>
          </p:cNvSpPr>
          <p:nvPr/>
        </p:nvSpPr>
        <p:spPr bwMode="auto">
          <a:xfrm>
            <a:off x="3886200" y="330676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35871" name="Text Box 124"/>
          <p:cNvSpPr txBox="1">
            <a:spLocks noChangeArrowheads="1"/>
          </p:cNvSpPr>
          <p:nvPr/>
        </p:nvSpPr>
        <p:spPr bwMode="auto">
          <a:xfrm>
            <a:off x="3886200" y="277336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35872" name="Text Box 125"/>
          <p:cNvSpPr txBox="1">
            <a:spLocks noChangeArrowheads="1"/>
          </p:cNvSpPr>
          <p:nvPr/>
        </p:nvSpPr>
        <p:spPr bwMode="auto">
          <a:xfrm>
            <a:off x="3886200" y="223996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4</a:t>
            </a:r>
          </a:p>
        </p:txBody>
      </p:sp>
      <p:sp>
        <p:nvSpPr>
          <p:cNvPr id="35873" name="Text Box 126"/>
          <p:cNvSpPr txBox="1">
            <a:spLocks noChangeArrowheads="1"/>
          </p:cNvSpPr>
          <p:nvPr/>
        </p:nvSpPr>
        <p:spPr bwMode="auto">
          <a:xfrm>
            <a:off x="3886200" y="170656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5</a:t>
            </a:r>
          </a:p>
        </p:txBody>
      </p:sp>
      <p:sp>
        <p:nvSpPr>
          <p:cNvPr id="35874" name="Text Box 127"/>
          <p:cNvSpPr txBox="1">
            <a:spLocks noChangeArrowheads="1"/>
          </p:cNvSpPr>
          <p:nvPr/>
        </p:nvSpPr>
        <p:spPr bwMode="auto">
          <a:xfrm>
            <a:off x="4641850" y="458628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35875" name="Text Box 128"/>
          <p:cNvSpPr txBox="1">
            <a:spLocks noChangeArrowheads="1"/>
          </p:cNvSpPr>
          <p:nvPr/>
        </p:nvSpPr>
        <p:spPr bwMode="auto">
          <a:xfrm>
            <a:off x="5175250" y="458628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35876" name="Text Box 129"/>
          <p:cNvSpPr txBox="1">
            <a:spLocks noChangeArrowheads="1"/>
          </p:cNvSpPr>
          <p:nvPr/>
        </p:nvSpPr>
        <p:spPr bwMode="auto">
          <a:xfrm>
            <a:off x="5708650" y="458628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35877" name="Text Box 130"/>
          <p:cNvSpPr txBox="1">
            <a:spLocks noChangeArrowheads="1"/>
          </p:cNvSpPr>
          <p:nvPr/>
        </p:nvSpPr>
        <p:spPr bwMode="auto">
          <a:xfrm>
            <a:off x="6242050" y="458628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4</a:t>
            </a:r>
          </a:p>
        </p:txBody>
      </p:sp>
      <p:sp>
        <p:nvSpPr>
          <p:cNvPr id="35878" name="Text Box 131"/>
          <p:cNvSpPr txBox="1">
            <a:spLocks noChangeArrowheads="1"/>
          </p:cNvSpPr>
          <p:nvPr/>
        </p:nvSpPr>
        <p:spPr bwMode="auto">
          <a:xfrm>
            <a:off x="6775450" y="458628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5</a:t>
            </a:r>
          </a:p>
        </p:txBody>
      </p:sp>
      <p:sp>
        <p:nvSpPr>
          <p:cNvPr id="35879" name="Text Box 132"/>
          <p:cNvSpPr txBox="1">
            <a:spLocks noChangeArrowheads="1"/>
          </p:cNvSpPr>
          <p:nvPr/>
        </p:nvSpPr>
        <p:spPr bwMode="auto">
          <a:xfrm>
            <a:off x="7308850" y="458628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6</a:t>
            </a:r>
          </a:p>
        </p:txBody>
      </p:sp>
      <p:sp>
        <p:nvSpPr>
          <p:cNvPr id="35880" name="Text Box 133"/>
          <p:cNvSpPr txBox="1">
            <a:spLocks noChangeArrowheads="1"/>
          </p:cNvSpPr>
          <p:nvPr/>
        </p:nvSpPr>
        <p:spPr bwMode="auto">
          <a:xfrm>
            <a:off x="7842250" y="458628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7</a:t>
            </a:r>
          </a:p>
        </p:txBody>
      </p:sp>
      <p:sp>
        <p:nvSpPr>
          <p:cNvPr id="35881" name="Text Box 134"/>
          <p:cNvSpPr txBox="1">
            <a:spLocks noChangeArrowheads="1"/>
          </p:cNvSpPr>
          <p:nvPr/>
        </p:nvSpPr>
        <p:spPr bwMode="auto">
          <a:xfrm>
            <a:off x="8375650" y="458628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35882" name="Oval 135"/>
          <p:cNvSpPr>
            <a:spLocks noChangeArrowheads="1"/>
          </p:cNvSpPr>
          <p:nvPr/>
        </p:nvSpPr>
        <p:spPr bwMode="auto">
          <a:xfrm>
            <a:off x="4730750" y="40481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3" name="Oval 136"/>
          <p:cNvSpPr>
            <a:spLocks noChangeArrowheads="1"/>
          </p:cNvSpPr>
          <p:nvPr/>
        </p:nvSpPr>
        <p:spPr bwMode="auto">
          <a:xfrm>
            <a:off x="4738688" y="294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4" name="Oval 137"/>
          <p:cNvSpPr>
            <a:spLocks noChangeArrowheads="1"/>
          </p:cNvSpPr>
          <p:nvPr/>
        </p:nvSpPr>
        <p:spPr bwMode="auto">
          <a:xfrm>
            <a:off x="5791200" y="352901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5" name="Oval 138"/>
          <p:cNvSpPr>
            <a:spLocks noChangeArrowheads="1"/>
          </p:cNvSpPr>
          <p:nvPr/>
        </p:nvSpPr>
        <p:spPr bwMode="auto">
          <a:xfrm>
            <a:off x="6318250" y="19494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6" name="Oval 140"/>
          <p:cNvSpPr>
            <a:spLocks noChangeArrowheads="1"/>
          </p:cNvSpPr>
          <p:nvPr/>
        </p:nvSpPr>
        <p:spPr bwMode="auto">
          <a:xfrm>
            <a:off x="7445375" y="248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7" name="Oval 141"/>
          <p:cNvSpPr>
            <a:spLocks noChangeArrowheads="1"/>
          </p:cNvSpPr>
          <p:nvPr/>
        </p:nvSpPr>
        <p:spPr bwMode="auto">
          <a:xfrm>
            <a:off x="8001000" y="20113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8" name="Text Box 142"/>
          <p:cNvSpPr txBox="1">
            <a:spLocks noChangeArrowheads="1"/>
          </p:cNvSpPr>
          <p:nvPr/>
        </p:nvSpPr>
        <p:spPr bwMode="auto">
          <a:xfrm>
            <a:off x="4784725" y="3870325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</a:t>
            </a:r>
          </a:p>
        </p:txBody>
      </p:sp>
      <p:sp>
        <p:nvSpPr>
          <p:cNvPr id="35889" name="Text Box 143"/>
          <p:cNvSpPr txBox="1">
            <a:spLocks noChangeArrowheads="1"/>
          </p:cNvSpPr>
          <p:nvPr/>
        </p:nvSpPr>
        <p:spPr bwMode="auto">
          <a:xfrm>
            <a:off x="4778375" y="2792413"/>
            <a:ext cx="35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35890" name="Text Box 144"/>
          <p:cNvSpPr txBox="1">
            <a:spLocks noChangeArrowheads="1"/>
          </p:cNvSpPr>
          <p:nvPr/>
        </p:nvSpPr>
        <p:spPr bwMode="auto">
          <a:xfrm>
            <a:off x="5824538" y="3382963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C</a:t>
            </a:r>
          </a:p>
        </p:txBody>
      </p:sp>
      <p:sp>
        <p:nvSpPr>
          <p:cNvPr id="35891" name="Text Box 145"/>
          <p:cNvSpPr txBox="1">
            <a:spLocks noChangeArrowheads="1"/>
          </p:cNvSpPr>
          <p:nvPr/>
        </p:nvSpPr>
        <p:spPr bwMode="auto">
          <a:xfrm>
            <a:off x="6337300" y="178276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</a:t>
            </a:r>
          </a:p>
        </p:txBody>
      </p:sp>
      <p:sp>
        <p:nvSpPr>
          <p:cNvPr id="35892" name="Text Box 146"/>
          <p:cNvSpPr txBox="1">
            <a:spLocks noChangeArrowheads="1"/>
          </p:cNvSpPr>
          <p:nvPr/>
        </p:nvSpPr>
        <p:spPr bwMode="auto">
          <a:xfrm>
            <a:off x="7459663" y="233680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E</a:t>
            </a:r>
          </a:p>
        </p:txBody>
      </p:sp>
      <p:sp>
        <p:nvSpPr>
          <p:cNvPr id="35893" name="Text Box 147"/>
          <p:cNvSpPr txBox="1">
            <a:spLocks noChangeArrowheads="1"/>
          </p:cNvSpPr>
          <p:nvPr/>
        </p:nvSpPr>
        <p:spPr bwMode="auto">
          <a:xfrm>
            <a:off x="8056563" y="185896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</a:t>
            </a:r>
          </a:p>
        </p:txBody>
      </p:sp>
      <p:sp>
        <p:nvSpPr>
          <p:cNvPr id="35894" name="Text Box 148"/>
          <p:cNvSpPr txBox="1">
            <a:spLocks noChangeArrowheads="1"/>
          </p:cNvSpPr>
          <p:nvPr/>
        </p:nvSpPr>
        <p:spPr bwMode="auto">
          <a:xfrm>
            <a:off x="6080125" y="5013325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X values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3C3F8-143E-0442-91C5-A48824C455B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3 Characteristics of a Correlation: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Direction of relationship</a:t>
            </a:r>
          </a:p>
          <a:p>
            <a:pPr eaLnBrk="1" hangingPunct="1">
              <a:lnSpc>
                <a:spcPct val="160000"/>
              </a:lnSpc>
            </a:pP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Form of the relation</a:t>
            </a:r>
          </a:p>
          <a:p>
            <a:pPr eaLnBrk="1" hangingPunct="1">
              <a:lnSpc>
                <a:spcPct val="160000"/>
              </a:lnSpc>
            </a:pP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Degree of the relationship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E2066-E848-BB4C-91D1-4C776808306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imes" charset="0"/>
                <a:ea typeface="ＭＳ Ｐゴシック" charset="0"/>
                <a:cs typeface="ＭＳ Ｐゴシック" charset="0"/>
              </a:rPr>
              <a:t>Correlations: Measuring and Describing Relationships (cont.)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b="1">
                <a:latin typeface="Times" charset="0"/>
                <a:ea typeface="ＭＳ Ｐゴシック" charset="0"/>
                <a:cs typeface="ＭＳ Ｐゴシック" charset="0"/>
              </a:rPr>
              <a:t>direction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 of the relationship is measured by the sign of the correlation (+ or -).  A positive correlation means that the two variables tend to change in the same direction; as one increases, the other also tends to increase.  A negative correlation means that the two variables tend to change in opposite directions; as one increases, the other tends to decrease.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E2066-E848-BB4C-91D1-4C776808306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676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>
                <a:latin typeface="Times" charset="0"/>
                <a:ea typeface="ＭＳ Ｐゴシック" charset="0"/>
                <a:cs typeface="ＭＳ Ｐゴシック" charset="0"/>
              </a:rPr>
              <a:t>The relationship between coffee sales and temperature</a:t>
            </a:r>
          </a:p>
        </p:txBody>
      </p:sp>
      <p:sp>
        <p:nvSpPr>
          <p:cNvPr id="40962" name="Line 3"/>
          <p:cNvSpPr>
            <a:spLocks noChangeShapeType="1"/>
          </p:cNvSpPr>
          <p:nvPr/>
        </p:nvSpPr>
        <p:spPr bwMode="auto">
          <a:xfrm>
            <a:off x="2286000" y="9144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Line 4"/>
          <p:cNvSpPr>
            <a:spLocks noChangeShapeType="1"/>
          </p:cNvSpPr>
          <p:nvPr/>
        </p:nvSpPr>
        <p:spPr bwMode="auto">
          <a:xfrm>
            <a:off x="2895600" y="51054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 flipH="1">
            <a:off x="2819400" y="497363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Line 6"/>
          <p:cNvSpPr>
            <a:spLocks noChangeShapeType="1"/>
          </p:cNvSpPr>
          <p:nvPr/>
        </p:nvSpPr>
        <p:spPr bwMode="auto">
          <a:xfrm flipH="1">
            <a:off x="2695575" y="497363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Line 7"/>
          <p:cNvSpPr>
            <a:spLocks noChangeShapeType="1"/>
          </p:cNvSpPr>
          <p:nvPr/>
        </p:nvSpPr>
        <p:spPr bwMode="auto">
          <a:xfrm flipH="1">
            <a:off x="228600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Line 11"/>
          <p:cNvSpPr>
            <a:spLocks noChangeShapeType="1"/>
          </p:cNvSpPr>
          <p:nvPr/>
        </p:nvSpPr>
        <p:spPr bwMode="auto">
          <a:xfrm flipH="1">
            <a:off x="2133600" y="38449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Line 12"/>
          <p:cNvSpPr>
            <a:spLocks noChangeShapeType="1"/>
          </p:cNvSpPr>
          <p:nvPr/>
        </p:nvSpPr>
        <p:spPr bwMode="auto">
          <a:xfrm flipH="1">
            <a:off x="2133600" y="32353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Line 13"/>
          <p:cNvSpPr>
            <a:spLocks noChangeShapeType="1"/>
          </p:cNvSpPr>
          <p:nvPr/>
        </p:nvSpPr>
        <p:spPr bwMode="auto">
          <a:xfrm flipH="1">
            <a:off x="2133600" y="26257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14"/>
          <p:cNvSpPr>
            <a:spLocks noChangeShapeType="1"/>
          </p:cNvSpPr>
          <p:nvPr/>
        </p:nvSpPr>
        <p:spPr bwMode="auto">
          <a:xfrm flipH="1">
            <a:off x="2133600" y="20161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15"/>
          <p:cNvSpPr>
            <a:spLocks noChangeShapeType="1"/>
          </p:cNvSpPr>
          <p:nvPr/>
        </p:nvSpPr>
        <p:spPr bwMode="auto">
          <a:xfrm flipH="1">
            <a:off x="2133600" y="14065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Line 18"/>
          <p:cNvSpPr>
            <a:spLocks noChangeShapeType="1"/>
          </p:cNvSpPr>
          <p:nvPr/>
        </p:nvSpPr>
        <p:spPr bwMode="auto">
          <a:xfrm>
            <a:off x="3429000" y="5105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Line 19"/>
          <p:cNvSpPr>
            <a:spLocks noChangeShapeType="1"/>
          </p:cNvSpPr>
          <p:nvPr/>
        </p:nvSpPr>
        <p:spPr bwMode="auto">
          <a:xfrm>
            <a:off x="4114800" y="5105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Line 20"/>
          <p:cNvSpPr>
            <a:spLocks noChangeShapeType="1"/>
          </p:cNvSpPr>
          <p:nvPr/>
        </p:nvSpPr>
        <p:spPr bwMode="auto">
          <a:xfrm>
            <a:off x="4800600" y="5105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Line 21"/>
          <p:cNvSpPr>
            <a:spLocks noChangeShapeType="1"/>
          </p:cNvSpPr>
          <p:nvPr/>
        </p:nvSpPr>
        <p:spPr bwMode="auto">
          <a:xfrm>
            <a:off x="5486400" y="5105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Line 22"/>
          <p:cNvSpPr>
            <a:spLocks noChangeShapeType="1"/>
          </p:cNvSpPr>
          <p:nvPr/>
        </p:nvSpPr>
        <p:spPr bwMode="auto">
          <a:xfrm>
            <a:off x="6172200" y="5105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Line 23"/>
          <p:cNvSpPr>
            <a:spLocks noChangeShapeType="1"/>
          </p:cNvSpPr>
          <p:nvPr/>
        </p:nvSpPr>
        <p:spPr bwMode="auto">
          <a:xfrm>
            <a:off x="6858000" y="5105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Text Box 26"/>
          <p:cNvSpPr txBox="1">
            <a:spLocks noChangeArrowheads="1"/>
          </p:cNvSpPr>
          <p:nvPr/>
        </p:nvSpPr>
        <p:spPr bwMode="auto">
          <a:xfrm>
            <a:off x="1695450" y="12192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60</a:t>
            </a:r>
          </a:p>
        </p:txBody>
      </p:sp>
      <p:sp>
        <p:nvSpPr>
          <p:cNvPr id="40979" name="Text Box 27"/>
          <p:cNvSpPr txBox="1">
            <a:spLocks noChangeArrowheads="1"/>
          </p:cNvSpPr>
          <p:nvPr/>
        </p:nvSpPr>
        <p:spPr bwMode="auto">
          <a:xfrm>
            <a:off x="1695450" y="184785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50</a:t>
            </a:r>
          </a:p>
        </p:txBody>
      </p:sp>
      <p:sp>
        <p:nvSpPr>
          <p:cNvPr id="40980" name="Text Box 28"/>
          <p:cNvSpPr txBox="1">
            <a:spLocks noChangeArrowheads="1"/>
          </p:cNvSpPr>
          <p:nvPr/>
        </p:nvSpPr>
        <p:spPr bwMode="auto">
          <a:xfrm>
            <a:off x="1695450" y="245745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40</a:t>
            </a:r>
          </a:p>
        </p:txBody>
      </p:sp>
      <p:sp>
        <p:nvSpPr>
          <p:cNvPr id="40981" name="Text Box 29"/>
          <p:cNvSpPr txBox="1">
            <a:spLocks noChangeArrowheads="1"/>
          </p:cNvSpPr>
          <p:nvPr/>
        </p:nvSpPr>
        <p:spPr bwMode="auto">
          <a:xfrm>
            <a:off x="1695450" y="306705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30</a:t>
            </a:r>
          </a:p>
        </p:txBody>
      </p:sp>
      <p:sp>
        <p:nvSpPr>
          <p:cNvPr id="40982" name="Text Box 30"/>
          <p:cNvSpPr txBox="1">
            <a:spLocks noChangeArrowheads="1"/>
          </p:cNvSpPr>
          <p:nvPr/>
        </p:nvSpPr>
        <p:spPr bwMode="auto">
          <a:xfrm>
            <a:off x="1695450" y="367665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20</a:t>
            </a:r>
          </a:p>
        </p:txBody>
      </p:sp>
      <p:sp>
        <p:nvSpPr>
          <p:cNvPr id="40983" name="Text Box 31"/>
          <p:cNvSpPr txBox="1">
            <a:spLocks noChangeArrowheads="1"/>
          </p:cNvSpPr>
          <p:nvPr/>
        </p:nvSpPr>
        <p:spPr bwMode="auto">
          <a:xfrm>
            <a:off x="3200400" y="5287963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20</a:t>
            </a:r>
          </a:p>
        </p:txBody>
      </p:sp>
      <p:sp>
        <p:nvSpPr>
          <p:cNvPr id="40984" name="Text Box 32"/>
          <p:cNvSpPr txBox="1">
            <a:spLocks noChangeArrowheads="1"/>
          </p:cNvSpPr>
          <p:nvPr/>
        </p:nvSpPr>
        <p:spPr bwMode="auto">
          <a:xfrm>
            <a:off x="3886200" y="527843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30</a:t>
            </a:r>
          </a:p>
        </p:txBody>
      </p:sp>
      <p:sp>
        <p:nvSpPr>
          <p:cNvPr id="40985" name="Text Box 33"/>
          <p:cNvSpPr txBox="1">
            <a:spLocks noChangeArrowheads="1"/>
          </p:cNvSpPr>
          <p:nvPr/>
        </p:nvSpPr>
        <p:spPr bwMode="auto">
          <a:xfrm>
            <a:off x="4575175" y="527843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40</a:t>
            </a:r>
          </a:p>
        </p:txBody>
      </p:sp>
      <p:sp>
        <p:nvSpPr>
          <p:cNvPr id="40986" name="Text Box 34"/>
          <p:cNvSpPr txBox="1">
            <a:spLocks noChangeArrowheads="1"/>
          </p:cNvSpPr>
          <p:nvPr/>
        </p:nvSpPr>
        <p:spPr bwMode="auto">
          <a:xfrm>
            <a:off x="5257800" y="527843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50</a:t>
            </a:r>
          </a:p>
        </p:txBody>
      </p:sp>
      <p:sp>
        <p:nvSpPr>
          <p:cNvPr id="40987" name="Text Box 35"/>
          <p:cNvSpPr txBox="1">
            <a:spLocks noChangeArrowheads="1"/>
          </p:cNvSpPr>
          <p:nvPr/>
        </p:nvSpPr>
        <p:spPr bwMode="auto">
          <a:xfrm>
            <a:off x="5962650" y="527843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60</a:t>
            </a:r>
          </a:p>
        </p:txBody>
      </p:sp>
      <p:sp>
        <p:nvSpPr>
          <p:cNvPr id="40988" name="Text Box 36"/>
          <p:cNvSpPr txBox="1">
            <a:spLocks noChangeArrowheads="1"/>
          </p:cNvSpPr>
          <p:nvPr/>
        </p:nvSpPr>
        <p:spPr bwMode="auto">
          <a:xfrm>
            <a:off x="6629400" y="527843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70</a:t>
            </a:r>
          </a:p>
        </p:txBody>
      </p:sp>
      <p:sp>
        <p:nvSpPr>
          <p:cNvPr id="40989" name="Text Box 93"/>
          <p:cNvSpPr txBox="1">
            <a:spLocks noChangeArrowheads="1"/>
          </p:cNvSpPr>
          <p:nvPr/>
        </p:nvSpPr>
        <p:spPr bwMode="auto">
          <a:xfrm rot="-5399352">
            <a:off x="195263" y="2773362"/>
            <a:ext cx="227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Amount of beer sold</a:t>
            </a:r>
          </a:p>
        </p:txBody>
      </p:sp>
      <p:sp>
        <p:nvSpPr>
          <p:cNvPr id="40990" name="Text Box 94"/>
          <p:cNvSpPr txBox="1">
            <a:spLocks noChangeArrowheads="1"/>
          </p:cNvSpPr>
          <p:nvPr/>
        </p:nvSpPr>
        <p:spPr bwMode="auto">
          <a:xfrm>
            <a:off x="3754438" y="5775325"/>
            <a:ext cx="295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Temperature (in degrees F)</a:t>
            </a:r>
          </a:p>
        </p:txBody>
      </p:sp>
      <p:sp>
        <p:nvSpPr>
          <p:cNvPr id="40991" name="Line 95"/>
          <p:cNvSpPr>
            <a:spLocks noChangeShapeType="1"/>
          </p:cNvSpPr>
          <p:nvPr/>
        </p:nvSpPr>
        <p:spPr bwMode="auto">
          <a:xfrm>
            <a:off x="7486650" y="5105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2" name="Text Box 96"/>
          <p:cNvSpPr txBox="1">
            <a:spLocks noChangeArrowheads="1"/>
          </p:cNvSpPr>
          <p:nvPr/>
        </p:nvSpPr>
        <p:spPr bwMode="auto">
          <a:xfrm>
            <a:off x="7258050" y="527843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80</a:t>
            </a:r>
          </a:p>
        </p:txBody>
      </p:sp>
      <p:sp>
        <p:nvSpPr>
          <p:cNvPr id="40993" name="Line 97"/>
          <p:cNvSpPr>
            <a:spLocks noChangeShapeType="1"/>
          </p:cNvSpPr>
          <p:nvPr/>
        </p:nvSpPr>
        <p:spPr bwMode="auto">
          <a:xfrm flipH="1">
            <a:off x="2133600" y="4419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4" name="Text Box 98"/>
          <p:cNvSpPr txBox="1">
            <a:spLocks noChangeArrowheads="1"/>
          </p:cNvSpPr>
          <p:nvPr/>
        </p:nvSpPr>
        <p:spPr bwMode="auto">
          <a:xfrm>
            <a:off x="1695450" y="42513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10</a:t>
            </a:r>
          </a:p>
        </p:txBody>
      </p:sp>
      <p:sp>
        <p:nvSpPr>
          <p:cNvPr id="40995" name="Line 99"/>
          <p:cNvSpPr>
            <a:spLocks noChangeShapeType="1"/>
          </p:cNvSpPr>
          <p:nvPr/>
        </p:nvSpPr>
        <p:spPr bwMode="auto">
          <a:xfrm flipH="1">
            <a:off x="3276600" y="1219200"/>
            <a:ext cx="449580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6" name="Oval 100"/>
          <p:cNvSpPr>
            <a:spLocks noChangeArrowheads="1"/>
          </p:cNvSpPr>
          <p:nvPr/>
        </p:nvSpPr>
        <p:spPr bwMode="auto">
          <a:xfrm flipH="1">
            <a:off x="7315200" y="175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7" name="Oval 101"/>
          <p:cNvSpPr>
            <a:spLocks noChangeArrowheads="1"/>
          </p:cNvSpPr>
          <p:nvPr/>
        </p:nvSpPr>
        <p:spPr bwMode="auto">
          <a:xfrm flipH="1">
            <a:off x="6858000" y="259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8" name="Oval 102"/>
          <p:cNvSpPr>
            <a:spLocks noChangeArrowheads="1"/>
          </p:cNvSpPr>
          <p:nvPr/>
        </p:nvSpPr>
        <p:spPr bwMode="auto">
          <a:xfrm flipH="1">
            <a:off x="6172200" y="281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9" name="Oval 103"/>
          <p:cNvSpPr>
            <a:spLocks noChangeArrowheads="1"/>
          </p:cNvSpPr>
          <p:nvPr/>
        </p:nvSpPr>
        <p:spPr bwMode="auto">
          <a:xfrm flipH="1">
            <a:off x="3810000" y="2667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0" name="Oval 104"/>
          <p:cNvSpPr>
            <a:spLocks noChangeArrowheads="1"/>
          </p:cNvSpPr>
          <p:nvPr/>
        </p:nvSpPr>
        <p:spPr bwMode="auto">
          <a:xfrm flipH="1">
            <a:off x="39624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1" name="Oval 105"/>
          <p:cNvSpPr>
            <a:spLocks noChangeArrowheads="1"/>
          </p:cNvSpPr>
          <p:nvPr/>
        </p:nvSpPr>
        <p:spPr bwMode="auto">
          <a:xfrm flipH="1">
            <a:off x="3962400" y="441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2" name="Oval 106"/>
          <p:cNvSpPr>
            <a:spLocks noChangeArrowheads="1"/>
          </p:cNvSpPr>
          <p:nvPr/>
        </p:nvSpPr>
        <p:spPr bwMode="auto">
          <a:xfrm flipH="1">
            <a:off x="3206750" y="41703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3" name="Oval 107"/>
          <p:cNvSpPr>
            <a:spLocks noChangeArrowheads="1"/>
          </p:cNvSpPr>
          <p:nvPr/>
        </p:nvSpPr>
        <p:spPr bwMode="auto">
          <a:xfrm flipH="1">
            <a:off x="47244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4" name="Oval 108"/>
          <p:cNvSpPr>
            <a:spLocks noChangeArrowheads="1"/>
          </p:cNvSpPr>
          <p:nvPr/>
        </p:nvSpPr>
        <p:spPr bwMode="auto">
          <a:xfrm flipH="1">
            <a:off x="5334000" y="1981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5" name="Oval 109"/>
          <p:cNvSpPr>
            <a:spLocks noChangeArrowheads="1"/>
          </p:cNvSpPr>
          <p:nvPr/>
        </p:nvSpPr>
        <p:spPr bwMode="auto">
          <a:xfrm flipH="1">
            <a:off x="5410200" y="243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6" name="Oval 110"/>
          <p:cNvSpPr>
            <a:spLocks noChangeArrowheads="1"/>
          </p:cNvSpPr>
          <p:nvPr/>
        </p:nvSpPr>
        <p:spPr bwMode="auto">
          <a:xfrm flipH="1">
            <a:off x="54102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7" name="Oval 111"/>
          <p:cNvSpPr>
            <a:spLocks noChangeArrowheads="1"/>
          </p:cNvSpPr>
          <p:nvPr/>
        </p:nvSpPr>
        <p:spPr bwMode="auto">
          <a:xfrm flipH="1">
            <a:off x="6172200" y="175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3C3F8-143E-0442-91C5-A48824C455B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676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>
                <a:latin typeface="Times" charset="0"/>
                <a:ea typeface="ＭＳ Ｐゴシック" charset="0"/>
                <a:cs typeface="ＭＳ Ｐゴシック" charset="0"/>
              </a:rPr>
              <a:t>The relationship between beer sales and temperature</a:t>
            </a:r>
          </a:p>
        </p:txBody>
      </p:sp>
      <p:sp>
        <p:nvSpPr>
          <p:cNvPr id="43010" name="Line 3"/>
          <p:cNvSpPr>
            <a:spLocks noChangeShapeType="1"/>
          </p:cNvSpPr>
          <p:nvPr/>
        </p:nvSpPr>
        <p:spPr bwMode="auto">
          <a:xfrm>
            <a:off x="2286000" y="9144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Line 4"/>
          <p:cNvSpPr>
            <a:spLocks noChangeShapeType="1"/>
          </p:cNvSpPr>
          <p:nvPr/>
        </p:nvSpPr>
        <p:spPr bwMode="auto">
          <a:xfrm>
            <a:off x="2895600" y="51054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Line 5"/>
          <p:cNvSpPr>
            <a:spLocks noChangeShapeType="1"/>
          </p:cNvSpPr>
          <p:nvPr/>
        </p:nvSpPr>
        <p:spPr bwMode="auto">
          <a:xfrm flipH="1">
            <a:off x="2819400" y="497363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Line 6"/>
          <p:cNvSpPr>
            <a:spLocks noChangeShapeType="1"/>
          </p:cNvSpPr>
          <p:nvPr/>
        </p:nvSpPr>
        <p:spPr bwMode="auto">
          <a:xfrm flipH="1">
            <a:off x="2695575" y="497363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Line 7"/>
          <p:cNvSpPr>
            <a:spLocks noChangeShapeType="1"/>
          </p:cNvSpPr>
          <p:nvPr/>
        </p:nvSpPr>
        <p:spPr bwMode="auto">
          <a:xfrm flipH="1">
            <a:off x="228600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Line 8"/>
          <p:cNvSpPr>
            <a:spLocks noChangeShapeType="1"/>
          </p:cNvSpPr>
          <p:nvPr/>
        </p:nvSpPr>
        <p:spPr bwMode="auto">
          <a:xfrm flipH="1">
            <a:off x="2133600" y="38449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9"/>
          <p:cNvSpPr>
            <a:spLocks noChangeShapeType="1"/>
          </p:cNvSpPr>
          <p:nvPr/>
        </p:nvSpPr>
        <p:spPr bwMode="auto">
          <a:xfrm flipH="1">
            <a:off x="2133600" y="32353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Line 10"/>
          <p:cNvSpPr>
            <a:spLocks noChangeShapeType="1"/>
          </p:cNvSpPr>
          <p:nvPr/>
        </p:nvSpPr>
        <p:spPr bwMode="auto">
          <a:xfrm flipH="1">
            <a:off x="2133600" y="26257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 flipH="1">
            <a:off x="2133600" y="20161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2"/>
          <p:cNvSpPr>
            <a:spLocks noChangeShapeType="1"/>
          </p:cNvSpPr>
          <p:nvPr/>
        </p:nvSpPr>
        <p:spPr bwMode="auto">
          <a:xfrm flipH="1">
            <a:off x="2133600" y="14065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13"/>
          <p:cNvSpPr>
            <a:spLocks noChangeShapeType="1"/>
          </p:cNvSpPr>
          <p:nvPr/>
        </p:nvSpPr>
        <p:spPr bwMode="auto">
          <a:xfrm>
            <a:off x="3429000" y="5105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Line 14"/>
          <p:cNvSpPr>
            <a:spLocks noChangeShapeType="1"/>
          </p:cNvSpPr>
          <p:nvPr/>
        </p:nvSpPr>
        <p:spPr bwMode="auto">
          <a:xfrm>
            <a:off x="4114800" y="5105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15"/>
          <p:cNvSpPr>
            <a:spLocks noChangeShapeType="1"/>
          </p:cNvSpPr>
          <p:nvPr/>
        </p:nvSpPr>
        <p:spPr bwMode="auto">
          <a:xfrm>
            <a:off x="4800600" y="5105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Line 16"/>
          <p:cNvSpPr>
            <a:spLocks noChangeShapeType="1"/>
          </p:cNvSpPr>
          <p:nvPr/>
        </p:nvSpPr>
        <p:spPr bwMode="auto">
          <a:xfrm>
            <a:off x="5486400" y="5105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Line 17"/>
          <p:cNvSpPr>
            <a:spLocks noChangeShapeType="1"/>
          </p:cNvSpPr>
          <p:nvPr/>
        </p:nvSpPr>
        <p:spPr bwMode="auto">
          <a:xfrm>
            <a:off x="6172200" y="5105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Line 18"/>
          <p:cNvSpPr>
            <a:spLocks noChangeShapeType="1"/>
          </p:cNvSpPr>
          <p:nvPr/>
        </p:nvSpPr>
        <p:spPr bwMode="auto">
          <a:xfrm>
            <a:off x="6858000" y="5105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Text Box 19"/>
          <p:cNvSpPr txBox="1">
            <a:spLocks noChangeArrowheads="1"/>
          </p:cNvSpPr>
          <p:nvPr/>
        </p:nvSpPr>
        <p:spPr bwMode="auto">
          <a:xfrm>
            <a:off x="1695450" y="12192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60</a:t>
            </a:r>
          </a:p>
        </p:txBody>
      </p:sp>
      <p:sp>
        <p:nvSpPr>
          <p:cNvPr id="43027" name="Text Box 20"/>
          <p:cNvSpPr txBox="1">
            <a:spLocks noChangeArrowheads="1"/>
          </p:cNvSpPr>
          <p:nvPr/>
        </p:nvSpPr>
        <p:spPr bwMode="auto">
          <a:xfrm>
            <a:off x="1695450" y="184785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50</a:t>
            </a:r>
          </a:p>
        </p:txBody>
      </p:sp>
      <p:sp>
        <p:nvSpPr>
          <p:cNvPr id="43028" name="Text Box 21"/>
          <p:cNvSpPr txBox="1">
            <a:spLocks noChangeArrowheads="1"/>
          </p:cNvSpPr>
          <p:nvPr/>
        </p:nvSpPr>
        <p:spPr bwMode="auto">
          <a:xfrm>
            <a:off x="1695450" y="245745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40</a:t>
            </a:r>
          </a:p>
        </p:txBody>
      </p:sp>
      <p:sp>
        <p:nvSpPr>
          <p:cNvPr id="43029" name="Text Box 22"/>
          <p:cNvSpPr txBox="1">
            <a:spLocks noChangeArrowheads="1"/>
          </p:cNvSpPr>
          <p:nvPr/>
        </p:nvSpPr>
        <p:spPr bwMode="auto">
          <a:xfrm>
            <a:off x="1695450" y="306705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30</a:t>
            </a:r>
          </a:p>
        </p:txBody>
      </p:sp>
      <p:sp>
        <p:nvSpPr>
          <p:cNvPr id="43030" name="Text Box 23"/>
          <p:cNvSpPr txBox="1">
            <a:spLocks noChangeArrowheads="1"/>
          </p:cNvSpPr>
          <p:nvPr/>
        </p:nvSpPr>
        <p:spPr bwMode="auto">
          <a:xfrm>
            <a:off x="1695450" y="367665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20</a:t>
            </a:r>
          </a:p>
        </p:txBody>
      </p:sp>
      <p:sp>
        <p:nvSpPr>
          <p:cNvPr id="43031" name="Text Box 24"/>
          <p:cNvSpPr txBox="1">
            <a:spLocks noChangeArrowheads="1"/>
          </p:cNvSpPr>
          <p:nvPr/>
        </p:nvSpPr>
        <p:spPr bwMode="auto">
          <a:xfrm>
            <a:off x="3200400" y="5287963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20</a:t>
            </a:r>
          </a:p>
        </p:txBody>
      </p:sp>
      <p:sp>
        <p:nvSpPr>
          <p:cNvPr id="43032" name="Text Box 25"/>
          <p:cNvSpPr txBox="1">
            <a:spLocks noChangeArrowheads="1"/>
          </p:cNvSpPr>
          <p:nvPr/>
        </p:nvSpPr>
        <p:spPr bwMode="auto">
          <a:xfrm>
            <a:off x="3886200" y="527843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30</a:t>
            </a:r>
          </a:p>
        </p:txBody>
      </p:sp>
      <p:sp>
        <p:nvSpPr>
          <p:cNvPr id="43033" name="Text Box 26"/>
          <p:cNvSpPr txBox="1">
            <a:spLocks noChangeArrowheads="1"/>
          </p:cNvSpPr>
          <p:nvPr/>
        </p:nvSpPr>
        <p:spPr bwMode="auto">
          <a:xfrm>
            <a:off x="4575175" y="527843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40</a:t>
            </a:r>
          </a:p>
        </p:txBody>
      </p:sp>
      <p:sp>
        <p:nvSpPr>
          <p:cNvPr id="43034" name="Text Box 27"/>
          <p:cNvSpPr txBox="1">
            <a:spLocks noChangeArrowheads="1"/>
          </p:cNvSpPr>
          <p:nvPr/>
        </p:nvSpPr>
        <p:spPr bwMode="auto">
          <a:xfrm>
            <a:off x="5257800" y="527843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50</a:t>
            </a:r>
          </a:p>
        </p:txBody>
      </p:sp>
      <p:sp>
        <p:nvSpPr>
          <p:cNvPr id="43035" name="Text Box 28"/>
          <p:cNvSpPr txBox="1">
            <a:spLocks noChangeArrowheads="1"/>
          </p:cNvSpPr>
          <p:nvPr/>
        </p:nvSpPr>
        <p:spPr bwMode="auto">
          <a:xfrm>
            <a:off x="5962650" y="527843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60</a:t>
            </a:r>
          </a:p>
        </p:txBody>
      </p:sp>
      <p:sp>
        <p:nvSpPr>
          <p:cNvPr id="43036" name="Text Box 29"/>
          <p:cNvSpPr txBox="1">
            <a:spLocks noChangeArrowheads="1"/>
          </p:cNvSpPr>
          <p:nvPr/>
        </p:nvSpPr>
        <p:spPr bwMode="auto">
          <a:xfrm>
            <a:off x="6629400" y="527843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70</a:t>
            </a:r>
          </a:p>
        </p:txBody>
      </p:sp>
      <p:sp>
        <p:nvSpPr>
          <p:cNvPr id="43037" name="Text Box 30"/>
          <p:cNvSpPr txBox="1">
            <a:spLocks noChangeArrowheads="1"/>
          </p:cNvSpPr>
          <p:nvPr/>
        </p:nvSpPr>
        <p:spPr bwMode="auto">
          <a:xfrm rot="-5399352">
            <a:off x="98426" y="2676525"/>
            <a:ext cx="2476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Amount of coffee sold</a:t>
            </a:r>
          </a:p>
        </p:txBody>
      </p:sp>
      <p:sp>
        <p:nvSpPr>
          <p:cNvPr id="43038" name="Text Box 31"/>
          <p:cNvSpPr txBox="1">
            <a:spLocks noChangeArrowheads="1"/>
          </p:cNvSpPr>
          <p:nvPr/>
        </p:nvSpPr>
        <p:spPr bwMode="auto">
          <a:xfrm>
            <a:off x="3754438" y="5775325"/>
            <a:ext cx="295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Temperature (in degrees F)</a:t>
            </a:r>
          </a:p>
        </p:txBody>
      </p:sp>
      <p:sp>
        <p:nvSpPr>
          <p:cNvPr id="43039" name="Line 32"/>
          <p:cNvSpPr>
            <a:spLocks noChangeShapeType="1"/>
          </p:cNvSpPr>
          <p:nvPr/>
        </p:nvSpPr>
        <p:spPr bwMode="auto">
          <a:xfrm>
            <a:off x="7486650" y="5105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0" name="Text Box 33"/>
          <p:cNvSpPr txBox="1">
            <a:spLocks noChangeArrowheads="1"/>
          </p:cNvSpPr>
          <p:nvPr/>
        </p:nvSpPr>
        <p:spPr bwMode="auto">
          <a:xfrm>
            <a:off x="7258050" y="527843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80</a:t>
            </a:r>
          </a:p>
        </p:txBody>
      </p:sp>
      <p:sp>
        <p:nvSpPr>
          <p:cNvPr id="43041" name="Line 34"/>
          <p:cNvSpPr>
            <a:spLocks noChangeShapeType="1"/>
          </p:cNvSpPr>
          <p:nvPr/>
        </p:nvSpPr>
        <p:spPr bwMode="auto">
          <a:xfrm flipH="1">
            <a:off x="2133600" y="4419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2" name="Text Box 35"/>
          <p:cNvSpPr txBox="1">
            <a:spLocks noChangeArrowheads="1"/>
          </p:cNvSpPr>
          <p:nvPr/>
        </p:nvSpPr>
        <p:spPr bwMode="auto">
          <a:xfrm>
            <a:off x="1695450" y="42513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10</a:t>
            </a:r>
          </a:p>
        </p:txBody>
      </p:sp>
      <p:sp>
        <p:nvSpPr>
          <p:cNvPr id="43043" name="Line 36"/>
          <p:cNvSpPr>
            <a:spLocks noChangeShapeType="1"/>
          </p:cNvSpPr>
          <p:nvPr/>
        </p:nvSpPr>
        <p:spPr bwMode="auto">
          <a:xfrm>
            <a:off x="3352800" y="1447800"/>
            <a:ext cx="4114800" cy="3276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4" name="Oval 37"/>
          <p:cNvSpPr>
            <a:spLocks noChangeArrowheads="1"/>
          </p:cNvSpPr>
          <p:nvPr/>
        </p:nvSpPr>
        <p:spPr bwMode="auto">
          <a:xfrm>
            <a:off x="3151188" y="13922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5" name="Oval 38"/>
          <p:cNvSpPr>
            <a:spLocks noChangeArrowheads="1"/>
          </p:cNvSpPr>
          <p:nvPr/>
        </p:nvSpPr>
        <p:spPr bwMode="auto">
          <a:xfrm>
            <a:off x="3627438" y="19192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6" name="Oval 39"/>
          <p:cNvSpPr>
            <a:spLocks noChangeArrowheads="1"/>
          </p:cNvSpPr>
          <p:nvPr/>
        </p:nvSpPr>
        <p:spPr bwMode="auto">
          <a:xfrm>
            <a:off x="4114800" y="243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7" name="Oval 40"/>
          <p:cNvSpPr>
            <a:spLocks noChangeArrowheads="1"/>
          </p:cNvSpPr>
          <p:nvPr/>
        </p:nvSpPr>
        <p:spPr bwMode="auto">
          <a:xfrm>
            <a:off x="55626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8" name="Oval 41"/>
          <p:cNvSpPr>
            <a:spLocks noChangeArrowheads="1"/>
          </p:cNvSpPr>
          <p:nvPr/>
        </p:nvSpPr>
        <p:spPr bwMode="auto">
          <a:xfrm>
            <a:off x="61722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9" name="Oval 42"/>
          <p:cNvSpPr>
            <a:spLocks noChangeArrowheads="1"/>
          </p:cNvSpPr>
          <p:nvPr/>
        </p:nvSpPr>
        <p:spPr bwMode="auto">
          <a:xfrm>
            <a:off x="6858000" y="44545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0" name="Oval 43"/>
          <p:cNvSpPr>
            <a:spLocks noChangeArrowheads="1"/>
          </p:cNvSpPr>
          <p:nvPr/>
        </p:nvSpPr>
        <p:spPr bwMode="auto">
          <a:xfrm>
            <a:off x="7543800" y="4343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1" name="Oval 44"/>
          <p:cNvSpPr>
            <a:spLocks noChangeArrowheads="1"/>
          </p:cNvSpPr>
          <p:nvPr/>
        </p:nvSpPr>
        <p:spPr bwMode="auto">
          <a:xfrm>
            <a:off x="5486400" y="303371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2" name="Oval 45"/>
          <p:cNvSpPr>
            <a:spLocks noChangeArrowheads="1"/>
          </p:cNvSpPr>
          <p:nvPr/>
        </p:nvSpPr>
        <p:spPr bwMode="auto">
          <a:xfrm>
            <a:off x="4821238" y="2355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3" name="Oval 46"/>
          <p:cNvSpPr>
            <a:spLocks noChangeArrowheads="1"/>
          </p:cNvSpPr>
          <p:nvPr/>
        </p:nvSpPr>
        <p:spPr bwMode="auto">
          <a:xfrm>
            <a:off x="5230813" y="20018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4" name="Oval 47"/>
          <p:cNvSpPr>
            <a:spLocks noChangeArrowheads="1"/>
          </p:cNvSpPr>
          <p:nvPr/>
        </p:nvSpPr>
        <p:spPr bwMode="auto">
          <a:xfrm>
            <a:off x="5591175" y="21891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5" name="Oval 48"/>
          <p:cNvSpPr>
            <a:spLocks noChangeArrowheads="1"/>
          </p:cNvSpPr>
          <p:nvPr/>
        </p:nvSpPr>
        <p:spPr bwMode="auto">
          <a:xfrm>
            <a:off x="4092575" y="149701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3C3F8-143E-0442-91C5-A48824C455B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5" descr="16f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443038"/>
            <a:ext cx="89662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E2066-E848-BB4C-91D1-4C776808306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imes" charset="0"/>
                <a:ea typeface="ＭＳ Ｐゴシック" charset="0"/>
                <a:cs typeface="ＭＳ Ｐゴシック" charset="0"/>
              </a:rPr>
              <a:t>Correlations: Measuring and Describing Relationships (cont.)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29718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The most common </a:t>
            </a:r>
            <a:r>
              <a:rPr lang="en-US" b="1">
                <a:latin typeface="Times" charset="0"/>
                <a:ea typeface="ＭＳ Ｐゴシック" charset="0"/>
                <a:cs typeface="ＭＳ Ｐゴシック" charset="0"/>
              </a:rPr>
              <a:t>form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 of relationship is a straight line or linear relationship which is measured by the Pearson correlation.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E2066-E848-BB4C-91D1-4C776808306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5" descr="16f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863725"/>
            <a:ext cx="8966200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E2066-E848-BB4C-91D1-4C776808306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A new question…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If there is a relationship between x and y…</a:t>
            </a:r>
          </a:p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How strong is that relationship?</a:t>
            </a:r>
          </a:p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How well can we predict a person</a:t>
            </a:r>
            <a:r>
              <a:rPr lang="ja-JP" altLang="en-US">
                <a:latin typeface="Times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Times" charset="0"/>
                <a:ea typeface="ＭＳ Ｐゴシック" charset="0"/>
                <a:cs typeface="ＭＳ Ｐゴシック" charset="0"/>
              </a:rPr>
              <a:t>s y score if we know x?</a:t>
            </a:r>
          </a:p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What is the </a:t>
            </a:r>
            <a:r>
              <a:rPr lang="en-US" i="1">
                <a:latin typeface="Times" charset="0"/>
                <a:ea typeface="ＭＳ Ｐゴシック" charset="0"/>
                <a:cs typeface="ＭＳ Ｐゴシック" charset="0"/>
              </a:rPr>
              <a:t>strength of the relationship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 or the </a:t>
            </a:r>
            <a:r>
              <a:rPr lang="en-US" i="1">
                <a:latin typeface="Times" charset="0"/>
                <a:ea typeface="ＭＳ Ｐゴシック" charset="0"/>
                <a:cs typeface="ＭＳ Ｐゴシック" charset="0"/>
              </a:rPr>
              <a:t>correlation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 between x and 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E2066-E848-BB4C-91D1-4C776808306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828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Comparison of performance based on amount of practice and male/female vocab scores</a:t>
            </a:r>
          </a:p>
        </p:txBody>
      </p:sp>
      <p:sp>
        <p:nvSpPr>
          <p:cNvPr id="50178" name="Line 3"/>
          <p:cNvSpPr>
            <a:spLocks noChangeShapeType="1"/>
          </p:cNvSpPr>
          <p:nvPr/>
        </p:nvSpPr>
        <p:spPr bwMode="auto">
          <a:xfrm>
            <a:off x="2362200" y="457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Line 4"/>
          <p:cNvSpPr>
            <a:spLocks noChangeShapeType="1"/>
          </p:cNvSpPr>
          <p:nvPr/>
        </p:nvSpPr>
        <p:spPr bwMode="auto">
          <a:xfrm>
            <a:off x="2362200" y="27432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Arc 6"/>
          <p:cNvSpPr>
            <a:spLocks/>
          </p:cNvSpPr>
          <p:nvPr/>
        </p:nvSpPr>
        <p:spPr bwMode="auto">
          <a:xfrm flipH="1">
            <a:off x="2362200" y="838200"/>
            <a:ext cx="4419600" cy="1905000"/>
          </a:xfrm>
          <a:custGeom>
            <a:avLst/>
            <a:gdLst>
              <a:gd name="T0" fmla="*/ 2147483647 w 21599"/>
              <a:gd name="T1" fmla="*/ 0 h 21599"/>
              <a:gd name="T2" fmla="*/ 2147483647 w 21599"/>
              <a:gd name="T3" fmla="*/ 2147483647 h 21599"/>
              <a:gd name="T4" fmla="*/ 0 w 21599"/>
              <a:gd name="T5" fmla="*/ 2147483647 h 21599"/>
              <a:gd name="T6" fmla="*/ 0 60000 65536"/>
              <a:gd name="T7" fmla="*/ 0 60000 65536"/>
              <a:gd name="T8" fmla="*/ 0 60000 65536"/>
              <a:gd name="T9" fmla="*/ 0 w 21599"/>
              <a:gd name="T10" fmla="*/ 0 h 21599"/>
              <a:gd name="T11" fmla="*/ 21599 w 21599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599" fill="none" extrusionOk="0">
                <a:moveTo>
                  <a:pt x="91" y="-1"/>
                </a:moveTo>
                <a:cubicBezTo>
                  <a:pt x="11937" y="49"/>
                  <a:pt x="21533" y="9631"/>
                  <a:pt x="21599" y="21477"/>
                </a:cubicBezTo>
              </a:path>
              <a:path w="21599" h="21599" stroke="0" extrusionOk="0">
                <a:moveTo>
                  <a:pt x="91" y="-1"/>
                </a:moveTo>
                <a:cubicBezTo>
                  <a:pt x="11937" y="49"/>
                  <a:pt x="21533" y="9631"/>
                  <a:pt x="21599" y="21477"/>
                </a:cubicBezTo>
                <a:lnTo>
                  <a:pt x="0" y="21599"/>
                </a:lnTo>
                <a:lnTo>
                  <a:pt x="91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Line 7"/>
          <p:cNvSpPr>
            <a:spLocks noChangeShapeType="1"/>
          </p:cNvSpPr>
          <p:nvPr/>
        </p:nvSpPr>
        <p:spPr bwMode="auto">
          <a:xfrm flipH="1">
            <a:off x="2286000" y="222567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Line 8"/>
          <p:cNvSpPr>
            <a:spLocks noChangeShapeType="1"/>
          </p:cNvSpPr>
          <p:nvPr/>
        </p:nvSpPr>
        <p:spPr bwMode="auto">
          <a:xfrm flipH="1">
            <a:off x="2286000" y="16764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Line 9"/>
          <p:cNvSpPr>
            <a:spLocks noChangeShapeType="1"/>
          </p:cNvSpPr>
          <p:nvPr/>
        </p:nvSpPr>
        <p:spPr bwMode="auto">
          <a:xfrm flipH="1">
            <a:off x="2286000" y="115887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Line 10"/>
          <p:cNvSpPr>
            <a:spLocks noChangeShapeType="1"/>
          </p:cNvSpPr>
          <p:nvPr/>
        </p:nvSpPr>
        <p:spPr bwMode="auto">
          <a:xfrm flipH="1">
            <a:off x="2286000" y="655638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Text Box 11"/>
          <p:cNvSpPr txBox="1">
            <a:spLocks noChangeArrowheads="1"/>
          </p:cNvSpPr>
          <p:nvPr/>
        </p:nvSpPr>
        <p:spPr bwMode="auto">
          <a:xfrm>
            <a:off x="1981200" y="4572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4</a:t>
            </a:r>
          </a:p>
        </p:txBody>
      </p:sp>
      <p:sp>
        <p:nvSpPr>
          <p:cNvPr id="50186" name="Text Box 12"/>
          <p:cNvSpPr txBox="1">
            <a:spLocks noChangeArrowheads="1"/>
          </p:cNvSpPr>
          <p:nvPr/>
        </p:nvSpPr>
        <p:spPr bwMode="auto">
          <a:xfrm>
            <a:off x="1981200" y="9906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50187" name="Text Box 13"/>
          <p:cNvSpPr txBox="1">
            <a:spLocks noChangeArrowheads="1"/>
          </p:cNvSpPr>
          <p:nvPr/>
        </p:nvSpPr>
        <p:spPr bwMode="auto">
          <a:xfrm>
            <a:off x="1981200" y="15240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50188" name="Text Box 14"/>
          <p:cNvSpPr txBox="1">
            <a:spLocks noChangeArrowheads="1"/>
          </p:cNvSpPr>
          <p:nvPr/>
        </p:nvSpPr>
        <p:spPr bwMode="auto">
          <a:xfrm>
            <a:off x="1981200" y="20574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50189" name="Line 15"/>
          <p:cNvSpPr>
            <a:spLocks noChangeShapeType="1"/>
          </p:cNvSpPr>
          <p:nvPr/>
        </p:nvSpPr>
        <p:spPr bwMode="auto">
          <a:xfrm>
            <a:off x="2971800" y="2743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Line 16"/>
          <p:cNvSpPr>
            <a:spLocks noChangeShapeType="1"/>
          </p:cNvSpPr>
          <p:nvPr/>
        </p:nvSpPr>
        <p:spPr bwMode="auto">
          <a:xfrm>
            <a:off x="3581400" y="2743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Line 17"/>
          <p:cNvSpPr>
            <a:spLocks noChangeShapeType="1"/>
          </p:cNvSpPr>
          <p:nvPr/>
        </p:nvSpPr>
        <p:spPr bwMode="auto">
          <a:xfrm>
            <a:off x="4191000" y="2743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2" name="Line 18"/>
          <p:cNvSpPr>
            <a:spLocks noChangeShapeType="1"/>
          </p:cNvSpPr>
          <p:nvPr/>
        </p:nvSpPr>
        <p:spPr bwMode="auto">
          <a:xfrm>
            <a:off x="6629400" y="2743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3" name="Line 19"/>
          <p:cNvSpPr>
            <a:spLocks noChangeShapeType="1"/>
          </p:cNvSpPr>
          <p:nvPr/>
        </p:nvSpPr>
        <p:spPr bwMode="auto">
          <a:xfrm>
            <a:off x="4800600" y="2743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4" name="Line 20"/>
          <p:cNvSpPr>
            <a:spLocks noChangeShapeType="1"/>
          </p:cNvSpPr>
          <p:nvPr/>
        </p:nvSpPr>
        <p:spPr bwMode="auto">
          <a:xfrm>
            <a:off x="5410200" y="2743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5" name="Line 21"/>
          <p:cNvSpPr>
            <a:spLocks noChangeShapeType="1"/>
          </p:cNvSpPr>
          <p:nvPr/>
        </p:nvSpPr>
        <p:spPr bwMode="auto">
          <a:xfrm>
            <a:off x="6019800" y="2743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6" name="Text Box 22"/>
          <p:cNvSpPr txBox="1">
            <a:spLocks noChangeArrowheads="1"/>
          </p:cNvSpPr>
          <p:nvPr/>
        </p:nvSpPr>
        <p:spPr bwMode="auto">
          <a:xfrm>
            <a:off x="2819400" y="28035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50197" name="Text Box 23"/>
          <p:cNvSpPr txBox="1">
            <a:spLocks noChangeArrowheads="1"/>
          </p:cNvSpPr>
          <p:nvPr/>
        </p:nvSpPr>
        <p:spPr bwMode="auto">
          <a:xfrm>
            <a:off x="3422650" y="28035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50198" name="Text Box 24"/>
          <p:cNvSpPr txBox="1">
            <a:spLocks noChangeArrowheads="1"/>
          </p:cNvSpPr>
          <p:nvPr/>
        </p:nvSpPr>
        <p:spPr bwMode="auto">
          <a:xfrm>
            <a:off x="4032250" y="28035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50199" name="Text Box 25"/>
          <p:cNvSpPr txBox="1">
            <a:spLocks noChangeArrowheads="1"/>
          </p:cNvSpPr>
          <p:nvPr/>
        </p:nvSpPr>
        <p:spPr bwMode="auto">
          <a:xfrm>
            <a:off x="4641850" y="28035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4</a:t>
            </a:r>
          </a:p>
        </p:txBody>
      </p:sp>
      <p:sp>
        <p:nvSpPr>
          <p:cNvPr id="50200" name="Text Box 26"/>
          <p:cNvSpPr txBox="1">
            <a:spLocks noChangeArrowheads="1"/>
          </p:cNvSpPr>
          <p:nvPr/>
        </p:nvSpPr>
        <p:spPr bwMode="auto">
          <a:xfrm>
            <a:off x="5251450" y="28035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5</a:t>
            </a:r>
          </a:p>
        </p:txBody>
      </p:sp>
      <p:sp>
        <p:nvSpPr>
          <p:cNvPr id="50201" name="Text Box 27"/>
          <p:cNvSpPr txBox="1">
            <a:spLocks noChangeArrowheads="1"/>
          </p:cNvSpPr>
          <p:nvPr/>
        </p:nvSpPr>
        <p:spPr bwMode="auto">
          <a:xfrm>
            <a:off x="5861050" y="28035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6</a:t>
            </a:r>
          </a:p>
        </p:txBody>
      </p:sp>
      <p:sp>
        <p:nvSpPr>
          <p:cNvPr id="50202" name="Text Box 28"/>
          <p:cNvSpPr txBox="1">
            <a:spLocks noChangeArrowheads="1"/>
          </p:cNvSpPr>
          <p:nvPr/>
        </p:nvSpPr>
        <p:spPr bwMode="auto">
          <a:xfrm>
            <a:off x="6470650" y="28035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7</a:t>
            </a:r>
          </a:p>
        </p:txBody>
      </p:sp>
      <p:sp>
        <p:nvSpPr>
          <p:cNvPr id="50203" name="Oval 29"/>
          <p:cNvSpPr>
            <a:spLocks noChangeArrowheads="1"/>
          </p:cNvSpPr>
          <p:nvPr/>
        </p:nvSpPr>
        <p:spPr bwMode="auto">
          <a:xfrm>
            <a:off x="2341563" y="26114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4" name="Oval 30"/>
          <p:cNvSpPr>
            <a:spLocks noChangeArrowheads="1"/>
          </p:cNvSpPr>
          <p:nvPr/>
        </p:nvSpPr>
        <p:spPr bwMode="auto">
          <a:xfrm>
            <a:off x="2673350" y="19621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5" name="Oval 31"/>
          <p:cNvSpPr>
            <a:spLocks noChangeArrowheads="1"/>
          </p:cNvSpPr>
          <p:nvPr/>
        </p:nvSpPr>
        <p:spPr bwMode="auto">
          <a:xfrm>
            <a:off x="3165475" y="158591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206" name="Oval 32"/>
          <p:cNvSpPr>
            <a:spLocks noChangeArrowheads="1"/>
          </p:cNvSpPr>
          <p:nvPr/>
        </p:nvSpPr>
        <p:spPr bwMode="auto">
          <a:xfrm>
            <a:off x="3706813" y="13366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207" name="Oval 33"/>
          <p:cNvSpPr>
            <a:spLocks noChangeArrowheads="1"/>
          </p:cNvSpPr>
          <p:nvPr/>
        </p:nvSpPr>
        <p:spPr bwMode="auto">
          <a:xfrm>
            <a:off x="4419600" y="10874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208" name="Oval 34"/>
          <p:cNvSpPr>
            <a:spLocks noChangeArrowheads="1"/>
          </p:cNvSpPr>
          <p:nvPr/>
        </p:nvSpPr>
        <p:spPr bwMode="auto">
          <a:xfrm>
            <a:off x="4953000" y="9556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209" name="Oval 35"/>
          <p:cNvSpPr>
            <a:spLocks noChangeArrowheads="1"/>
          </p:cNvSpPr>
          <p:nvPr/>
        </p:nvSpPr>
        <p:spPr bwMode="auto">
          <a:xfrm>
            <a:off x="5562600" y="8794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210" name="Oval 36"/>
          <p:cNvSpPr>
            <a:spLocks noChangeArrowheads="1"/>
          </p:cNvSpPr>
          <p:nvPr/>
        </p:nvSpPr>
        <p:spPr bwMode="auto">
          <a:xfrm>
            <a:off x="6184900" y="8175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211" name="Oval 37"/>
          <p:cNvSpPr>
            <a:spLocks noChangeArrowheads="1"/>
          </p:cNvSpPr>
          <p:nvPr/>
        </p:nvSpPr>
        <p:spPr bwMode="auto">
          <a:xfrm>
            <a:off x="6705600" y="8175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212" name="Text Box 38"/>
          <p:cNvSpPr txBox="1">
            <a:spLocks noChangeArrowheads="1"/>
          </p:cNvSpPr>
          <p:nvPr/>
        </p:nvSpPr>
        <p:spPr bwMode="auto">
          <a:xfrm>
            <a:off x="3505200" y="3200400"/>
            <a:ext cx="215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Amount of practice</a:t>
            </a:r>
          </a:p>
        </p:txBody>
      </p:sp>
      <p:sp>
        <p:nvSpPr>
          <p:cNvPr id="50213" name="Text Box 39"/>
          <p:cNvSpPr txBox="1">
            <a:spLocks noChangeArrowheads="1"/>
          </p:cNvSpPr>
          <p:nvPr/>
        </p:nvSpPr>
        <p:spPr bwMode="auto">
          <a:xfrm rot="-5400000">
            <a:off x="1040607" y="1421606"/>
            <a:ext cx="1481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Performance</a:t>
            </a:r>
          </a:p>
        </p:txBody>
      </p:sp>
      <p:sp>
        <p:nvSpPr>
          <p:cNvPr id="50214" name="Text Box 40"/>
          <p:cNvSpPr txBox="1">
            <a:spLocks noChangeArrowheads="1"/>
          </p:cNvSpPr>
          <p:nvPr/>
        </p:nvSpPr>
        <p:spPr bwMode="auto">
          <a:xfrm>
            <a:off x="2651125" y="258763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(a)</a:t>
            </a:r>
          </a:p>
        </p:txBody>
      </p:sp>
      <p:sp>
        <p:nvSpPr>
          <p:cNvPr id="50215" name="Line 41"/>
          <p:cNvSpPr>
            <a:spLocks noChangeShapeType="1"/>
          </p:cNvSpPr>
          <p:nvPr/>
        </p:nvSpPr>
        <p:spPr bwMode="auto">
          <a:xfrm>
            <a:off x="2362200" y="4114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6" name="Line 42"/>
          <p:cNvSpPr>
            <a:spLocks noChangeShapeType="1"/>
          </p:cNvSpPr>
          <p:nvPr/>
        </p:nvSpPr>
        <p:spPr bwMode="auto">
          <a:xfrm>
            <a:off x="2362200" y="61722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7" name="Text Box 43"/>
          <p:cNvSpPr txBox="1">
            <a:spLocks noChangeArrowheads="1"/>
          </p:cNvSpPr>
          <p:nvPr/>
        </p:nvSpPr>
        <p:spPr bwMode="auto">
          <a:xfrm>
            <a:off x="2644775" y="3962400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(b)</a:t>
            </a:r>
          </a:p>
        </p:txBody>
      </p:sp>
      <p:sp>
        <p:nvSpPr>
          <p:cNvPr id="50218" name="Line 44"/>
          <p:cNvSpPr>
            <a:spLocks noChangeShapeType="1"/>
          </p:cNvSpPr>
          <p:nvPr/>
        </p:nvSpPr>
        <p:spPr bwMode="auto">
          <a:xfrm>
            <a:off x="3733800" y="6172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9" name="Line 46"/>
          <p:cNvSpPr>
            <a:spLocks noChangeShapeType="1"/>
          </p:cNvSpPr>
          <p:nvPr/>
        </p:nvSpPr>
        <p:spPr bwMode="auto">
          <a:xfrm>
            <a:off x="5638800" y="6172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0" name="Text Box 47"/>
          <p:cNvSpPr txBox="1">
            <a:spLocks noChangeArrowheads="1"/>
          </p:cNvSpPr>
          <p:nvPr/>
        </p:nvSpPr>
        <p:spPr bwMode="auto">
          <a:xfrm>
            <a:off x="3409950" y="6278563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Male</a:t>
            </a:r>
          </a:p>
        </p:txBody>
      </p:sp>
      <p:sp>
        <p:nvSpPr>
          <p:cNvPr id="50221" name="Text Box 48"/>
          <p:cNvSpPr txBox="1">
            <a:spLocks noChangeArrowheads="1"/>
          </p:cNvSpPr>
          <p:nvPr/>
        </p:nvSpPr>
        <p:spPr bwMode="auto">
          <a:xfrm>
            <a:off x="5181600" y="6308725"/>
            <a:ext cx="931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Female</a:t>
            </a:r>
          </a:p>
        </p:txBody>
      </p:sp>
      <p:sp>
        <p:nvSpPr>
          <p:cNvPr id="50222" name="Oval 49"/>
          <p:cNvSpPr>
            <a:spLocks noChangeArrowheads="1"/>
          </p:cNvSpPr>
          <p:nvPr/>
        </p:nvSpPr>
        <p:spPr bwMode="auto">
          <a:xfrm>
            <a:off x="3692525" y="577691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23" name="Oval 50"/>
          <p:cNvSpPr>
            <a:spLocks noChangeArrowheads="1"/>
          </p:cNvSpPr>
          <p:nvPr/>
        </p:nvSpPr>
        <p:spPr bwMode="auto">
          <a:xfrm>
            <a:off x="3692525" y="55832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24" name="Oval 51"/>
          <p:cNvSpPr>
            <a:spLocks noChangeArrowheads="1"/>
          </p:cNvSpPr>
          <p:nvPr/>
        </p:nvSpPr>
        <p:spPr bwMode="auto">
          <a:xfrm>
            <a:off x="3692525" y="539591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25" name="Oval 52"/>
          <p:cNvSpPr>
            <a:spLocks noChangeArrowheads="1"/>
          </p:cNvSpPr>
          <p:nvPr/>
        </p:nvSpPr>
        <p:spPr bwMode="auto">
          <a:xfrm>
            <a:off x="3692525" y="518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26" name="Oval 53"/>
          <p:cNvSpPr>
            <a:spLocks noChangeArrowheads="1"/>
          </p:cNvSpPr>
          <p:nvPr/>
        </p:nvSpPr>
        <p:spPr bwMode="auto">
          <a:xfrm>
            <a:off x="3692525" y="59848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27" name="Oval 54"/>
          <p:cNvSpPr>
            <a:spLocks noChangeArrowheads="1"/>
          </p:cNvSpPr>
          <p:nvPr/>
        </p:nvSpPr>
        <p:spPr bwMode="auto">
          <a:xfrm>
            <a:off x="5603875" y="48974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28" name="Oval 55"/>
          <p:cNvSpPr>
            <a:spLocks noChangeArrowheads="1"/>
          </p:cNvSpPr>
          <p:nvPr/>
        </p:nvSpPr>
        <p:spPr bwMode="auto">
          <a:xfrm>
            <a:off x="5603875" y="47037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29" name="Oval 56"/>
          <p:cNvSpPr>
            <a:spLocks noChangeArrowheads="1"/>
          </p:cNvSpPr>
          <p:nvPr/>
        </p:nvSpPr>
        <p:spPr bwMode="auto">
          <a:xfrm>
            <a:off x="5603875" y="45164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30" name="Oval 57"/>
          <p:cNvSpPr>
            <a:spLocks noChangeArrowheads="1"/>
          </p:cNvSpPr>
          <p:nvPr/>
        </p:nvSpPr>
        <p:spPr bwMode="auto">
          <a:xfrm>
            <a:off x="5603875" y="42878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31" name="Oval 58"/>
          <p:cNvSpPr>
            <a:spLocks noChangeArrowheads="1"/>
          </p:cNvSpPr>
          <p:nvPr/>
        </p:nvSpPr>
        <p:spPr bwMode="auto">
          <a:xfrm>
            <a:off x="5603875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32" name="Text Box 59"/>
          <p:cNvSpPr txBox="1">
            <a:spLocks noChangeArrowheads="1"/>
          </p:cNvSpPr>
          <p:nvPr/>
        </p:nvSpPr>
        <p:spPr bwMode="auto">
          <a:xfrm rot="-5400000">
            <a:off x="1039813" y="4897437"/>
            <a:ext cx="1968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Vocabulary score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3C3F8-143E-0442-91C5-A48824C455B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imes" charset="0"/>
                <a:ea typeface="ＭＳ Ｐゴシック" charset="0"/>
                <a:cs typeface="ＭＳ Ｐゴシック" charset="0"/>
              </a:rPr>
              <a:t>Correlations: Measuring and Describing Relationships (cont.)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4525963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b="1">
                <a:latin typeface="Times" charset="0"/>
                <a:ea typeface="ＭＳ Ｐゴシック" charset="0"/>
                <a:cs typeface="ＭＳ Ｐゴシック" charset="0"/>
              </a:rPr>
              <a:t>degree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 of relationship (the strength or consistency of the relationship) is measured by the numerical value of the correlation.  A value of 1.00 indicates a perfect relationship and a value of zero indicates no relationship.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E2066-E848-BB4C-91D1-4C776808306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676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Plot of points - wide dispersion</a:t>
            </a:r>
          </a:p>
        </p:txBody>
      </p:sp>
      <p:sp>
        <p:nvSpPr>
          <p:cNvPr id="53250" name="Line 3"/>
          <p:cNvSpPr>
            <a:spLocks noChangeShapeType="1"/>
          </p:cNvSpPr>
          <p:nvPr/>
        </p:nvSpPr>
        <p:spPr bwMode="auto">
          <a:xfrm>
            <a:off x="2362200" y="5334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Line 4"/>
          <p:cNvSpPr>
            <a:spLocks noChangeShapeType="1"/>
          </p:cNvSpPr>
          <p:nvPr/>
        </p:nvSpPr>
        <p:spPr bwMode="auto">
          <a:xfrm>
            <a:off x="2971800" y="52578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Line 5"/>
          <p:cNvSpPr>
            <a:spLocks noChangeShapeType="1"/>
          </p:cNvSpPr>
          <p:nvPr/>
        </p:nvSpPr>
        <p:spPr bwMode="auto">
          <a:xfrm flipH="1">
            <a:off x="2895600" y="512603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Line 6"/>
          <p:cNvSpPr>
            <a:spLocks noChangeShapeType="1"/>
          </p:cNvSpPr>
          <p:nvPr/>
        </p:nvSpPr>
        <p:spPr bwMode="auto">
          <a:xfrm flipH="1">
            <a:off x="2771775" y="512603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Line 7"/>
          <p:cNvSpPr>
            <a:spLocks noChangeShapeType="1"/>
          </p:cNvSpPr>
          <p:nvPr/>
        </p:nvSpPr>
        <p:spPr bwMode="auto">
          <a:xfrm flipH="1">
            <a:off x="2362200" y="5257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Line 8"/>
          <p:cNvSpPr>
            <a:spLocks noChangeShapeType="1"/>
          </p:cNvSpPr>
          <p:nvPr/>
        </p:nvSpPr>
        <p:spPr bwMode="auto">
          <a:xfrm flipV="1">
            <a:off x="2244725" y="4800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Line 9"/>
          <p:cNvSpPr>
            <a:spLocks noChangeShapeType="1"/>
          </p:cNvSpPr>
          <p:nvPr/>
        </p:nvSpPr>
        <p:spPr bwMode="auto">
          <a:xfrm flipV="1">
            <a:off x="2244725" y="4938713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Line 10"/>
          <p:cNvSpPr>
            <a:spLocks noChangeShapeType="1"/>
          </p:cNvSpPr>
          <p:nvPr/>
        </p:nvSpPr>
        <p:spPr bwMode="auto">
          <a:xfrm flipV="1">
            <a:off x="236220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Line 11"/>
          <p:cNvSpPr>
            <a:spLocks noChangeShapeType="1"/>
          </p:cNvSpPr>
          <p:nvPr/>
        </p:nvSpPr>
        <p:spPr bwMode="auto">
          <a:xfrm flipH="1">
            <a:off x="2209800" y="4572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Line 12"/>
          <p:cNvSpPr>
            <a:spLocks noChangeShapeType="1"/>
          </p:cNvSpPr>
          <p:nvPr/>
        </p:nvSpPr>
        <p:spPr bwMode="auto">
          <a:xfrm flipH="1">
            <a:off x="2209800" y="3962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Line 13"/>
          <p:cNvSpPr>
            <a:spLocks noChangeShapeType="1"/>
          </p:cNvSpPr>
          <p:nvPr/>
        </p:nvSpPr>
        <p:spPr bwMode="auto">
          <a:xfrm flipH="1">
            <a:off x="2209800" y="3352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Line 14"/>
          <p:cNvSpPr>
            <a:spLocks noChangeShapeType="1"/>
          </p:cNvSpPr>
          <p:nvPr/>
        </p:nvSpPr>
        <p:spPr bwMode="auto">
          <a:xfrm flipH="1">
            <a:off x="22098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Line 15"/>
          <p:cNvSpPr>
            <a:spLocks noChangeShapeType="1"/>
          </p:cNvSpPr>
          <p:nvPr/>
        </p:nvSpPr>
        <p:spPr bwMode="auto">
          <a:xfrm flipH="1">
            <a:off x="2209800" y="2133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Line 16"/>
          <p:cNvSpPr>
            <a:spLocks noChangeShapeType="1"/>
          </p:cNvSpPr>
          <p:nvPr/>
        </p:nvSpPr>
        <p:spPr bwMode="auto">
          <a:xfrm flipH="1">
            <a:off x="2209800" y="1524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Line 17"/>
          <p:cNvSpPr>
            <a:spLocks noChangeShapeType="1"/>
          </p:cNvSpPr>
          <p:nvPr/>
        </p:nvSpPr>
        <p:spPr bwMode="auto">
          <a:xfrm flipH="1">
            <a:off x="2209800" y="914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Line 18"/>
          <p:cNvSpPr>
            <a:spLocks noChangeShapeType="1"/>
          </p:cNvSpPr>
          <p:nvPr/>
        </p:nvSpPr>
        <p:spPr bwMode="auto">
          <a:xfrm>
            <a:off x="35052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Line 19"/>
          <p:cNvSpPr>
            <a:spLocks noChangeShapeType="1"/>
          </p:cNvSpPr>
          <p:nvPr/>
        </p:nvSpPr>
        <p:spPr bwMode="auto">
          <a:xfrm>
            <a:off x="41910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Line 20"/>
          <p:cNvSpPr>
            <a:spLocks noChangeShapeType="1"/>
          </p:cNvSpPr>
          <p:nvPr/>
        </p:nvSpPr>
        <p:spPr bwMode="auto">
          <a:xfrm>
            <a:off x="48768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Line 21"/>
          <p:cNvSpPr>
            <a:spLocks noChangeShapeType="1"/>
          </p:cNvSpPr>
          <p:nvPr/>
        </p:nvSpPr>
        <p:spPr bwMode="auto">
          <a:xfrm>
            <a:off x="55626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Line 22"/>
          <p:cNvSpPr>
            <a:spLocks noChangeShapeType="1"/>
          </p:cNvSpPr>
          <p:nvPr/>
        </p:nvSpPr>
        <p:spPr bwMode="auto">
          <a:xfrm>
            <a:off x="62484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Line 23"/>
          <p:cNvSpPr>
            <a:spLocks noChangeShapeType="1"/>
          </p:cNvSpPr>
          <p:nvPr/>
        </p:nvSpPr>
        <p:spPr bwMode="auto">
          <a:xfrm>
            <a:off x="69342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Text Box 24"/>
          <p:cNvSpPr txBox="1">
            <a:spLocks noChangeArrowheads="1"/>
          </p:cNvSpPr>
          <p:nvPr/>
        </p:nvSpPr>
        <p:spPr bwMode="auto">
          <a:xfrm>
            <a:off x="1676400" y="746125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100</a:t>
            </a:r>
          </a:p>
        </p:txBody>
      </p:sp>
      <p:sp>
        <p:nvSpPr>
          <p:cNvPr id="53272" name="Text Box 25"/>
          <p:cNvSpPr txBox="1">
            <a:spLocks noChangeArrowheads="1"/>
          </p:cNvSpPr>
          <p:nvPr/>
        </p:nvSpPr>
        <p:spPr bwMode="auto">
          <a:xfrm>
            <a:off x="1771650" y="13557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90</a:t>
            </a:r>
          </a:p>
        </p:txBody>
      </p:sp>
      <p:sp>
        <p:nvSpPr>
          <p:cNvPr id="53273" name="Text Box 26"/>
          <p:cNvSpPr txBox="1">
            <a:spLocks noChangeArrowheads="1"/>
          </p:cNvSpPr>
          <p:nvPr/>
        </p:nvSpPr>
        <p:spPr bwMode="auto">
          <a:xfrm>
            <a:off x="1771650" y="19462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80</a:t>
            </a:r>
          </a:p>
        </p:txBody>
      </p:sp>
      <p:sp>
        <p:nvSpPr>
          <p:cNvPr id="53274" name="Text Box 27"/>
          <p:cNvSpPr txBox="1">
            <a:spLocks noChangeArrowheads="1"/>
          </p:cNvSpPr>
          <p:nvPr/>
        </p:nvSpPr>
        <p:spPr bwMode="auto">
          <a:xfrm>
            <a:off x="1771650" y="25749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70</a:t>
            </a:r>
          </a:p>
        </p:txBody>
      </p:sp>
      <p:sp>
        <p:nvSpPr>
          <p:cNvPr id="53275" name="Text Box 28"/>
          <p:cNvSpPr txBox="1">
            <a:spLocks noChangeArrowheads="1"/>
          </p:cNvSpPr>
          <p:nvPr/>
        </p:nvSpPr>
        <p:spPr bwMode="auto">
          <a:xfrm>
            <a:off x="1771650" y="31845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60</a:t>
            </a:r>
          </a:p>
        </p:txBody>
      </p:sp>
      <p:sp>
        <p:nvSpPr>
          <p:cNvPr id="53276" name="Text Box 29"/>
          <p:cNvSpPr txBox="1">
            <a:spLocks noChangeArrowheads="1"/>
          </p:cNvSpPr>
          <p:nvPr/>
        </p:nvSpPr>
        <p:spPr bwMode="auto">
          <a:xfrm>
            <a:off x="1771650" y="37941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50</a:t>
            </a:r>
          </a:p>
        </p:txBody>
      </p:sp>
      <p:sp>
        <p:nvSpPr>
          <p:cNvPr id="53277" name="Text Box 30"/>
          <p:cNvSpPr txBox="1">
            <a:spLocks noChangeArrowheads="1"/>
          </p:cNvSpPr>
          <p:nvPr/>
        </p:nvSpPr>
        <p:spPr bwMode="auto">
          <a:xfrm>
            <a:off x="1771650" y="44037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40</a:t>
            </a:r>
          </a:p>
        </p:txBody>
      </p:sp>
      <p:sp>
        <p:nvSpPr>
          <p:cNvPr id="53278" name="Text Box 31"/>
          <p:cNvSpPr txBox="1">
            <a:spLocks noChangeArrowheads="1"/>
          </p:cNvSpPr>
          <p:nvPr/>
        </p:nvSpPr>
        <p:spPr bwMode="auto">
          <a:xfrm>
            <a:off x="3276600" y="5440363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20</a:t>
            </a:r>
          </a:p>
        </p:txBody>
      </p:sp>
      <p:sp>
        <p:nvSpPr>
          <p:cNvPr id="53279" name="Text Box 32"/>
          <p:cNvSpPr txBox="1">
            <a:spLocks noChangeArrowheads="1"/>
          </p:cNvSpPr>
          <p:nvPr/>
        </p:nvSpPr>
        <p:spPr bwMode="auto">
          <a:xfrm>
            <a:off x="3962400" y="543083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30</a:t>
            </a:r>
          </a:p>
        </p:txBody>
      </p:sp>
      <p:sp>
        <p:nvSpPr>
          <p:cNvPr id="53280" name="Text Box 33"/>
          <p:cNvSpPr txBox="1">
            <a:spLocks noChangeArrowheads="1"/>
          </p:cNvSpPr>
          <p:nvPr/>
        </p:nvSpPr>
        <p:spPr bwMode="auto">
          <a:xfrm>
            <a:off x="4651375" y="543083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40</a:t>
            </a:r>
          </a:p>
        </p:txBody>
      </p:sp>
      <p:sp>
        <p:nvSpPr>
          <p:cNvPr id="53281" name="Text Box 34"/>
          <p:cNvSpPr txBox="1">
            <a:spLocks noChangeArrowheads="1"/>
          </p:cNvSpPr>
          <p:nvPr/>
        </p:nvSpPr>
        <p:spPr bwMode="auto">
          <a:xfrm>
            <a:off x="5334000" y="543083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50</a:t>
            </a:r>
          </a:p>
        </p:txBody>
      </p:sp>
      <p:sp>
        <p:nvSpPr>
          <p:cNvPr id="53282" name="Text Box 35"/>
          <p:cNvSpPr txBox="1">
            <a:spLocks noChangeArrowheads="1"/>
          </p:cNvSpPr>
          <p:nvPr/>
        </p:nvSpPr>
        <p:spPr bwMode="auto">
          <a:xfrm>
            <a:off x="6038850" y="543083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60</a:t>
            </a:r>
          </a:p>
        </p:txBody>
      </p:sp>
      <p:sp>
        <p:nvSpPr>
          <p:cNvPr id="53283" name="Text Box 36"/>
          <p:cNvSpPr txBox="1">
            <a:spLocks noChangeArrowheads="1"/>
          </p:cNvSpPr>
          <p:nvPr/>
        </p:nvSpPr>
        <p:spPr bwMode="auto">
          <a:xfrm>
            <a:off x="6705600" y="543083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70</a:t>
            </a:r>
          </a:p>
        </p:txBody>
      </p:sp>
      <p:sp>
        <p:nvSpPr>
          <p:cNvPr id="53284" name="Line 95"/>
          <p:cNvSpPr>
            <a:spLocks noChangeShapeType="1"/>
          </p:cNvSpPr>
          <p:nvPr/>
        </p:nvSpPr>
        <p:spPr bwMode="auto">
          <a:xfrm>
            <a:off x="3124200" y="838200"/>
            <a:ext cx="4191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5" name="Oval 96"/>
          <p:cNvSpPr>
            <a:spLocks noChangeArrowheads="1"/>
          </p:cNvSpPr>
          <p:nvPr/>
        </p:nvSpPr>
        <p:spPr bwMode="auto">
          <a:xfrm>
            <a:off x="3276600" y="106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6" name="Oval 97"/>
          <p:cNvSpPr>
            <a:spLocks noChangeArrowheads="1"/>
          </p:cNvSpPr>
          <p:nvPr/>
        </p:nvSpPr>
        <p:spPr bwMode="auto">
          <a:xfrm>
            <a:off x="3352800" y="129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7" name="Oval 98"/>
          <p:cNvSpPr>
            <a:spLocks noChangeArrowheads="1"/>
          </p:cNvSpPr>
          <p:nvPr/>
        </p:nvSpPr>
        <p:spPr bwMode="auto">
          <a:xfrm>
            <a:off x="3733800" y="152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8" name="Oval 99"/>
          <p:cNvSpPr>
            <a:spLocks noChangeArrowheads="1"/>
          </p:cNvSpPr>
          <p:nvPr/>
        </p:nvSpPr>
        <p:spPr bwMode="auto">
          <a:xfrm>
            <a:off x="3962400" y="190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9" name="Oval 100"/>
          <p:cNvSpPr>
            <a:spLocks noChangeArrowheads="1"/>
          </p:cNvSpPr>
          <p:nvPr/>
        </p:nvSpPr>
        <p:spPr bwMode="auto">
          <a:xfrm>
            <a:off x="4267200" y="190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0" name="Oval 101"/>
          <p:cNvSpPr>
            <a:spLocks noChangeArrowheads="1"/>
          </p:cNvSpPr>
          <p:nvPr/>
        </p:nvSpPr>
        <p:spPr bwMode="auto">
          <a:xfrm>
            <a:off x="4648200" y="220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1" name="Oval 102"/>
          <p:cNvSpPr>
            <a:spLocks noChangeArrowheads="1"/>
          </p:cNvSpPr>
          <p:nvPr/>
        </p:nvSpPr>
        <p:spPr bwMode="auto">
          <a:xfrm>
            <a:off x="4648200" y="259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2" name="Oval 103"/>
          <p:cNvSpPr>
            <a:spLocks noChangeArrowheads="1"/>
          </p:cNvSpPr>
          <p:nvPr/>
        </p:nvSpPr>
        <p:spPr bwMode="auto">
          <a:xfrm>
            <a:off x="4953000" y="243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3" name="Oval 104"/>
          <p:cNvSpPr>
            <a:spLocks noChangeArrowheads="1"/>
          </p:cNvSpPr>
          <p:nvPr/>
        </p:nvSpPr>
        <p:spPr bwMode="auto">
          <a:xfrm>
            <a:off x="5334000" y="2667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4" name="Oval 105"/>
          <p:cNvSpPr>
            <a:spLocks noChangeArrowheads="1"/>
          </p:cNvSpPr>
          <p:nvPr/>
        </p:nvSpPr>
        <p:spPr bwMode="auto">
          <a:xfrm>
            <a:off x="518160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5" name="Oval 106"/>
          <p:cNvSpPr>
            <a:spLocks noChangeArrowheads="1"/>
          </p:cNvSpPr>
          <p:nvPr/>
        </p:nvSpPr>
        <p:spPr bwMode="auto">
          <a:xfrm>
            <a:off x="541020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6" name="Oval 107"/>
          <p:cNvSpPr>
            <a:spLocks noChangeArrowheads="1"/>
          </p:cNvSpPr>
          <p:nvPr/>
        </p:nvSpPr>
        <p:spPr bwMode="auto">
          <a:xfrm>
            <a:off x="57912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7" name="Oval 108"/>
          <p:cNvSpPr>
            <a:spLocks noChangeArrowheads="1"/>
          </p:cNvSpPr>
          <p:nvPr/>
        </p:nvSpPr>
        <p:spPr bwMode="auto">
          <a:xfrm>
            <a:off x="62484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8" name="Oval 109"/>
          <p:cNvSpPr>
            <a:spLocks noChangeArrowheads="1"/>
          </p:cNvSpPr>
          <p:nvPr/>
        </p:nvSpPr>
        <p:spPr bwMode="auto">
          <a:xfrm>
            <a:off x="60198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9" name="Oval 110"/>
          <p:cNvSpPr>
            <a:spLocks noChangeArrowheads="1"/>
          </p:cNvSpPr>
          <p:nvPr/>
        </p:nvSpPr>
        <p:spPr bwMode="auto">
          <a:xfrm>
            <a:off x="6248400" y="3733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0" name="Oval 111"/>
          <p:cNvSpPr>
            <a:spLocks noChangeArrowheads="1"/>
          </p:cNvSpPr>
          <p:nvPr/>
        </p:nvSpPr>
        <p:spPr bwMode="auto">
          <a:xfrm>
            <a:off x="6705600" y="3733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1" name="Oval 112"/>
          <p:cNvSpPr>
            <a:spLocks noChangeArrowheads="1"/>
          </p:cNvSpPr>
          <p:nvPr/>
        </p:nvSpPr>
        <p:spPr bwMode="auto">
          <a:xfrm>
            <a:off x="69342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2" name="Oval 113"/>
          <p:cNvSpPr>
            <a:spLocks noChangeArrowheads="1"/>
          </p:cNvSpPr>
          <p:nvPr/>
        </p:nvSpPr>
        <p:spPr bwMode="auto">
          <a:xfrm>
            <a:off x="70866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3" name="Oval 114"/>
          <p:cNvSpPr>
            <a:spLocks noChangeArrowheads="1"/>
          </p:cNvSpPr>
          <p:nvPr/>
        </p:nvSpPr>
        <p:spPr bwMode="auto">
          <a:xfrm>
            <a:off x="3581400" y="91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4" name="Oval 115"/>
          <p:cNvSpPr>
            <a:spLocks noChangeArrowheads="1"/>
          </p:cNvSpPr>
          <p:nvPr/>
        </p:nvSpPr>
        <p:spPr bwMode="auto">
          <a:xfrm>
            <a:off x="3962400" y="114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5" name="Oval 116"/>
          <p:cNvSpPr>
            <a:spLocks noChangeArrowheads="1"/>
          </p:cNvSpPr>
          <p:nvPr/>
        </p:nvSpPr>
        <p:spPr bwMode="auto">
          <a:xfrm>
            <a:off x="4419600" y="129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6" name="Oval 117"/>
          <p:cNvSpPr>
            <a:spLocks noChangeArrowheads="1"/>
          </p:cNvSpPr>
          <p:nvPr/>
        </p:nvSpPr>
        <p:spPr bwMode="auto">
          <a:xfrm>
            <a:off x="4495800" y="152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7" name="Oval 118"/>
          <p:cNvSpPr>
            <a:spLocks noChangeArrowheads="1"/>
          </p:cNvSpPr>
          <p:nvPr/>
        </p:nvSpPr>
        <p:spPr bwMode="auto">
          <a:xfrm>
            <a:off x="4953000" y="152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8" name="Oval 119"/>
          <p:cNvSpPr>
            <a:spLocks noChangeArrowheads="1"/>
          </p:cNvSpPr>
          <p:nvPr/>
        </p:nvSpPr>
        <p:spPr bwMode="auto">
          <a:xfrm>
            <a:off x="4953000" y="190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9" name="Oval 120"/>
          <p:cNvSpPr>
            <a:spLocks noChangeArrowheads="1"/>
          </p:cNvSpPr>
          <p:nvPr/>
        </p:nvSpPr>
        <p:spPr bwMode="auto">
          <a:xfrm>
            <a:off x="5410200" y="175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10" name="Oval 121"/>
          <p:cNvSpPr>
            <a:spLocks noChangeArrowheads="1"/>
          </p:cNvSpPr>
          <p:nvPr/>
        </p:nvSpPr>
        <p:spPr bwMode="auto">
          <a:xfrm>
            <a:off x="5562600" y="190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11" name="Oval 122"/>
          <p:cNvSpPr>
            <a:spLocks noChangeArrowheads="1"/>
          </p:cNvSpPr>
          <p:nvPr/>
        </p:nvSpPr>
        <p:spPr bwMode="auto">
          <a:xfrm>
            <a:off x="5334000" y="2133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12" name="Oval 123"/>
          <p:cNvSpPr>
            <a:spLocks noChangeArrowheads="1"/>
          </p:cNvSpPr>
          <p:nvPr/>
        </p:nvSpPr>
        <p:spPr bwMode="auto">
          <a:xfrm>
            <a:off x="5791200" y="236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13" name="Oval 124"/>
          <p:cNvSpPr>
            <a:spLocks noChangeArrowheads="1"/>
          </p:cNvSpPr>
          <p:nvPr/>
        </p:nvSpPr>
        <p:spPr bwMode="auto">
          <a:xfrm>
            <a:off x="5791200" y="259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14" name="Oval 125"/>
          <p:cNvSpPr>
            <a:spLocks noChangeArrowheads="1"/>
          </p:cNvSpPr>
          <p:nvPr/>
        </p:nvSpPr>
        <p:spPr bwMode="auto">
          <a:xfrm>
            <a:off x="60198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15" name="Oval 126"/>
          <p:cNvSpPr>
            <a:spLocks noChangeArrowheads="1"/>
          </p:cNvSpPr>
          <p:nvPr/>
        </p:nvSpPr>
        <p:spPr bwMode="auto">
          <a:xfrm>
            <a:off x="64008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16" name="Oval 127"/>
          <p:cNvSpPr>
            <a:spLocks noChangeArrowheads="1"/>
          </p:cNvSpPr>
          <p:nvPr/>
        </p:nvSpPr>
        <p:spPr bwMode="auto">
          <a:xfrm>
            <a:off x="66294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17" name="Oval 128"/>
          <p:cNvSpPr>
            <a:spLocks noChangeArrowheads="1"/>
          </p:cNvSpPr>
          <p:nvPr/>
        </p:nvSpPr>
        <p:spPr bwMode="auto">
          <a:xfrm>
            <a:off x="68580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18" name="Oval 129"/>
          <p:cNvSpPr>
            <a:spLocks noChangeArrowheads="1"/>
          </p:cNvSpPr>
          <p:nvPr/>
        </p:nvSpPr>
        <p:spPr bwMode="auto">
          <a:xfrm>
            <a:off x="6477000" y="137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19" name="Oval 130"/>
          <p:cNvSpPr>
            <a:spLocks noChangeArrowheads="1"/>
          </p:cNvSpPr>
          <p:nvPr/>
        </p:nvSpPr>
        <p:spPr bwMode="auto">
          <a:xfrm>
            <a:off x="6248400" y="281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3C3F8-143E-0442-91C5-A48824C455B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676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Plot of points - narrow dispersion</a:t>
            </a:r>
          </a:p>
        </p:txBody>
      </p:sp>
      <p:sp>
        <p:nvSpPr>
          <p:cNvPr id="55298" name="Line 3"/>
          <p:cNvSpPr>
            <a:spLocks noChangeShapeType="1"/>
          </p:cNvSpPr>
          <p:nvPr/>
        </p:nvSpPr>
        <p:spPr bwMode="auto">
          <a:xfrm>
            <a:off x="2362200" y="5334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Line 4"/>
          <p:cNvSpPr>
            <a:spLocks noChangeShapeType="1"/>
          </p:cNvSpPr>
          <p:nvPr/>
        </p:nvSpPr>
        <p:spPr bwMode="auto">
          <a:xfrm>
            <a:off x="2971800" y="52578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Line 5"/>
          <p:cNvSpPr>
            <a:spLocks noChangeShapeType="1"/>
          </p:cNvSpPr>
          <p:nvPr/>
        </p:nvSpPr>
        <p:spPr bwMode="auto">
          <a:xfrm flipH="1">
            <a:off x="2895600" y="512603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Line 6"/>
          <p:cNvSpPr>
            <a:spLocks noChangeShapeType="1"/>
          </p:cNvSpPr>
          <p:nvPr/>
        </p:nvSpPr>
        <p:spPr bwMode="auto">
          <a:xfrm flipH="1">
            <a:off x="2771775" y="512603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Line 7"/>
          <p:cNvSpPr>
            <a:spLocks noChangeShapeType="1"/>
          </p:cNvSpPr>
          <p:nvPr/>
        </p:nvSpPr>
        <p:spPr bwMode="auto">
          <a:xfrm flipH="1">
            <a:off x="2362200" y="5257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Line 8"/>
          <p:cNvSpPr>
            <a:spLocks noChangeShapeType="1"/>
          </p:cNvSpPr>
          <p:nvPr/>
        </p:nvSpPr>
        <p:spPr bwMode="auto">
          <a:xfrm flipV="1">
            <a:off x="2244725" y="4800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Line 9"/>
          <p:cNvSpPr>
            <a:spLocks noChangeShapeType="1"/>
          </p:cNvSpPr>
          <p:nvPr/>
        </p:nvSpPr>
        <p:spPr bwMode="auto">
          <a:xfrm flipV="1">
            <a:off x="2244725" y="4938713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Line 10"/>
          <p:cNvSpPr>
            <a:spLocks noChangeShapeType="1"/>
          </p:cNvSpPr>
          <p:nvPr/>
        </p:nvSpPr>
        <p:spPr bwMode="auto">
          <a:xfrm flipV="1">
            <a:off x="236220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Line 11"/>
          <p:cNvSpPr>
            <a:spLocks noChangeShapeType="1"/>
          </p:cNvSpPr>
          <p:nvPr/>
        </p:nvSpPr>
        <p:spPr bwMode="auto">
          <a:xfrm flipH="1">
            <a:off x="2209800" y="4572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Line 12"/>
          <p:cNvSpPr>
            <a:spLocks noChangeShapeType="1"/>
          </p:cNvSpPr>
          <p:nvPr/>
        </p:nvSpPr>
        <p:spPr bwMode="auto">
          <a:xfrm flipH="1">
            <a:off x="2209800" y="3962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Line 13"/>
          <p:cNvSpPr>
            <a:spLocks noChangeShapeType="1"/>
          </p:cNvSpPr>
          <p:nvPr/>
        </p:nvSpPr>
        <p:spPr bwMode="auto">
          <a:xfrm flipH="1">
            <a:off x="2209800" y="3352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Line 14"/>
          <p:cNvSpPr>
            <a:spLocks noChangeShapeType="1"/>
          </p:cNvSpPr>
          <p:nvPr/>
        </p:nvSpPr>
        <p:spPr bwMode="auto">
          <a:xfrm flipH="1">
            <a:off x="22098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Line 15"/>
          <p:cNvSpPr>
            <a:spLocks noChangeShapeType="1"/>
          </p:cNvSpPr>
          <p:nvPr/>
        </p:nvSpPr>
        <p:spPr bwMode="auto">
          <a:xfrm flipH="1">
            <a:off x="2209800" y="2133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Line 16"/>
          <p:cNvSpPr>
            <a:spLocks noChangeShapeType="1"/>
          </p:cNvSpPr>
          <p:nvPr/>
        </p:nvSpPr>
        <p:spPr bwMode="auto">
          <a:xfrm flipH="1">
            <a:off x="2209800" y="1524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Line 17"/>
          <p:cNvSpPr>
            <a:spLocks noChangeShapeType="1"/>
          </p:cNvSpPr>
          <p:nvPr/>
        </p:nvSpPr>
        <p:spPr bwMode="auto">
          <a:xfrm flipH="1">
            <a:off x="2209800" y="914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Line 18"/>
          <p:cNvSpPr>
            <a:spLocks noChangeShapeType="1"/>
          </p:cNvSpPr>
          <p:nvPr/>
        </p:nvSpPr>
        <p:spPr bwMode="auto">
          <a:xfrm>
            <a:off x="35052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Line 19"/>
          <p:cNvSpPr>
            <a:spLocks noChangeShapeType="1"/>
          </p:cNvSpPr>
          <p:nvPr/>
        </p:nvSpPr>
        <p:spPr bwMode="auto">
          <a:xfrm>
            <a:off x="41910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Line 20"/>
          <p:cNvSpPr>
            <a:spLocks noChangeShapeType="1"/>
          </p:cNvSpPr>
          <p:nvPr/>
        </p:nvSpPr>
        <p:spPr bwMode="auto">
          <a:xfrm>
            <a:off x="48768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Line 21"/>
          <p:cNvSpPr>
            <a:spLocks noChangeShapeType="1"/>
          </p:cNvSpPr>
          <p:nvPr/>
        </p:nvSpPr>
        <p:spPr bwMode="auto">
          <a:xfrm>
            <a:off x="55626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Line 22"/>
          <p:cNvSpPr>
            <a:spLocks noChangeShapeType="1"/>
          </p:cNvSpPr>
          <p:nvPr/>
        </p:nvSpPr>
        <p:spPr bwMode="auto">
          <a:xfrm>
            <a:off x="62484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Line 23"/>
          <p:cNvSpPr>
            <a:spLocks noChangeShapeType="1"/>
          </p:cNvSpPr>
          <p:nvPr/>
        </p:nvSpPr>
        <p:spPr bwMode="auto">
          <a:xfrm>
            <a:off x="6934200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Text Box 24"/>
          <p:cNvSpPr txBox="1">
            <a:spLocks noChangeArrowheads="1"/>
          </p:cNvSpPr>
          <p:nvPr/>
        </p:nvSpPr>
        <p:spPr bwMode="auto">
          <a:xfrm>
            <a:off x="1676400" y="746125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100</a:t>
            </a:r>
          </a:p>
        </p:txBody>
      </p:sp>
      <p:sp>
        <p:nvSpPr>
          <p:cNvPr id="55320" name="Text Box 25"/>
          <p:cNvSpPr txBox="1">
            <a:spLocks noChangeArrowheads="1"/>
          </p:cNvSpPr>
          <p:nvPr/>
        </p:nvSpPr>
        <p:spPr bwMode="auto">
          <a:xfrm>
            <a:off x="1771650" y="13557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90</a:t>
            </a:r>
          </a:p>
        </p:txBody>
      </p:sp>
      <p:sp>
        <p:nvSpPr>
          <p:cNvPr id="55321" name="Text Box 26"/>
          <p:cNvSpPr txBox="1">
            <a:spLocks noChangeArrowheads="1"/>
          </p:cNvSpPr>
          <p:nvPr/>
        </p:nvSpPr>
        <p:spPr bwMode="auto">
          <a:xfrm>
            <a:off x="1771650" y="19462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80</a:t>
            </a:r>
          </a:p>
        </p:txBody>
      </p:sp>
      <p:sp>
        <p:nvSpPr>
          <p:cNvPr id="55322" name="Text Box 27"/>
          <p:cNvSpPr txBox="1">
            <a:spLocks noChangeArrowheads="1"/>
          </p:cNvSpPr>
          <p:nvPr/>
        </p:nvSpPr>
        <p:spPr bwMode="auto">
          <a:xfrm>
            <a:off x="1771650" y="25749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70</a:t>
            </a:r>
          </a:p>
        </p:txBody>
      </p:sp>
      <p:sp>
        <p:nvSpPr>
          <p:cNvPr id="55323" name="Text Box 28"/>
          <p:cNvSpPr txBox="1">
            <a:spLocks noChangeArrowheads="1"/>
          </p:cNvSpPr>
          <p:nvPr/>
        </p:nvSpPr>
        <p:spPr bwMode="auto">
          <a:xfrm>
            <a:off x="1771650" y="31845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60</a:t>
            </a:r>
          </a:p>
        </p:txBody>
      </p:sp>
      <p:sp>
        <p:nvSpPr>
          <p:cNvPr id="55324" name="Text Box 29"/>
          <p:cNvSpPr txBox="1">
            <a:spLocks noChangeArrowheads="1"/>
          </p:cNvSpPr>
          <p:nvPr/>
        </p:nvSpPr>
        <p:spPr bwMode="auto">
          <a:xfrm>
            <a:off x="1771650" y="37941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50</a:t>
            </a:r>
          </a:p>
        </p:txBody>
      </p:sp>
      <p:sp>
        <p:nvSpPr>
          <p:cNvPr id="55325" name="Text Box 30"/>
          <p:cNvSpPr txBox="1">
            <a:spLocks noChangeArrowheads="1"/>
          </p:cNvSpPr>
          <p:nvPr/>
        </p:nvSpPr>
        <p:spPr bwMode="auto">
          <a:xfrm>
            <a:off x="1771650" y="44037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40</a:t>
            </a:r>
          </a:p>
        </p:txBody>
      </p:sp>
      <p:sp>
        <p:nvSpPr>
          <p:cNvPr id="55326" name="Text Box 31"/>
          <p:cNvSpPr txBox="1">
            <a:spLocks noChangeArrowheads="1"/>
          </p:cNvSpPr>
          <p:nvPr/>
        </p:nvSpPr>
        <p:spPr bwMode="auto">
          <a:xfrm>
            <a:off x="3276600" y="5440363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20</a:t>
            </a:r>
          </a:p>
        </p:txBody>
      </p:sp>
      <p:sp>
        <p:nvSpPr>
          <p:cNvPr id="55327" name="Text Box 32"/>
          <p:cNvSpPr txBox="1">
            <a:spLocks noChangeArrowheads="1"/>
          </p:cNvSpPr>
          <p:nvPr/>
        </p:nvSpPr>
        <p:spPr bwMode="auto">
          <a:xfrm>
            <a:off x="3962400" y="543083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30</a:t>
            </a:r>
          </a:p>
        </p:txBody>
      </p:sp>
      <p:sp>
        <p:nvSpPr>
          <p:cNvPr id="55328" name="Text Box 33"/>
          <p:cNvSpPr txBox="1">
            <a:spLocks noChangeArrowheads="1"/>
          </p:cNvSpPr>
          <p:nvPr/>
        </p:nvSpPr>
        <p:spPr bwMode="auto">
          <a:xfrm>
            <a:off x="4651375" y="543083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40</a:t>
            </a:r>
          </a:p>
        </p:txBody>
      </p:sp>
      <p:sp>
        <p:nvSpPr>
          <p:cNvPr id="55329" name="Text Box 34"/>
          <p:cNvSpPr txBox="1">
            <a:spLocks noChangeArrowheads="1"/>
          </p:cNvSpPr>
          <p:nvPr/>
        </p:nvSpPr>
        <p:spPr bwMode="auto">
          <a:xfrm>
            <a:off x="5334000" y="543083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50</a:t>
            </a:r>
          </a:p>
        </p:txBody>
      </p:sp>
      <p:sp>
        <p:nvSpPr>
          <p:cNvPr id="55330" name="Text Box 35"/>
          <p:cNvSpPr txBox="1">
            <a:spLocks noChangeArrowheads="1"/>
          </p:cNvSpPr>
          <p:nvPr/>
        </p:nvSpPr>
        <p:spPr bwMode="auto">
          <a:xfrm>
            <a:off x="6038850" y="543083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60</a:t>
            </a:r>
          </a:p>
        </p:txBody>
      </p:sp>
      <p:sp>
        <p:nvSpPr>
          <p:cNvPr id="55331" name="Text Box 36"/>
          <p:cNvSpPr txBox="1">
            <a:spLocks noChangeArrowheads="1"/>
          </p:cNvSpPr>
          <p:nvPr/>
        </p:nvSpPr>
        <p:spPr bwMode="auto">
          <a:xfrm>
            <a:off x="6705600" y="543083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70</a:t>
            </a:r>
          </a:p>
        </p:txBody>
      </p:sp>
      <p:sp>
        <p:nvSpPr>
          <p:cNvPr id="55332" name="Line 37"/>
          <p:cNvSpPr>
            <a:spLocks noChangeShapeType="1"/>
          </p:cNvSpPr>
          <p:nvPr/>
        </p:nvSpPr>
        <p:spPr bwMode="auto">
          <a:xfrm>
            <a:off x="3124200" y="838200"/>
            <a:ext cx="4191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3" name="Oval 38"/>
          <p:cNvSpPr>
            <a:spLocks noChangeArrowheads="1"/>
          </p:cNvSpPr>
          <p:nvPr/>
        </p:nvSpPr>
        <p:spPr bwMode="auto">
          <a:xfrm>
            <a:off x="3255963" y="9223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4" name="Oval 40"/>
          <p:cNvSpPr>
            <a:spLocks noChangeArrowheads="1"/>
          </p:cNvSpPr>
          <p:nvPr/>
        </p:nvSpPr>
        <p:spPr bwMode="auto">
          <a:xfrm>
            <a:off x="3878263" y="14001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5" name="Oval 42"/>
          <p:cNvSpPr>
            <a:spLocks noChangeArrowheads="1"/>
          </p:cNvSpPr>
          <p:nvPr/>
        </p:nvSpPr>
        <p:spPr bwMode="auto">
          <a:xfrm>
            <a:off x="4514850" y="19256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6" name="Oval 43"/>
          <p:cNvSpPr>
            <a:spLocks noChangeArrowheads="1"/>
          </p:cNvSpPr>
          <p:nvPr/>
        </p:nvSpPr>
        <p:spPr bwMode="auto">
          <a:xfrm>
            <a:off x="4792663" y="210661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7" name="Oval 45"/>
          <p:cNvSpPr>
            <a:spLocks noChangeArrowheads="1"/>
          </p:cNvSpPr>
          <p:nvPr/>
        </p:nvSpPr>
        <p:spPr bwMode="auto">
          <a:xfrm>
            <a:off x="5056188" y="23145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8" name="Oval 46"/>
          <p:cNvSpPr>
            <a:spLocks noChangeArrowheads="1"/>
          </p:cNvSpPr>
          <p:nvPr/>
        </p:nvSpPr>
        <p:spPr bwMode="auto">
          <a:xfrm>
            <a:off x="5395913" y="256381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9" name="Oval 49"/>
          <p:cNvSpPr>
            <a:spLocks noChangeArrowheads="1"/>
          </p:cNvSpPr>
          <p:nvPr/>
        </p:nvSpPr>
        <p:spPr bwMode="auto">
          <a:xfrm>
            <a:off x="5976938" y="30273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0" name="Oval 50"/>
          <p:cNvSpPr>
            <a:spLocks noChangeArrowheads="1"/>
          </p:cNvSpPr>
          <p:nvPr/>
        </p:nvSpPr>
        <p:spPr bwMode="auto">
          <a:xfrm>
            <a:off x="6413500" y="33591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1" name="Oval 56"/>
          <p:cNvSpPr>
            <a:spLocks noChangeArrowheads="1"/>
          </p:cNvSpPr>
          <p:nvPr/>
        </p:nvSpPr>
        <p:spPr bwMode="auto">
          <a:xfrm>
            <a:off x="3457575" y="10795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2" name="Oval 57"/>
          <p:cNvSpPr>
            <a:spLocks noChangeArrowheads="1"/>
          </p:cNvSpPr>
          <p:nvPr/>
        </p:nvSpPr>
        <p:spPr bwMode="auto">
          <a:xfrm>
            <a:off x="3735388" y="12668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3" name="Oval 58"/>
          <p:cNvSpPr>
            <a:spLocks noChangeArrowheads="1"/>
          </p:cNvSpPr>
          <p:nvPr/>
        </p:nvSpPr>
        <p:spPr bwMode="auto">
          <a:xfrm>
            <a:off x="4151313" y="16049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4" name="Oval 59"/>
          <p:cNvSpPr>
            <a:spLocks noChangeArrowheads="1"/>
          </p:cNvSpPr>
          <p:nvPr/>
        </p:nvSpPr>
        <p:spPr bwMode="auto">
          <a:xfrm>
            <a:off x="4330700" y="175101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5" name="Oval 65"/>
          <p:cNvSpPr>
            <a:spLocks noChangeArrowheads="1"/>
          </p:cNvSpPr>
          <p:nvPr/>
        </p:nvSpPr>
        <p:spPr bwMode="auto">
          <a:xfrm>
            <a:off x="7204075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6" name="Oval 66"/>
          <p:cNvSpPr>
            <a:spLocks noChangeArrowheads="1"/>
          </p:cNvSpPr>
          <p:nvPr/>
        </p:nvSpPr>
        <p:spPr bwMode="auto">
          <a:xfrm>
            <a:off x="5770563" y="28543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7" name="Oval 68"/>
          <p:cNvSpPr>
            <a:spLocks noChangeArrowheads="1"/>
          </p:cNvSpPr>
          <p:nvPr/>
        </p:nvSpPr>
        <p:spPr bwMode="auto">
          <a:xfrm>
            <a:off x="66294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8" name="Oval 70"/>
          <p:cNvSpPr>
            <a:spLocks noChangeArrowheads="1"/>
          </p:cNvSpPr>
          <p:nvPr/>
        </p:nvSpPr>
        <p:spPr bwMode="auto">
          <a:xfrm>
            <a:off x="6934200" y="3733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9" name="Oval 72"/>
          <p:cNvSpPr>
            <a:spLocks noChangeArrowheads="1"/>
          </p:cNvSpPr>
          <p:nvPr/>
        </p:nvSpPr>
        <p:spPr bwMode="auto">
          <a:xfrm>
            <a:off x="6083300" y="30876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3C3F8-143E-0442-91C5-A48824C455B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828800"/>
            <a:ext cx="7772400" cy="12192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Examples of different values for linear correlations</a:t>
            </a:r>
          </a:p>
        </p:txBody>
      </p:sp>
      <p:sp>
        <p:nvSpPr>
          <p:cNvPr id="57346" name="Line 3"/>
          <p:cNvSpPr>
            <a:spLocks noChangeShapeType="1"/>
          </p:cNvSpPr>
          <p:nvPr/>
        </p:nvSpPr>
        <p:spPr bwMode="auto">
          <a:xfrm>
            <a:off x="1066800" y="5334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Line 4"/>
          <p:cNvSpPr>
            <a:spLocks noChangeShapeType="1"/>
          </p:cNvSpPr>
          <p:nvPr/>
        </p:nvSpPr>
        <p:spPr bwMode="auto">
          <a:xfrm>
            <a:off x="1066800" y="2590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685800" y="4572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Y</a:t>
            </a:r>
          </a:p>
        </p:txBody>
      </p:sp>
      <p:sp>
        <p:nvSpPr>
          <p:cNvPr id="57349" name="Text Box 6"/>
          <p:cNvSpPr txBox="1">
            <a:spLocks noChangeArrowheads="1"/>
          </p:cNvSpPr>
          <p:nvPr/>
        </p:nvSpPr>
        <p:spPr bwMode="auto">
          <a:xfrm>
            <a:off x="3441700" y="2422525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1355725" y="487363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(a)</a:t>
            </a:r>
          </a:p>
        </p:txBody>
      </p:sp>
      <p:sp>
        <p:nvSpPr>
          <p:cNvPr id="57351" name="Line 8"/>
          <p:cNvSpPr>
            <a:spLocks noChangeShapeType="1"/>
          </p:cNvSpPr>
          <p:nvPr/>
        </p:nvSpPr>
        <p:spPr bwMode="auto">
          <a:xfrm>
            <a:off x="1066800" y="3733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Line 9"/>
          <p:cNvSpPr>
            <a:spLocks noChangeShapeType="1"/>
          </p:cNvSpPr>
          <p:nvPr/>
        </p:nvSpPr>
        <p:spPr bwMode="auto">
          <a:xfrm>
            <a:off x="1066800" y="5791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Text Box 10"/>
          <p:cNvSpPr txBox="1">
            <a:spLocks noChangeArrowheads="1"/>
          </p:cNvSpPr>
          <p:nvPr/>
        </p:nvSpPr>
        <p:spPr bwMode="auto">
          <a:xfrm>
            <a:off x="685800" y="36576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Y</a:t>
            </a:r>
          </a:p>
        </p:txBody>
      </p:sp>
      <p:sp>
        <p:nvSpPr>
          <p:cNvPr id="57354" name="Text Box 11"/>
          <p:cNvSpPr txBox="1">
            <a:spLocks noChangeArrowheads="1"/>
          </p:cNvSpPr>
          <p:nvPr/>
        </p:nvSpPr>
        <p:spPr bwMode="auto">
          <a:xfrm>
            <a:off x="3441700" y="5622925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57355" name="Text Box 12"/>
          <p:cNvSpPr txBox="1">
            <a:spLocks noChangeArrowheads="1"/>
          </p:cNvSpPr>
          <p:nvPr/>
        </p:nvSpPr>
        <p:spPr bwMode="auto">
          <a:xfrm>
            <a:off x="1371600" y="36576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(c)</a:t>
            </a:r>
          </a:p>
        </p:txBody>
      </p:sp>
      <p:sp>
        <p:nvSpPr>
          <p:cNvPr id="57356" name="Line 13"/>
          <p:cNvSpPr>
            <a:spLocks noChangeShapeType="1"/>
          </p:cNvSpPr>
          <p:nvPr/>
        </p:nvSpPr>
        <p:spPr bwMode="auto">
          <a:xfrm>
            <a:off x="5029200" y="5334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Line 14"/>
          <p:cNvSpPr>
            <a:spLocks noChangeShapeType="1"/>
          </p:cNvSpPr>
          <p:nvPr/>
        </p:nvSpPr>
        <p:spPr bwMode="auto">
          <a:xfrm>
            <a:off x="5029200" y="2590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Text Box 15"/>
          <p:cNvSpPr txBox="1">
            <a:spLocks noChangeArrowheads="1"/>
          </p:cNvSpPr>
          <p:nvPr/>
        </p:nvSpPr>
        <p:spPr bwMode="auto">
          <a:xfrm>
            <a:off x="4648200" y="4572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Y</a:t>
            </a:r>
          </a:p>
        </p:txBody>
      </p:sp>
      <p:sp>
        <p:nvSpPr>
          <p:cNvPr id="57359" name="Text Box 16"/>
          <p:cNvSpPr txBox="1">
            <a:spLocks noChangeArrowheads="1"/>
          </p:cNvSpPr>
          <p:nvPr/>
        </p:nvSpPr>
        <p:spPr bwMode="auto">
          <a:xfrm>
            <a:off x="7404100" y="2422525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57360" name="Text Box 17"/>
          <p:cNvSpPr txBox="1">
            <a:spLocks noChangeArrowheads="1"/>
          </p:cNvSpPr>
          <p:nvPr/>
        </p:nvSpPr>
        <p:spPr bwMode="auto">
          <a:xfrm>
            <a:off x="5318125" y="487363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(b)</a:t>
            </a:r>
          </a:p>
        </p:txBody>
      </p:sp>
      <p:sp>
        <p:nvSpPr>
          <p:cNvPr id="57361" name="Line 18"/>
          <p:cNvSpPr>
            <a:spLocks noChangeShapeType="1"/>
          </p:cNvSpPr>
          <p:nvPr/>
        </p:nvSpPr>
        <p:spPr bwMode="auto">
          <a:xfrm>
            <a:off x="5029200" y="3733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Line 19"/>
          <p:cNvSpPr>
            <a:spLocks noChangeShapeType="1"/>
          </p:cNvSpPr>
          <p:nvPr/>
        </p:nvSpPr>
        <p:spPr bwMode="auto">
          <a:xfrm>
            <a:off x="5029200" y="5791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Text Box 20"/>
          <p:cNvSpPr txBox="1">
            <a:spLocks noChangeArrowheads="1"/>
          </p:cNvSpPr>
          <p:nvPr/>
        </p:nvSpPr>
        <p:spPr bwMode="auto">
          <a:xfrm>
            <a:off x="4648200" y="36576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Y</a:t>
            </a:r>
          </a:p>
        </p:txBody>
      </p:sp>
      <p:sp>
        <p:nvSpPr>
          <p:cNvPr id="57364" name="Text Box 21"/>
          <p:cNvSpPr txBox="1">
            <a:spLocks noChangeArrowheads="1"/>
          </p:cNvSpPr>
          <p:nvPr/>
        </p:nvSpPr>
        <p:spPr bwMode="auto">
          <a:xfrm>
            <a:off x="7404100" y="5622925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</a:p>
        </p:txBody>
      </p:sp>
      <p:sp>
        <p:nvSpPr>
          <p:cNvPr id="57365" name="Text Box 22"/>
          <p:cNvSpPr txBox="1">
            <a:spLocks noChangeArrowheads="1"/>
          </p:cNvSpPr>
          <p:nvPr/>
        </p:nvSpPr>
        <p:spPr bwMode="auto">
          <a:xfrm>
            <a:off x="5318125" y="3687763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(d)</a:t>
            </a:r>
          </a:p>
        </p:txBody>
      </p:sp>
      <p:sp>
        <p:nvSpPr>
          <p:cNvPr id="57366" name="Oval 23"/>
          <p:cNvSpPr>
            <a:spLocks noChangeArrowheads="1"/>
          </p:cNvSpPr>
          <p:nvPr/>
        </p:nvSpPr>
        <p:spPr bwMode="auto">
          <a:xfrm>
            <a:off x="1752600" y="129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Oval 24"/>
          <p:cNvSpPr>
            <a:spLocks noChangeArrowheads="1"/>
          </p:cNvSpPr>
          <p:nvPr/>
        </p:nvSpPr>
        <p:spPr bwMode="auto">
          <a:xfrm>
            <a:off x="1752600" y="160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8" name="Oval 25"/>
          <p:cNvSpPr>
            <a:spLocks noChangeArrowheads="1"/>
          </p:cNvSpPr>
          <p:nvPr/>
        </p:nvSpPr>
        <p:spPr bwMode="auto">
          <a:xfrm>
            <a:off x="1412875" y="175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9" name="Oval 26"/>
          <p:cNvSpPr>
            <a:spLocks noChangeArrowheads="1"/>
          </p:cNvSpPr>
          <p:nvPr/>
        </p:nvSpPr>
        <p:spPr bwMode="auto">
          <a:xfrm>
            <a:off x="2133600" y="137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0" name="Oval 27"/>
          <p:cNvSpPr>
            <a:spLocks noChangeArrowheads="1"/>
          </p:cNvSpPr>
          <p:nvPr/>
        </p:nvSpPr>
        <p:spPr bwMode="auto">
          <a:xfrm>
            <a:off x="2209800" y="160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1" name="Oval 28"/>
          <p:cNvSpPr>
            <a:spLocks noChangeArrowheads="1"/>
          </p:cNvSpPr>
          <p:nvPr/>
        </p:nvSpPr>
        <p:spPr bwMode="auto">
          <a:xfrm>
            <a:off x="2362200" y="106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2" name="Oval 29"/>
          <p:cNvSpPr>
            <a:spLocks noChangeArrowheads="1"/>
          </p:cNvSpPr>
          <p:nvPr/>
        </p:nvSpPr>
        <p:spPr bwMode="auto">
          <a:xfrm>
            <a:off x="2667000" y="129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3" name="Oval 30"/>
          <p:cNvSpPr>
            <a:spLocks noChangeArrowheads="1"/>
          </p:cNvSpPr>
          <p:nvPr/>
        </p:nvSpPr>
        <p:spPr bwMode="auto">
          <a:xfrm>
            <a:off x="2895600" y="83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4" name="Oval 31"/>
          <p:cNvSpPr>
            <a:spLocks noChangeArrowheads="1"/>
          </p:cNvSpPr>
          <p:nvPr/>
        </p:nvSpPr>
        <p:spPr bwMode="auto">
          <a:xfrm>
            <a:off x="2819400" y="106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5" name="Oval 32"/>
          <p:cNvSpPr>
            <a:spLocks noChangeArrowheads="1"/>
          </p:cNvSpPr>
          <p:nvPr/>
        </p:nvSpPr>
        <p:spPr bwMode="auto">
          <a:xfrm>
            <a:off x="3124200" y="129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6" name="Oval 33"/>
          <p:cNvSpPr>
            <a:spLocks noChangeArrowheads="1"/>
          </p:cNvSpPr>
          <p:nvPr/>
        </p:nvSpPr>
        <p:spPr bwMode="auto">
          <a:xfrm>
            <a:off x="3276600" y="83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7" name="Oval 35"/>
          <p:cNvSpPr>
            <a:spLocks noChangeArrowheads="1"/>
          </p:cNvSpPr>
          <p:nvPr/>
        </p:nvSpPr>
        <p:spPr bwMode="auto">
          <a:xfrm rot="-1489478">
            <a:off x="1143000" y="914400"/>
            <a:ext cx="2514600" cy="914400"/>
          </a:xfrm>
          <a:prstGeom prst="ellipse">
            <a:avLst/>
          </a:prstGeom>
          <a:solidFill>
            <a:schemeClr val="accent1">
              <a:alpha val="2196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8" name="Oval 36"/>
          <p:cNvSpPr>
            <a:spLocks noChangeArrowheads="1"/>
          </p:cNvSpPr>
          <p:nvPr/>
        </p:nvSpPr>
        <p:spPr bwMode="auto">
          <a:xfrm>
            <a:off x="6019800" y="83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9" name="Oval 37"/>
          <p:cNvSpPr>
            <a:spLocks noChangeArrowheads="1"/>
          </p:cNvSpPr>
          <p:nvPr/>
        </p:nvSpPr>
        <p:spPr bwMode="auto">
          <a:xfrm>
            <a:off x="5791200" y="129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0" name="Oval 38"/>
          <p:cNvSpPr>
            <a:spLocks noChangeArrowheads="1"/>
          </p:cNvSpPr>
          <p:nvPr/>
        </p:nvSpPr>
        <p:spPr bwMode="auto">
          <a:xfrm>
            <a:off x="6400800" y="137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1" name="Oval 39"/>
          <p:cNvSpPr>
            <a:spLocks noChangeArrowheads="1"/>
          </p:cNvSpPr>
          <p:nvPr/>
        </p:nvSpPr>
        <p:spPr bwMode="auto">
          <a:xfrm>
            <a:off x="6019800" y="160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2" name="Oval 40"/>
          <p:cNvSpPr>
            <a:spLocks noChangeArrowheads="1"/>
          </p:cNvSpPr>
          <p:nvPr/>
        </p:nvSpPr>
        <p:spPr bwMode="auto">
          <a:xfrm>
            <a:off x="6172200" y="1981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3" name="Oval 41"/>
          <p:cNvSpPr>
            <a:spLocks noChangeArrowheads="1"/>
          </p:cNvSpPr>
          <p:nvPr/>
        </p:nvSpPr>
        <p:spPr bwMode="auto">
          <a:xfrm>
            <a:off x="6629400" y="190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4" name="Oval 42"/>
          <p:cNvSpPr>
            <a:spLocks noChangeArrowheads="1"/>
          </p:cNvSpPr>
          <p:nvPr/>
        </p:nvSpPr>
        <p:spPr bwMode="auto">
          <a:xfrm>
            <a:off x="6858000" y="2133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5" name="Oval 43"/>
          <p:cNvSpPr>
            <a:spLocks noChangeArrowheads="1"/>
          </p:cNvSpPr>
          <p:nvPr/>
        </p:nvSpPr>
        <p:spPr bwMode="auto">
          <a:xfrm>
            <a:off x="7162800" y="175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6" name="Oval 44"/>
          <p:cNvSpPr>
            <a:spLocks noChangeArrowheads="1"/>
          </p:cNvSpPr>
          <p:nvPr/>
        </p:nvSpPr>
        <p:spPr bwMode="auto">
          <a:xfrm>
            <a:off x="7086600" y="137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7" name="Oval 45"/>
          <p:cNvSpPr>
            <a:spLocks noChangeArrowheads="1"/>
          </p:cNvSpPr>
          <p:nvPr/>
        </p:nvSpPr>
        <p:spPr bwMode="auto">
          <a:xfrm>
            <a:off x="6858000" y="114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8" name="Oval 46"/>
          <p:cNvSpPr>
            <a:spLocks noChangeArrowheads="1"/>
          </p:cNvSpPr>
          <p:nvPr/>
        </p:nvSpPr>
        <p:spPr bwMode="auto">
          <a:xfrm>
            <a:off x="7086600" y="83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89" name="Oval 48"/>
          <p:cNvSpPr>
            <a:spLocks noChangeArrowheads="1"/>
          </p:cNvSpPr>
          <p:nvPr/>
        </p:nvSpPr>
        <p:spPr bwMode="auto">
          <a:xfrm rot="-1747730">
            <a:off x="5718175" y="381000"/>
            <a:ext cx="1749425" cy="2168525"/>
          </a:xfrm>
          <a:prstGeom prst="ellipse">
            <a:avLst/>
          </a:prstGeom>
          <a:solidFill>
            <a:schemeClr val="accent1">
              <a:alpha val="2196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0" name="Line 53"/>
          <p:cNvSpPr>
            <a:spLocks noChangeShapeType="1"/>
          </p:cNvSpPr>
          <p:nvPr/>
        </p:nvSpPr>
        <p:spPr bwMode="auto">
          <a:xfrm>
            <a:off x="1600200" y="4191000"/>
            <a:ext cx="1524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91" name="Oval 55"/>
          <p:cNvSpPr>
            <a:spLocks noChangeArrowheads="1"/>
          </p:cNvSpPr>
          <p:nvPr/>
        </p:nvSpPr>
        <p:spPr bwMode="auto">
          <a:xfrm>
            <a:off x="2459038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2" name="Oval 56"/>
          <p:cNvSpPr>
            <a:spLocks noChangeArrowheads="1"/>
          </p:cNvSpPr>
          <p:nvPr/>
        </p:nvSpPr>
        <p:spPr bwMode="auto">
          <a:xfrm>
            <a:off x="2209800" y="46910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3" name="Oval 57"/>
          <p:cNvSpPr>
            <a:spLocks noChangeArrowheads="1"/>
          </p:cNvSpPr>
          <p:nvPr/>
        </p:nvSpPr>
        <p:spPr bwMode="auto">
          <a:xfrm>
            <a:off x="1981200" y="44973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4" name="Oval 58"/>
          <p:cNvSpPr>
            <a:spLocks noChangeArrowheads="1"/>
          </p:cNvSpPr>
          <p:nvPr/>
        </p:nvSpPr>
        <p:spPr bwMode="auto">
          <a:xfrm>
            <a:off x="1828800" y="43815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5" name="Oval 59"/>
          <p:cNvSpPr>
            <a:spLocks noChangeArrowheads="1"/>
          </p:cNvSpPr>
          <p:nvPr/>
        </p:nvSpPr>
        <p:spPr bwMode="auto">
          <a:xfrm>
            <a:off x="16002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6" name="Oval 60"/>
          <p:cNvSpPr>
            <a:spLocks noChangeArrowheads="1"/>
          </p:cNvSpPr>
          <p:nvPr/>
        </p:nvSpPr>
        <p:spPr bwMode="auto">
          <a:xfrm>
            <a:off x="274955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7" name="Oval 61"/>
          <p:cNvSpPr>
            <a:spLocks noChangeArrowheads="1"/>
          </p:cNvSpPr>
          <p:nvPr/>
        </p:nvSpPr>
        <p:spPr bwMode="auto">
          <a:xfrm>
            <a:off x="3027363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8" name="Oval 62"/>
          <p:cNvSpPr>
            <a:spLocks noChangeArrowheads="1"/>
          </p:cNvSpPr>
          <p:nvPr/>
        </p:nvSpPr>
        <p:spPr bwMode="auto">
          <a:xfrm>
            <a:off x="6019800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99" name="Oval 63"/>
          <p:cNvSpPr>
            <a:spLocks noChangeArrowheads="1"/>
          </p:cNvSpPr>
          <p:nvPr/>
        </p:nvSpPr>
        <p:spPr bwMode="auto">
          <a:xfrm>
            <a:off x="62484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00" name="Oval 64"/>
          <p:cNvSpPr>
            <a:spLocks noChangeArrowheads="1"/>
          </p:cNvSpPr>
          <p:nvPr/>
        </p:nvSpPr>
        <p:spPr bwMode="auto">
          <a:xfrm>
            <a:off x="6477000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01" name="Oval 65"/>
          <p:cNvSpPr>
            <a:spLocks noChangeArrowheads="1"/>
          </p:cNvSpPr>
          <p:nvPr/>
        </p:nvSpPr>
        <p:spPr bwMode="auto">
          <a:xfrm>
            <a:off x="64770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02" name="Oval 66"/>
          <p:cNvSpPr>
            <a:spLocks noChangeArrowheads="1"/>
          </p:cNvSpPr>
          <p:nvPr/>
        </p:nvSpPr>
        <p:spPr bwMode="auto">
          <a:xfrm>
            <a:off x="61722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03" name="Oval 67"/>
          <p:cNvSpPr>
            <a:spLocks noChangeArrowheads="1"/>
          </p:cNvSpPr>
          <p:nvPr/>
        </p:nvSpPr>
        <p:spPr bwMode="auto">
          <a:xfrm>
            <a:off x="64770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04" name="Oval 68"/>
          <p:cNvSpPr>
            <a:spLocks noChangeArrowheads="1"/>
          </p:cNvSpPr>
          <p:nvPr/>
        </p:nvSpPr>
        <p:spPr bwMode="auto">
          <a:xfrm>
            <a:off x="69342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05" name="Oval 69"/>
          <p:cNvSpPr>
            <a:spLocks noChangeArrowheads="1"/>
          </p:cNvSpPr>
          <p:nvPr/>
        </p:nvSpPr>
        <p:spPr bwMode="auto">
          <a:xfrm>
            <a:off x="69342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06" name="Oval 70"/>
          <p:cNvSpPr>
            <a:spLocks noChangeArrowheads="1"/>
          </p:cNvSpPr>
          <p:nvPr/>
        </p:nvSpPr>
        <p:spPr bwMode="auto">
          <a:xfrm>
            <a:off x="73152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07" name="Oval 71"/>
          <p:cNvSpPr>
            <a:spLocks noChangeArrowheads="1"/>
          </p:cNvSpPr>
          <p:nvPr/>
        </p:nvSpPr>
        <p:spPr bwMode="auto">
          <a:xfrm>
            <a:off x="7294563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08" name="Oval 72"/>
          <p:cNvSpPr>
            <a:spLocks noChangeArrowheads="1"/>
          </p:cNvSpPr>
          <p:nvPr/>
        </p:nvSpPr>
        <p:spPr bwMode="auto">
          <a:xfrm>
            <a:off x="6934200" y="4495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09" name="Oval 73"/>
          <p:cNvSpPr>
            <a:spLocks noChangeArrowheads="1"/>
          </p:cNvSpPr>
          <p:nvPr/>
        </p:nvSpPr>
        <p:spPr bwMode="auto">
          <a:xfrm>
            <a:off x="7315200" y="441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10" name="Oval 74"/>
          <p:cNvSpPr>
            <a:spLocks noChangeArrowheads="1"/>
          </p:cNvSpPr>
          <p:nvPr/>
        </p:nvSpPr>
        <p:spPr bwMode="auto">
          <a:xfrm>
            <a:off x="7065963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11" name="Oval 75"/>
          <p:cNvSpPr>
            <a:spLocks noChangeArrowheads="1"/>
          </p:cNvSpPr>
          <p:nvPr/>
        </p:nvSpPr>
        <p:spPr bwMode="auto">
          <a:xfrm>
            <a:off x="70866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12" name="Oval 76"/>
          <p:cNvSpPr>
            <a:spLocks noChangeArrowheads="1"/>
          </p:cNvSpPr>
          <p:nvPr/>
        </p:nvSpPr>
        <p:spPr bwMode="auto">
          <a:xfrm>
            <a:off x="67818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413" name="Oval 77"/>
          <p:cNvSpPr>
            <a:spLocks noChangeArrowheads="1"/>
          </p:cNvSpPr>
          <p:nvPr/>
        </p:nvSpPr>
        <p:spPr bwMode="auto">
          <a:xfrm>
            <a:off x="6629400" y="441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3C3F8-143E-0442-91C5-A48824C455B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Where and Why Correlations are Used: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Prediction</a:t>
            </a:r>
          </a:p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Validity</a:t>
            </a:r>
          </a:p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Reliability</a:t>
            </a:r>
          </a:p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Theory Verification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E2066-E848-BB4C-91D1-4C776808306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imes" charset="0"/>
                <a:ea typeface="ＭＳ Ｐゴシック" charset="0"/>
                <a:cs typeface="ＭＳ Ｐゴシック" charset="0"/>
              </a:rPr>
              <a:t>Correlations: Measuring and Describing Relationships (cont.)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79638"/>
            <a:ext cx="8229600" cy="4525962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To compute a correlation you need two scores, X and Y, for each individual in the sample.  </a:t>
            </a:r>
          </a:p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The Pearson correlation requires that the scores be numerical values from an interval or ratio scale of measurement.  </a:t>
            </a:r>
          </a:p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Other correlational methods exist for other scales of measurement.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E2066-E848-BB4C-91D1-4C776808306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The Pearson Correlation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800" b="1">
                <a:latin typeface="Times" charset="0"/>
                <a:ea typeface="ＭＳ Ｐゴシック" charset="0"/>
                <a:cs typeface="ＭＳ Ｐゴシック" charset="0"/>
              </a:rPr>
              <a:t>Pearson correlation</a:t>
            </a: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 measures the direction and degree of linear (straight line) relationship between two variables. 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To compute the Pearson correlation, you first measure the variability of X and Y scores separately by computing SS for the scores of each variable (SS</a:t>
            </a:r>
            <a:r>
              <a:rPr lang="en-US" sz="2800" b="1" baseline="-25000">
                <a:latin typeface="Times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 and SS</a:t>
            </a:r>
            <a:r>
              <a:rPr lang="en-US" sz="2800" b="1" baseline="-25000">
                <a:latin typeface="Times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). 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Then, the covariability (tendency for X and Y to vary together) is measured by the sum of products (SP). 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The Pearson correlation is found by computing the  ratio:  </a:t>
            </a:r>
          </a:p>
        </p:txBody>
      </p:sp>
      <p:graphicFrame>
        <p:nvGraphicFramePr>
          <p:cNvPr id="62467" name="Object 2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1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3"/>
          <p:cNvGraphicFramePr>
            <a:graphicFrameLocks noChangeAspect="1"/>
          </p:cNvGraphicFramePr>
          <p:nvPr/>
        </p:nvGraphicFramePr>
        <p:xfrm>
          <a:off x="3581400" y="5257800"/>
          <a:ext cx="17065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2" name="Equation" r:id="rId5" imgW="812800" imgH="508000" progId="Equation.3">
                  <p:embed/>
                </p:oleObj>
              </mc:Choice>
              <mc:Fallback>
                <p:oleObj name="Equation" r:id="rId5" imgW="812800" imgH="508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257800"/>
                        <a:ext cx="170656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E2066-E848-BB4C-91D1-4C776808306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The Pearson Correlation (cont.)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Thus the Pearson correlation is comparing the amount of covariability (variation from the relationship between X and Y) to the amount X and Y vary separately.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The magnitude of the Pearson correlation ranges from 0 (indicating no linear relationship between X and Y) to 1.00 (indicating a perfect straight-line relationship between X and Y).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The correlation can be either positive or negative depending on the direction of the relationship.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E2066-E848-BB4C-91D1-4C776808306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The Pearson Correlation</a:t>
            </a:r>
          </a:p>
        </p:txBody>
      </p:sp>
      <p:graphicFrame>
        <p:nvGraphicFramePr>
          <p:cNvPr id="645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737987"/>
              </p:ext>
            </p:extLst>
          </p:nvPr>
        </p:nvGraphicFramePr>
        <p:xfrm>
          <a:off x="5707063" y="5084763"/>
          <a:ext cx="211931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97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063" y="5084763"/>
                        <a:ext cx="211931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4"/>
          <p:cNvGraphicFramePr>
            <a:graphicFrameLocks noChangeAspect="1"/>
          </p:cNvGraphicFramePr>
          <p:nvPr/>
        </p:nvGraphicFramePr>
        <p:xfrm>
          <a:off x="2178050" y="2667000"/>
          <a:ext cx="4070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98" name="Equation" r:id="rId6" imgW="2336800" imgH="393700" progId="Equation.3">
                  <p:embed/>
                </p:oleObj>
              </mc:Choice>
              <mc:Fallback>
                <p:oleObj name="Equation" r:id="rId6" imgW="23368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2667000"/>
                        <a:ext cx="4070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5"/>
          <p:cNvGraphicFramePr>
            <a:graphicFrameLocks noChangeAspect="1"/>
          </p:cNvGraphicFramePr>
          <p:nvPr/>
        </p:nvGraphicFramePr>
        <p:xfrm>
          <a:off x="2133600" y="1676400"/>
          <a:ext cx="48656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99" name="Equation" r:id="rId8" imgW="2794000" imgH="393700" progId="Equation.3">
                  <p:embed/>
                </p:oleObj>
              </mc:Choice>
              <mc:Fallback>
                <p:oleObj name="Equation" r:id="rId8" imgW="27940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676400"/>
                        <a:ext cx="48656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6"/>
          <p:cNvGraphicFramePr>
            <a:graphicFrameLocks noChangeAspect="1"/>
          </p:cNvGraphicFramePr>
          <p:nvPr/>
        </p:nvGraphicFramePr>
        <p:xfrm>
          <a:off x="2209800" y="3962400"/>
          <a:ext cx="19065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00" name="Equation" r:id="rId10" imgW="1155700" imgH="508000" progId="Equation.3">
                  <p:embed/>
                </p:oleObj>
              </mc:Choice>
              <mc:Fallback>
                <p:oleObj name="Equation" r:id="rId10" imgW="1155700" imgH="508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962400"/>
                        <a:ext cx="19065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7"/>
          <p:cNvGraphicFramePr>
            <a:graphicFrameLocks noChangeAspect="1"/>
          </p:cNvGraphicFramePr>
          <p:nvPr/>
        </p:nvGraphicFramePr>
        <p:xfrm>
          <a:off x="5486400" y="4038600"/>
          <a:ext cx="25685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01" name="Equation" r:id="rId12" imgW="1498600" imgH="266700" progId="Equation.3">
                  <p:embed/>
                </p:oleObj>
              </mc:Choice>
              <mc:Fallback>
                <p:oleObj name="Equation" r:id="rId12" imgW="1498600" imgH="266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038600"/>
                        <a:ext cx="25685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3C3F8-143E-0442-91C5-A48824C455B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4"/>
          <p:cNvSpPr txBox="1">
            <a:spLocks noChangeArrowheads="1"/>
          </p:cNvSpPr>
          <p:nvPr/>
        </p:nvSpPr>
        <p:spPr bwMode="auto">
          <a:xfrm>
            <a:off x="3689350" y="6324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Memory Strategy</a:t>
            </a:r>
          </a:p>
        </p:txBody>
      </p:sp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2317750" y="5943600"/>
            <a:ext cx="1295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Rote Rehearsal</a:t>
            </a:r>
          </a:p>
        </p:txBody>
      </p:sp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4298950" y="5943600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Sentence</a:t>
            </a:r>
          </a:p>
        </p:txBody>
      </p: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5822950" y="5943600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Interactive Imagery</a:t>
            </a:r>
          </a:p>
        </p:txBody>
      </p:sp>
      <p:pic>
        <p:nvPicPr>
          <p:cNvPr id="1741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533400"/>
            <a:ext cx="771048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2209800"/>
            <a:ext cx="492443" cy="184791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dirty="0">
                <a:latin typeface="Times" pitchFamily="-1" charset="0"/>
                <a:ea typeface="+mn-ea"/>
                <a:cs typeface="+mn-cs"/>
              </a:rPr>
              <a:t>Mean Recall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24B24-164E-F745-9791-91B9588D62E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The Pearson Correlation</a:t>
            </a:r>
          </a:p>
        </p:txBody>
      </p:sp>
      <p:pic>
        <p:nvPicPr>
          <p:cNvPr id="6656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28194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29200"/>
            <a:ext cx="2695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8600"/>
            <a:ext cx="2133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Box 14"/>
          <p:cNvSpPr txBox="1">
            <a:spLocks noChangeArrowheads="1"/>
          </p:cNvSpPr>
          <p:nvPr/>
        </p:nvSpPr>
        <p:spPr bwMode="auto">
          <a:xfrm>
            <a:off x="304800" y="6477000"/>
            <a:ext cx="762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900"/>
              <a:t>PDF version</a:t>
            </a:r>
          </a:p>
        </p:txBody>
      </p:sp>
      <p:graphicFrame>
        <p:nvGraphicFramePr>
          <p:cNvPr id="66566" name="Object 1"/>
          <p:cNvGraphicFramePr>
            <a:graphicFrameLocks noChangeAspect="1"/>
          </p:cNvGraphicFramePr>
          <p:nvPr/>
        </p:nvGraphicFramePr>
        <p:xfrm>
          <a:off x="4514850" y="3365500"/>
          <a:ext cx="1143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63" name="Equation" r:id="rId7" imgW="114300" imgH="127000" progId="Equation.3">
                  <p:embed/>
                </p:oleObj>
              </mc:Choice>
              <mc:Fallback>
                <p:oleObj name="Equation" r:id="rId7" imgW="114300" imgH="127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65500"/>
                        <a:ext cx="114300" cy="12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7" name="Object 5"/>
          <p:cNvGraphicFramePr>
            <a:graphicFrameLocks noChangeAspect="1"/>
          </p:cNvGraphicFramePr>
          <p:nvPr/>
        </p:nvGraphicFramePr>
        <p:xfrm>
          <a:off x="1981200" y="2057400"/>
          <a:ext cx="484346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64" name="Equation" r:id="rId9" imgW="2781300" imgH="431800" progId="Equation.3">
                  <p:embed/>
                </p:oleObj>
              </mc:Choice>
              <mc:Fallback>
                <p:oleObj name="Equation" r:id="rId9" imgW="27813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057400"/>
                        <a:ext cx="4843463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8" name="Object 4"/>
          <p:cNvGraphicFramePr>
            <a:graphicFrameLocks noChangeAspect="1"/>
          </p:cNvGraphicFramePr>
          <p:nvPr/>
        </p:nvGraphicFramePr>
        <p:xfrm>
          <a:off x="1981200" y="2971800"/>
          <a:ext cx="3827463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65" name="Equation" r:id="rId11" imgW="2197100" imgH="431800" progId="Equation.3">
                  <p:embed/>
                </p:oleObj>
              </mc:Choice>
              <mc:Fallback>
                <p:oleObj name="Equation" r:id="rId11" imgW="21971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971800"/>
                        <a:ext cx="3827463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3C3F8-143E-0442-91C5-A48824C455B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Computational Examples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3C3F8-143E-0442-91C5-A48824C455B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Computing the SP</a:t>
            </a:r>
          </a:p>
        </p:txBody>
      </p:sp>
      <p:cxnSp>
        <p:nvCxnSpPr>
          <p:cNvPr id="69634" name="Straight Connector 8"/>
          <p:cNvCxnSpPr>
            <a:cxnSpLocks noChangeShapeType="1"/>
          </p:cNvCxnSpPr>
          <p:nvPr/>
        </p:nvCxnSpPr>
        <p:spPr bwMode="auto">
          <a:xfrm>
            <a:off x="762000" y="2822575"/>
            <a:ext cx="7239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6963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5193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519363"/>
            <a:ext cx="1920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Box 24"/>
          <p:cNvSpPr txBox="1">
            <a:spLocks noChangeArrowheads="1"/>
          </p:cNvSpPr>
          <p:nvPr/>
        </p:nvSpPr>
        <p:spPr bwMode="auto">
          <a:xfrm>
            <a:off x="838200" y="1889125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Scores</a:t>
            </a:r>
          </a:p>
        </p:txBody>
      </p:sp>
      <p:sp>
        <p:nvSpPr>
          <p:cNvPr id="69641" name="TextBox 26"/>
          <p:cNvSpPr txBox="1">
            <a:spLocks noChangeArrowheads="1"/>
          </p:cNvSpPr>
          <p:nvPr/>
        </p:nvSpPr>
        <p:spPr bwMode="auto">
          <a:xfrm>
            <a:off x="6019800" y="1889125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Products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256078"/>
              </p:ext>
            </p:extLst>
          </p:nvPr>
        </p:nvGraphicFramePr>
        <p:xfrm>
          <a:off x="838200" y="3035300"/>
          <a:ext cx="5745163" cy="146367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9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9686" name="Straight Connector 29"/>
          <p:cNvCxnSpPr>
            <a:cxnSpLocks noChangeShapeType="1"/>
          </p:cNvCxnSpPr>
          <p:nvPr/>
        </p:nvCxnSpPr>
        <p:spPr bwMode="auto">
          <a:xfrm>
            <a:off x="609600" y="4727575"/>
            <a:ext cx="7239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69692" name="Group 43"/>
          <p:cNvGrpSpPr>
            <a:grpSpLocks/>
          </p:cNvGrpSpPr>
          <p:nvPr/>
        </p:nvGrpSpPr>
        <p:grpSpPr bwMode="auto">
          <a:xfrm>
            <a:off x="5668963" y="2417763"/>
            <a:ext cx="1009650" cy="404812"/>
            <a:chOff x="5524306" y="2331193"/>
            <a:chExt cx="1010838" cy="404522"/>
          </a:xfrm>
        </p:grpSpPr>
        <p:pic>
          <p:nvPicPr>
            <p:cNvPr id="69697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233" y="2331193"/>
              <a:ext cx="675589" cy="352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98" name="TextBox 39"/>
            <p:cNvSpPr txBox="1">
              <a:spLocks noChangeArrowheads="1"/>
            </p:cNvSpPr>
            <p:nvPr/>
          </p:nvSpPr>
          <p:spPr bwMode="auto">
            <a:xfrm>
              <a:off x="5524306" y="2335605"/>
              <a:ext cx="152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(</a:t>
              </a:r>
            </a:p>
          </p:txBody>
        </p:sp>
        <p:sp>
          <p:nvSpPr>
            <p:cNvPr id="69699" name="TextBox 40"/>
            <p:cNvSpPr txBox="1">
              <a:spLocks noChangeArrowheads="1"/>
            </p:cNvSpPr>
            <p:nvPr/>
          </p:nvSpPr>
          <p:spPr bwMode="auto">
            <a:xfrm>
              <a:off x="6265068" y="2333169"/>
              <a:ext cx="2700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)</a:t>
              </a:r>
            </a:p>
          </p:txBody>
        </p:sp>
      </p:grpSp>
      <p:grpSp>
        <p:nvGrpSpPr>
          <p:cNvPr id="69693" name="Group 44"/>
          <p:cNvGrpSpPr>
            <a:grpSpLocks/>
          </p:cNvGrpSpPr>
          <p:nvPr/>
        </p:nvGrpSpPr>
        <p:grpSpPr bwMode="auto">
          <a:xfrm>
            <a:off x="6497638" y="2424113"/>
            <a:ext cx="1011237" cy="407987"/>
            <a:chOff x="6498238" y="2335605"/>
            <a:chExt cx="1010838" cy="407595"/>
          </a:xfrm>
        </p:grpSpPr>
        <p:pic>
          <p:nvPicPr>
            <p:cNvPr id="69694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2869" y="2347319"/>
              <a:ext cx="607017" cy="395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95" name="TextBox 41"/>
            <p:cNvSpPr txBox="1">
              <a:spLocks noChangeArrowheads="1"/>
            </p:cNvSpPr>
            <p:nvPr/>
          </p:nvSpPr>
          <p:spPr bwMode="auto">
            <a:xfrm>
              <a:off x="6498238" y="2338041"/>
              <a:ext cx="152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(</a:t>
              </a:r>
            </a:p>
          </p:txBody>
        </p:sp>
        <p:sp>
          <p:nvSpPr>
            <p:cNvPr id="69696" name="TextBox 42"/>
            <p:cNvSpPr txBox="1">
              <a:spLocks noChangeArrowheads="1"/>
            </p:cNvSpPr>
            <p:nvPr/>
          </p:nvSpPr>
          <p:spPr bwMode="auto">
            <a:xfrm>
              <a:off x="7239000" y="2335605"/>
              <a:ext cx="2700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)</a:t>
              </a:r>
            </a:p>
          </p:txBody>
        </p:sp>
      </p:grpSp>
      <p:pic>
        <p:nvPicPr>
          <p:cNvPr id="25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2" y="2397125"/>
            <a:ext cx="6064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2381250"/>
            <a:ext cx="6762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33"/>
          <p:cNvSpPr txBox="1">
            <a:spLocks noChangeArrowheads="1"/>
          </p:cNvSpPr>
          <p:nvPr/>
        </p:nvSpPr>
        <p:spPr bwMode="auto">
          <a:xfrm>
            <a:off x="2667000" y="2384425"/>
            <a:ext cx="152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(</a:t>
            </a:r>
          </a:p>
        </p:txBody>
      </p:sp>
      <p:sp>
        <p:nvSpPr>
          <p:cNvPr id="30" name="TextBox 34"/>
          <p:cNvSpPr txBox="1">
            <a:spLocks noChangeArrowheads="1"/>
          </p:cNvSpPr>
          <p:nvPr/>
        </p:nvSpPr>
        <p:spPr bwMode="auto">
          <a:xfrm>
            <a:off x="3408363" y="2382838"/>
            <a:ext cx="26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)</a:t>
            </a:r>
          </a:p>
        </p:txBody>
      </p:sp>
      <p:sp>
        <p:nvSpPr>
          <p:cNvPr id="31" name="TextBox 35"/>
          <p:cNvSpPr txBox="1">
            <a:spLocks noChangeArrowheads="1"/>
          </p:cNvSpPr>
          <p:nvPr/>
        </p:nvSpPr>
        <p:spPr bwMode="auto">
          <a:xfrm>
            <a:off x="4017962" y="2387600"/>
            <a:ext cx="15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(</a:t>
            </a:r>
          </a:p>
        </p:txBody>
      </p:sp>
      <p:sp>
        <p:nvSpPr>
          <p:cNvPr id="32" name="TextBox 36"/>
          <p:cNvSpPr txBox="1">
            <a:spLocks noChangeArrowheads="1"/>
          </p:cNvSpPr>
          <p:nvPr/>
        </p:nvSpPr>
        <p:spPr bwMode="auto">
          <a:xfrm>
            <a:off x="4757737" y="2384425"/>
            <a:ext cx="2714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)</a:t>
            </a:r>
          </a:p>
        </p:txBody>
      </p:sp>
      <p:sp>
        <p:nvSpPr>
          <p:cNvPr id="33" name="TextBox 25"/>
          <p:cNvSpPr txBox="1">
            <a:spLocks noChangeArrowheads="1"/>
          </p:cNvSpPr>
          <p:nvPr/>
        </p:nvSpPr>
        <p:spPr bwMode="auto">
          <a:xfrm>
            <a:off x="3228212" y="1889125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Deviations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3C3F8-143E-0442-91C5-A48824C455B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89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Computing the SP</a:t>
            </a:r>
          </a:p>
        </p:txBody>
      </p:sp>
      <p:cxnSp>
        <p:nvCxnSpPr>
          <p:cNvPr id="69634" name="Straight Connector 8"/>
          <p:cNvCxnSpPr>
            <a:cxnSpLocks noChangeShapeType="1"/>
          </p:cNvCxnSpPr>
          <p:nvPr/>
        </p:nvCxnSpPr>
        <p:spPr bwMode="auto">
          <a:xfrm>
            <a:off x="762000" y="2822575"/>
            <a:ext cx="7239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6963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5193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519363"/>
            <a:ext cx="1920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Box 24"/>
          <p:cNvSpPr txBox="1">
            <a:spLocks noChangeArrowheads="1"/>
          </p:cNvSpPr>
          <p:nvPr/>
        </p:nvSpPr>
        <p:spPr bwMode="auto">
          <a:xfrm>
            <a:off x="838200" y="1889125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Scores</a:t>
            </a:r>
          </a:p>
        </p:txBody>
      </p:sp>
      <p:sp>
        <p:nvSpPr>
          <p:cNvPr id="69641" name="TextBox 26"/>
          <p:cNvSpPr txBox="1">
            <a:spLocks noChangeArrowheads="1"/>
          </p:cNvSpPr>
          <p:nvPr/>
        </p:nvSpPr>
        <p:spPr bwMode="auto">
          <a:xfrm>
            <a:off x="6019800" y="1889125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Products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602463"/>
              </p:ext>
            </p:extLst>
          </p:nvPr>
        </p:nvGraphicFramePr>
        <p:xfrm>
          <a:off x="838200" y="3035300"/>
          <a:ext cx="7269163" cy="146367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9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-2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+4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+1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+1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+2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+2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+4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9686" name="Straight Connector 29"/>
          <p:cNvCxnSpPr>
            <a:cxnSpLocks noChangeShapeType="1"/>
          </p:cNvCxnSpPr>
          <p:nvPr/>
        </p:nvCxnSpPr>
        <p:spPr bwMode="auto">
          <a:xfrm>
            <a:off x="609600" y="4727575"/>
            <a:ext cx="7239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69687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03775"/>
            <a:ext cx="79216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692" name="Group 43"/>
          <p:cNvGrpSpPr>
            <a:grpSpLocks/>
          </p:cNvGrpSpPr>
          <p:nvPr/>
        </p:nvGrpSpPr>
        <p:grpSpPr bwMode="auto">
          <a:xfrm>
            <a:off x="5668963" y="2417763"/>
            <a:ext cx="1009650" cy="404812"/>
            <a:chOff x="5524306" y="2331193"/>
            <a:chExt cx="1010838" cy="404522"/>
          </a:xfrm>
        </p:grpSpPr>
        <p:pic>
          <p:nvPicPr>
            <p:cNvPr id="69697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233" y="2331193"/>
              <a:ext cx="675589" cy="352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98" name="TextBox 39"/>
            <p:cNvSpPr txBox="1">
              <a:spLocks noChangeArrowheads="1"/>
            </p:cNvSpPr>
            <p:nvPr/>
          </p:nvSpPr>
          <p:spPr bwMode="auto">
            <a:xfrm>
              <a:off x="5524306" y="2335605"/>
              <a:ext cx="152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(</a:t>
              </a:r>
            </a:p>
          </p:txBody>
        </p:sp>
        <p:sp>
          <p:nvSpPr>
            <p:cNvPr id="69699" name="TextBox 40"/>
            <p:cNvSpPr txBox="1">
              <a:spLocks noChangeArrowheads="1"/>
            </p:cNvSpPr>
            <p:nvPr/>
          </p:nvSpPr>
          <p:spPr bwMode="auto">
            <a:xfrm>
              <a:off x="6265068" y="2333169"/>
              <a:ext cx="2700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)</a:t>
              </a:r>
            </a:p>
          </p:txBody>
        </p:sp>
      </p:grpSp>
      <p:grpSp>
        <p:nvGrpSpPr>
          <p:cNvPr id="69693" name="Group 44"/>
          <p:cNvGrpSpPr>
            <a:grpSpLocks/>
          </p:cNvGrpSpPr>
          <p:nvPr/>
        </p:nvGrpSpPr>
        <p:grpSpPr bwMode="auto">
          <a:xfrm>
            <a:off x="6497638" y="2424113"/>
            <a:ext cx="1011237" cy="407987"/>
            <a:chOff x="6498238" y="2335605"/>
            <a:chExt cx="1010838" cy="407595"/>
          </a:xfrm>
        </p:grpSpPr>
        <p:pic>
          <p:nvPicPr>
            <p:cNvPr id="69694" name="Picture 3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2869" y="2347319"/>
              <a:ext cx="607017" cy="395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95" name="TextBox 41"/>
            <p:cNvSpPr txBox="1">
              <a:spLocks noChangeArrowheads="1"/>
            </p:cNvSpPr>
            <p:nvPr/>
          </p:nvSpPr>
          <p:spPr bwMode="auto">
            <a:xfrm>
              <a:off x="6498238" y="2338041"/>
              <a:ext cx="152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(</a:t>
              </a:r>
            </a:p>
          </p:txBody>
        </p:sp>
        <p:sp>
          <p:nvSpPr>
            <p:cNvPr id="69696" name="TextBox 42"/>
            <p:cNvSpPr txBox="1">
              <a:spLocks noChangeArrowheads="1"/>
            </p:cNvSpPr>
            <p:nvPr/>
          </p:nvSpPr>
          <p:spPr bwMode="auto">
            <a:xfrm>
              <a:off x="7239000" y="2335605"/>
              <a:ext cx="2700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)</a:t>
              </a:r>
            </a:p>
          </p:txBody>
        </p:sp>
      </p:grpSp>
      <p:pic>
        <p:nvPicPr>
          <p:cNvPr id="26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2" y="2397125"/>
            <a:ext cx="6064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2381250"/>
            <a:ext cx="6762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2667000" y="2384425"/>
            <a:ext cx="152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(</a:t>
            </a: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3408363" y="2382838"/>
            <a:ext cx="26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)</a:t>
            </a:r>
          </a:p>
        </p:txBody>
      </p:sp>
      <p:sp>
        <p:nvSpPr>
          <p:cNvPr id="32" name="TextBox 35"/>
          <p:cNvSpPr txBox="1">
            <a:spLocks noChangeArrowheads="1"/>
          </p:cNvSpPr>
          <p:nvPr/>
        </p:nvSpPr>
        <p:spPr bwMode="auto">
          <a:xfrm>
            <a:off x="4017962" y="2387600"/>
            <a:ext cx="15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(</a:t>
            </a:r>
          </a:p>
        </p:txBody>
      </p:sp>
      <p:sp>
        <p:nvSpPr>
          <p:cNvPr id="33" name="TextBox 36"/>
          <p:cNvSpPr txBox="1">
            <a:spLocks noChangeArrowheads="1"/>
          </p:cNvSpPr>
          <p:nvPr/>
        </p:nvSpPr>
        <p:spPr bwMode="auto">
          <a:xfrm>
            <a:off x="4757737" y="2384425"/>
            <a:ext cx="2714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)</a:t>
            </a:r>
          </a:p>
        </p:txBody>
      </p:sp>
      <p:sp>
        <p:nvSpPr>
          <p:cNvPr id="34" name="TextBox 25"/>
          <p:cNvSpPr txBox="1">
            <a:spLocks noChangeArrowheads="1"/>
          </p:cNvSpPr>
          <p:nvPr/>
        </p:nvSpPr>
        <p:spPr bwMode="auto">
          <a:xfrm>
            <a:off x="3228212" y="1889125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Deviations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3C3F8-143E-0442-91C5-A48824C455B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Computing the SP with the Computational Formula</a:t>
            </a:r>
          </a:p>
        </p:txBody>
      </p:sp>
      <p:cxnSp>
        <p:nvCxnSpPr>
          <p:cNvPr id="69634" name="Straight Connector 8"/>
          <p:cNvCxnSpPr>
            <a:cxnSpLocks noChangeShapeType="1"/>
          </p:cNvCxnSpPr>
          <p:nvPr/>
        </p:nvCxnSpPr>
        <p:spPr bwMode="auto">
          <a:xfrm>
            <a:off x="796560" y="2438400"/>
            <a:ext cx="4267200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6963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985" y="215747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273" y="2157473"/>
            <a:ext cx="1920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9686" name="Straight Connector 29"/>
          <p:cNvCxnSpPr>
            <a:cxnSpLocks noChangeShapeType="1"/>
          </p:cNvCxnSpPr>
          <p:nvPr/>
        </p:nvCxnSpPr>
        <p:spPr bwMode="auto">
          <a:xfrm>
            <a:off x="796560" y="38862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4165414" y="20574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82360" y="2533710"/>
            <a:ext cx="38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4</a:t>
            </a:r>
          </a:p>
          <a:p>
            <a:r>
              <a:rPr lang="en-US" dirty="0"/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01560" y="2533710"/>
            <a:ext cx="38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6</a:t>
            </a:r>
          </a:p>
          <a:p>
            <a:r>
              <a:rPr lang="en-US" dirty="0"/>
              <a:t>4</a:t>
            </a:r>
          </a:p>
          <a:p>
            <a:r>
              <a:rPr lang="en-US" dirty="0"/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27650" y="2533710"/>
            <a:ext cx="45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3</a:t>
            </a:r>
          </a:p>
          <a:p>
            <a:pPr algn="r"/>
            <a:r>
              <a:rPr lang="en-US" dirty="0"/>
              <a:t>12</a:t>
            </a:r>
          </a:p>
          <a:p>
            <a:pPr algn="r"/>
            <a:r>
              <a:rPr lang="en-US" dirty="0"/>
              <a:t>16</a:t>
            </a:r>
          </a:p>
          <a:p>
            <a:pPr algn="r"/>
            <a:r>
              <a:rPr lang="en-US" dirty="0"/>
              <a:t>35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7248" y="3905310"/>
            <a:ext cx="649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12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432648" y="3905310"/>
            <a:ext cx="649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20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70817" y="3905310"/>
            <a:ext cx="714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= 66</a:t>
            </a:r>
          </a:p>
        </p:txBody>
      </p:sp>
      <p:pic>
        <p:nvPicPr>
          <p:cNvPr id="34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761" y="3929062"/>
            <a:ext cx="2362199" cy="53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621215"/>
              </p:ext>
            </p:extLst>
          </p:nvPr>
        </p:nvGraphicFramePr>
        <p:xfrm>
          <a:off x="3441850" y="3898900"/>
          <a:ext cx="5651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" name="Equation" r:id="rId6" imgW="355600" imgH="279400" progId="Equation.3">
                  <p:embed/>
                </p:oleObj>
              </mc:Choice>
              <mc:Fallback>
                <p:oleObj name="Equation" r:id="rId6" imgW="355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850" y="3898900"/>
                        <a:ext cx="5651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340347"/>
              </p:ext>
            </p:extLst>
          </p:nvPr>
        </p:nvGraphicFramePr>
        <p:xfrm>
          <a:off x="1983385" y="3907022"/>
          <a:ext cx="5254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" name="Equation" r:id="rId8" imgW="330200" imgH="279400" progId="Equation.3">
                  <p:embed/>
                </p:oleObj>
              </mc:Choice>
              <mc:Fallback>
                <p:oleObj name="Equation" r:id="rId8" imgW="330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3385" y="3907022"/>
                        <a:ext cx="5254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146343"/>
              </p:ext>
            </p:extLst>
          </p:nvPr>
        </p:nvGraphicFramePr>
        <p:xfrm>
          <a:off x="609600" y="3917433"/>
          <a:ext cx="5238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" name="Equation" r:id="rId10" imgW="330200" imgH="279400" progId="Equation.3">
                  <p:embed/>
                </p:oleObj>
              </mc:Choice>
              <mc:Fallback>
                <p:oleObj name="Equation" r:id="rId10" imgW="330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917433"/>
                        <a:ext cx="5238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284671"/>
              </p:ext>
            </p:extLst>
          </p:nvPr>
        </p:nvGraphicFramePr>
        <p:xfrm>
          <a:off x="5791200" y="4614862"/>
          <a:ext cx="171608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" name="Equation" r:id="rId12" imgW="1079500" imgH="393700" progId="Equation.3">
                  <p:embed/>
                </p:oleObj>
              </mc:Choice>
              <mc:Fallback>
                <p:oleObj name="Equation" r:id="rId12" imgW="1079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614862"/>
                        <a:ext cx="171608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227094"/>
              </p:ext>
            </p:extLst>
          </p:nvPr>
        </p:nvGraphicFramePr>
        <p:xfrm>
          <a:off x="5825760" y="5376862"/>
          <a:ext cx="1292225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" name="Equation" r:id="rId14" imgW="812800" imgH="165100" progId="Equation.3">
                  <p:embed/>
                </p:oleObj>
              </mc:Choice>
              <mc:Fallback>
                <p:oleObj name="Equation" r:id="rId14" imgW="8128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5760" y="5376862"/>
                        <a:ext cx="1292225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787977"/>
              </p:ext>
            </p:extLst>
          </p:nvPr>
        </p:nvGraphicFramePr>
        <p:xfrm>
          <a:off x="5812020" y="5910263"/>
          <a:ext cx="868362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" name="Equation" r:id="rId16" imgW="546100" imgH="165100" progId="Equation.3">
                  <p:embed/>
                </p:oleObj>
              </mc:Choice>
              <mc:Fallback>
                <p:oleObj name="Equation" r:id="rId16" imgW="5461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2020" y="5910263"/>
                        <a:ext cx="868362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3C3F8-143E-0442-91C5-A48824C455B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21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367185"/>
              </p:ext>
            </p:extLst>
          </p:nvPr>
        </p:nvGraphicFramePr>
        <p:xfrm>
          <a:off x="2209800" y="1854198"/>
          <a:ext cx="4724400" cy="3251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24B24-164E-F745-9791-91B9588D62E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591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te 2015-06-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369" y="-5792605"/>
            <a:ext cx="10199204" cy="1359893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24B24-164E-F745-9791-91B9588D62E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590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Computing a Pearson Correlation</a:t>
            </a:r>
          </a:p>
        </p:txBody>
      </p:sp>
      <p:cxnSp>
        <p:nvCxnSpPr>
          <p:cNvPr id="69634" name="Straight Connector 8"/>
          <p:cNvCxnSpPr>
            <a:cxnSpLocks noChangeShapeType="1"/>
          </p:cNvCxnSpPr>
          <p:nvPr/>
        </p:nvCxnSpPr>
        <p:spPr bwMode="auto">
          <a:xfrm flipV="1">
            <a:off x="762000" y="2819400"/>
            <a:ext cx="12192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6963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5193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519363"/>
            <a:ext cx="1920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Box 24"/>
          <p:cNvSpPr txBox="1">
            <a:spLocks noChangeArrowheads="1"/>
          </p:cNvSpPr>
          <p:nvPr/>
        </p:nvSpPr>
        <p:spPr bwMode="auto">
          <a:xfrm>
            <a:off x="838200" y="1889125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Scores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101784"/>
              </p:ext>
            </p:extLst>
          </p:nvPr>
        </p:nvGraphicFramePr>
        <p:xfrm>
          <a:off x="838200" y="3035300"/>
          <a:ext cx="5745163" cy="146367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9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40" marB="45740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9686" name="Straight Connector 29"/>
          <p:cNvCxnSpPr>
            <a:cxnSpLocks noChangeShapeType="1"/>
          </p:cNvCxnSpPr>
          <p:nvPr/>
        </p:nvCxnSpPr>
        <p:spPr bwMode="auto">
          <a:xfrm flipV="1">
            <a:off x="609600" y="4724400"/>
            <a:ext cx="1447800" cy="31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971800" y="2743200"/>
            <a:ext cx="5391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First draw a scatterplot of the x and y data pairs.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71800" y="3429000"/>
            <a:ext cx="5711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Then compute the Pearson </a:t>
            </a:r>
            <a:r>
              <a:rPr lang="en-US" i="1" dirty="0"/>
              <a:t>r </a:t>
            </a:r>
            <a:r>
              <a:rPr lang="en-US" dirty="0"/>
              <a:t>correlation coefficient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71800" y="4133910"/>
            <a:ext cx="573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Compare the scatterplot to the calculated Pearson </a:t>
            </a:r>
            <a:r>
              <a:rPr lang="en-US" i="1" dirty="0"/>
              <a:t>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3C3F8-143E-0442-91C5-A48824C455B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870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Understanding &amp; Interpreting the Pearson Correlation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Correlation is not causation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Correlation greatly affected by the range of scores represented in the data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One or two extreme data points (outliers) can dramatically affect the value of the correlation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How accurately one variable predicts the other—the strength of a relation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E2066-E848-BB4C-91D1-4C776808306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r>
              <a:rPr lang="en-US" dirty="0"/>
              <a:t>Correlation is </a:t>
            </a:r>
            <a:r>
              <a:rPr lang="en-US"/>
              <a:t>not causation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3C3F8-143E-0442-91C5-A48824C455B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80820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4"/>
          <p:cNvSpPr txBox="1">
            <a:spLocks noChangeArrowheads="1"/>
          </p:cNvSpPr>
          <p:nvPr/>
        </p:nvSpPr>
        <p:spPr bwMode="auto">
          <a:xfrm>
            <a:off x="3689350" y="6324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Memory Strategy</a:t>
            </a:r>
          </a:p>
        </p:txBody>
      </p:sp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2317750" y="5943600"/>
            <a:ext cx="1295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Rote Rehearsal</a:t>
            </a:r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4298950" y="5943600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Sentence</a:t>
            </a:r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5822950" y="5943600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Interactive Imagery</a:t>
            </a:r>
          </a:p>
        </p:txBody>
      </p:sp>
      <p:pic>
        <p:nvPicPr>
          <p:cNvPr id="1843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533400"/>
            <a:ext cx="771048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2209800"/>
            <a:ext cx="492443" cy="184791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dirty="0">
                <a:latin typeface="Times" pitchFamily="-1" charset="0"/>
                <a:ea typeface="+mn-ea"/>
                <a:cs typeface="+mn-cs"/>
              </a:rPr>
              <a:t>Mean Recall</a:t>
            </a:r>
          </a:p>
        </p:txBody>
      </p:sp>
      <p:grpSp>
        <p:nvGrpSpPr>
          <p:cNvPr id="18439" name="Group 19"/>
          <p:cNvGrpSpPr>
            <a:grpSpLocks/>
          </p:cNvGrpSpPr>
          <p:nvPr/>
        </p:nvGrpSpPr>
        <p:grpSpPr bwMode="auto">
          <a:xfrm>
            <a:off x="4602163" y="1200150"/>
            <a:ext cx="314325" cy="3394075"/>
            <a:chOff x="3025582" y="1120746"/>
            <a:chExt cx="314507" cy="3394164"/>
          </a:xfrm>
        </p:grpSpPr>
        <p:sp>
          <p:nvSpPr>
            <p:cNvPr id="18458" name="Rectangle 20"/>
            <p:cNvSpPr>
              <a:spLocks noChangeArrowheads="1"/>
            </p:cNvSpPr>
            <p:nvPr/>
          </p:nvSpPr>
          <p:spPr bwMode="auto">
            <a:xfrm>
              <a:off x="3025582" y="1120746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8459" name="Rectangle 21"/>
            <p:cNvSpPr>
              <a:spLocks noChangeArrowheads="1"/>
            </p:cNvSpPr>
            <p:nvPr/>
          </p:nvSpPr>
          <p:spPr bwMode="auto">
            <a:xfrm>
              <a:off x="3038078" y="15048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8460" name="Rectangle 22"/>
            <p:cNvSpPr>
              <a:spLocks noChangeArrowheads="1"/>
            </p:cNvSpPr>
            <p:nvPr/>
          </p:nvSpPr>
          <p:spPr bwMode="auto">
            <a:xfrm>
              <a:off x="3025582" y="1905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8461" name="Rectangle 23"/>
            <p:cNvSpPr>
              <a:spLocks noChangeArrowheads="1"/>
            </p:cNvSpPr>
            <p:nvPr/>
          </p:nvSpPr>
          <p:spPr bwMode="auto">
            <a:xfrm>
              <a:off x="3038078" y="2289144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8462" name="Rectangle 24"/>
            <p:cNvSpPr>
              <a:spLocks noChangeArrowheads="1"/>
            </p:cNvSpPr>
            <p:nvPr/>
          </p:nvSpPr>
          <p:spPr bwMode="auto">
            <a:xfrm>
              <a:off x="3025582" y="2892456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8463" name="Rectangle 25"/>
            <p:cNvSpPr>
              <a:spLocks noChangeArrowheads="1"/>
            </p:cNvSpPr>
            <p:nvPr/>
          </p:nvSpPr>
          <p:spPr bwMode="auto">
            <a:xfrm>
              <a:off x="3038078" y="3276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8464" name="Rectangle 26"/>
            <p:cNvSpPr>
              <a:spLocks noChangeArrowheads="1"/>
            </p:cNvSpPr>
            <p:nvPr/>
          </p:nvSpPr>
          <p:spPr bwMode="auto">
            <a:xfrm>
              <a:off x="3025582" y="3730656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8465" name="Rectangle 27"/>
            <p:cNvSpPr>
              <a:spLocks noChangeArrowheads="1"/>
            </p:cNvSpPr>
            <p:nvPr/>
          </p:nvSpPr>
          <p:spPr bwMode="auto">
            <a:xfrm>
              <a:off x="3038078" y="41148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grpSp>
        <p:nvGrpSpPr>
          <p:cNvPr id="18440" name="Group 28"/>
          <p:cNvGrpSpPr>
            <a:grpSpLocks/>
          </p:cNvGrpSpPr>
          <p:nvPr/>
        </p:nvGrpSpPr>
        <p:grpSpPr bwMode="auto">
          <a:xfrm>
            <a:off x="6467475" y="228600"/>
            <a:ext cx="314325" cy="3394075"/>
            <a:chOff x="3025582" y="1120746"/>
            <a:chExt cx="314507" cy="3394164"/>
          </a:xfrm>
        </p:grpSpPr>
        <p:sp>
          <p:nvSpPr>
            <p:cNvPr id="18450" name="Rectangle 29"/>
            <p:cNvSpPr>
              <a:spLocks noChangeArrowheads="1"/>
            </p:cNvSpPr>
            <p:nvPr/>
          </p:nvSpPr>
          <p:spPr bwMode="auto">
            <a:xfrm>
              <a:off x="3025582" y="1120746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8451" name="Rectangle 30"/>
            <p:cNvSpPr>
              <a:spLocks noChangeArrowheads="1"/>
            </p:cNvSpPr>
            <p:nvPr/>
          </p:nvSpPr>
          <p:spPr bwMode="auto">
            <a:xfrm>
              <a:off x="3038078" y="15048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8452" name="Rectangle 31"/>
            <p:cNvSpPr>
              <a:spLocks noChangeArrowheads="1"/>
            </p:cNvSpPr>
            <p:nvPr/>
          </p:nvSpPr>
          <p:spPr bwMode="auto">
            <a:xfrm>
              <a:off x="3025582" y="1905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8453" name="Rectangle 32"/>
            <p:cNvSpPr>
              <a:spLocks noChangeArrowheads="1"/>
            </p:cNvSpPr>
            <p:nvPr/>
          </p:nvSpPr>
          <p:spPr bwMode="auto">
            <a:xfrm>
              <a:off x="3038078" y="2289144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8454" name="Rectangle 33"/>
            <p:cNvSpPr>
              <a:spLocks noChangeArrowheads="1"/>
            </p:cNvSpPr>
            <p:nvPr/>
          </p:nvSpPr>
          <p:spPr bwMode="auto">
            <a:xfrm>
              <a:off x="3025582" y="2892456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8455" name="Rectangle 34"/>
            <p:cNvSpPr>
              <a:spLocks noChangeArrowheads="1"/>
            </p:cNvSpPr>
            <p:nvPr/>
          </p:nvSpPr>
          <p:spPr bwMode="auto">
            <a:xfrm>
              <a:off x="3038078" y="3276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8456" name="Rectangle 35"/>
            <p:cNvSpPr>
              <a:spLocks noChangeArrowheads="1"/>
            </p:cNvSpPr>
            <p:nvPr/>
          </p:nvSpPr>
          <p:spPr bwMode="auto">
            <a:xfrm>
              <a:off x="3025582" y="3730656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8457" name="Rectangle 36"/>
            <p:cNvSpPr>
              <a:spLocks noChangeArrowheads="1"/>
            </p:cNvSpPr>
            <p:nvPr/>
          </p:nvSpPr>
          <p:spPr bwMode="auto">
            <a:xfrm>
              <a:off x="3038078" y="41148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grpSp>
        <p:nvGrpSpPr>
          <p:cNvPr id="18441" name="Group 10"/>
          <p:cNvGrpSpPr>
            <a:grpSpLocks/>
          </p:cNvGrpSpPr>
          <p:nvPr/>
        </p:nvGrpSpPr>
        <p:grpSpPr bwMode="auto">
          <a:xfrm>
            <a:off x="2743200" y="1752600"/>
            <a:ext cx="314325" cy="3394075"/>
            <a:chOff x="3025582" y="1120746"/>
            <a:chExt cx="314507" cy="3394164"/>
          </a:xfrm>
        </p:grpSpPr>
        <p:sp>
          <p:nvSpPr>
            <p:cNvPr id="18442" name="Rectangle 11"/>
            <p:cNvSpPr>
              <a:spLocks noChangeArrowheads="1"/>
            </p:cNvSpPr>
            <p:nvPr/>
          </p:nvSpPr>
          <p:spPr bwMode="auto">
            <a:xfrm>
              <a:off x="3025582" y="1120746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8443" name="Rectangle 12"/>
            <p:cNvSpPr>
              <a:spLocks noChangeArrowheads="1"/>
            </p:cNvSpPr>
            <p:nvPr/>
          </p:nvSpPr>
          <p:spPr bwMode="auto">
            <a:xfrm>
              <a:off x="3038078" y="15048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8444" name="Rectangle 13"/>
            <p:cNvSpPr>
              <a:spLocks noChangeArrowheads="1"/>
            </p:cNvSpPr>
            <p:nvPr/>
          </p:nvSpPr>
          <p:spPr bwMode="auto">
            <a:xfrm>
              <a:off x="3025582" y="1905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8445" name="Rectangle 14"/>
            <p:cNvSpPr>
              <a:spLocks noChangeArrowheads="1"/>
            </p:cNvSpPr>
            <p:nvPr/>
          </p:nvSpPr>
          <p:spPr bwMode="auto">
            <a:xfrm>
              <a:off x="3038078" y="2289144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8446" name="Rectangle 15"/>
            <p:cNvSpPr>
              <a:spLocks noChangeArrowheads="1"/>
            </p:cNvSpPr>
            <p:nvPr/>
          </p:nvSpPr>
          <p:spPr bwMode="auto">
            <a:xfrm>
              <a:off x="3025582" y="2892456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8447" name="Rectangle 16"/>
            <p:cNvSpPr>
              <a:spLocks noChangeArrowheads="1"/>
            </p:cNvSpPr>
            <p:nvPr/>
          </p:nvSpPr>
          <p:spPr bwMode="auto">
            <a:xfrm>
              <a:off x="3038078" y="3276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8448" name="Rectangle 17"/>
            <p:cNvSpPr>
              <a:spLocks noChangeArrowheads="1"/>
            </p:cNvSpPr>
            <p:nvPr/>
          </p:nvSpPr>
          <p:spPr bwMode="auto">
            <a:xfrm>
              <a:off x="3025582" y="3730656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8449" name="Rectangle 18"/>
            <p:cNvSpPr>
              <a:spLocks noChangeArrowheads="1"/>
            </p:cNvSpPr>
            <p:nvPr/>
          </p:nvSpPr>
          <p:spPr bwMode="auto">
            <a:xfrm>
              <a:off x="3038078" y="41148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24B24-164E-F745-9791-91B9588D62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950451"/>
              </p:ext>
            </p:extLst>
          </p:nvPr>
        </p:nvGraphicFramePr>
        <p:xfrm>
          <a:off x="1905000" y="1230591"/>
          <a:ext cx="5334000" cy="4701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69" name="Worksheet" r:id="rId3" imgW="7391400" imgH="6515100" progId="Excel.Sheet.12">
                  <p:embed/>
                </p:oleObj>
              </mc:Choice>
              <mc:Fallback>
                <p:oleObj name="Worksheet" r:id="rId3" imgW="7391400" imgH="6515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1230591"/>
                        <a:ext cx="5334000" cy="4701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33800" y="6214646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Number of Churches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2133600"/>
            <a:ext cx="430887" cy="2590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/>
              <a:t>Number of Serious Crimes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914400"/>
          </a:xfrm>
        </p:spPr>
        <p:txBody>
          <a:bodyPr/>
          <a:lstStyle/>
          <a:p>
            <a:r>
              <a:rPr lang="en-US" sz="2400" dirty="0"/>
              <a:t>Scatterplot of Number of Serious Crimes and Number of Churches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3C3F8-143E-0442-91C5-A48824C455B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5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23" y="1219554"/>
            <a:ext cx="4576642" cy="42545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457200" y="1008034"/>
            <a:ext cx="0" cy="464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448063" y="5620542"/>
            <a:ext cx="7239000" cy="403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81600" y="998898"/>
            <a:ext cx="0" cy="464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5181600" y="5627073"/>
            <a:ext cx="2514600" cy="140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4384357" y="2343090"/>
            <a:ext cx="492443" cy="1219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Y Values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96000" y="57720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Values</a:t>
            </a:r>
          </a:p>
        </p:txBody>
      </p:sp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19554"/>
            <a:ext cx="2254998" cy="222167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715000" y="361640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values restricted to a limited range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15000" y="35814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we look at the full range of X, the correlation changes.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24B24-164E-F745-9791-91B9588D62E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916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9439E-6 4.94678E-6 L -0.48134 4.94678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76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2494 0 " pathEditMode="relative" ptsTypes="AA">
                                      <p:cBhvr>
                                        <p:cTn id="4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0" grpId="0"/>
      <p:bldP spid="40" grpId="1"/>
      <p:bldP spid="42" grpId="0"/>
      <p:bldP spid="42" grpId="1"/>
      <p:bldP spid="4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23" y="1219554"/>
            <a:ext cx="4576642" cy="42545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 bwMode="auto">
          <a:xfrm>
            <a:off x="457200" y="1008034"/>
            <a:ext cx="0" cy="464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/>
          <p:nvPr/>
        </p:nvCxnSpPr>
        <p:spPr bwMode="auto">
          <a:xfrm flipV="1">
            <a:off x="448063" y="5620542"/>
            <a:ext cx="7239000" cy="403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5181600" y="998898"/>
            <a:ext cx="0" cy="464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5181600" y="5627073"/>
            <a:ext cx="2514600" cy="140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-35243" y="2343090"/>
            <a:ext cx="492443" cy="1219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Y Values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57720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Values</a:t>
            </a:r>
          </a:p>
        </p:txBody>
      </p:sp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19554"/>
            <a:ext cx="2254998" cy="22216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5000" y="361640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values restricted to a limited range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48600" cy="533400"/>
          </a:xfrm>
        </p:spPr>
        <p:txBody>
          <a:bodyPr/>
          <a:lstStyle/>
          <a:p>
            <a:r>
              <a:rPr lang="en-US" sz="3600" dirty="0"/>
              <a:t>Restricted Range Problem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3C3F8-143E-0442-91C5-A48824C455B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449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sz="3600" dirty="0"/>
              <a:t>Outliers and Correlations</a:t>
            </a: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65200"/>
            <a:ext cx="4533900" cy="5168900"/>
          </a:xfrm>
          <a:prstGeom prst="rect">
            <a:avLst/>
          </a:prstGeom>
        </p:spPr>
      </p:pic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65200"/>
            <a:ext cx="4343400" cy="5207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3C3F8-143E-0442-91C5-A48824C455B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1" descr="16f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828675"/>
            <a:ext cx="8964613" cy="519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843838" y="6584950"/>
            <a:ext cx="13001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200" b="1"/>
              <a:t>Fig. 16-9, p. 533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3C3F8-143E-0442-91C5-A48824C455B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427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dirty="0"/>
              <a:t>Coefficient of Determination (r</a:t>
            </a:r>
            <a:r>
              <a:rPr lang="en-US" baseline="2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004778" y="4038600"/>
            <a:ext cx="1524000" cy="158950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447800" y="4038600"/>
            <a:ext cx="1524000" cy="158950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5805378" y="4038600"/>
            <a:ext cx="1524000" cy="158950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5791200" y="4038600"/>
            <a:ext cx="1524000" cy="158950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2971800" y="1873251"/>
            <a:ext cx="1524000" cy="158950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4724400" y="1868708"/>
            <a:ext cx="1524000" cy="158950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200" y="2472154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4724400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1600" y="4724400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0800" y="2472154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400" y="4724400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67600" y="4724400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5739824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With r = 0.8, the Y variability is partially predicted from the relation with X; r</a:t>
            </a:r>
            <a:r>
              <a:rPr lang="en-US" sz="1600" baseline="20000" dirty="0"/>
              <a:t>2</a:t>
            </a:r>
            <a:r>
              <a:rPr lang="en-US" sz="1600" dirty="0"/>
              <a:t> = 0.64 or 64%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29200" y="5739824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With r = 1.0, the Y variability is completely predicted from the relation with X; r</a:t>
            </a:r>
            <a:r>
              <a:rPr lang="en-US" sz="1600" baseline="20000" dirty="0"/>
              <a:t>2</a:t>
            </a:r>
            <a:r>
              <a:rPr lang="en-US" sz="1600" dirty="0"/>
              <a:t> = 1.00 or 100%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1371600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With r = 0, None of the Y variability can be predicted from X; r</a:t>
            </a:r>
            <a:r>
              <a:rPr lang="en-US" sz="1600" baseline="20000" dirty="0"/>
              <a:t>2</a:t>
            </a:r>
            <a:r>
              <a:rPr lang="en-US" sz="1600" dirty="0"/>
              <a:t> = 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3C3F8-143E-0442-91C5-A48824C455B0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322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609600"/>
          </a:xfrm>
        </p:spPr>
        <p:txBody>
          <a:bodyPr/>
          <a:lstStyle/>
          <a:p>
            <a:r>
              <a:rPr lang="en-US" dirty="0"/>
              <a:t>r versus r</a:t>
            </a:r>
            <a:r>
              <a:rPr lang="en-US" baseline="20000" dirty="0"/>
              <a:t>2</a:t>
            </a:r>
            <a:r>
              <a:rPr lang="en-US" dirty="0"/>
              <a:t>   </a:t>
            </a:r>
          </a:p>
        </p:txBody>
      </p:sp>
      <p:pic>
        <p:nvPicPr>
          <p:cNvPr id="3" name="Picture1" descr="16f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146300"/>
            <a:ext cx="8964613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52578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 = 0</a:t>
            </a:r>
          </a:p>
          <a:p>
            <a:r>
              <a:rPr lang="en-US" dirty="0"/>
              <a:t>r</a:t>
            </a:r>
            <a:r>
              <a:rPr lang="en-US" baseline="20000" dirty="0"/>
              <a:t>2</a:t>
            </a:r>
            <a:r>
              <a:rPr lang="en-US" dirty="0"/>
              <a:t> =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3800" y="52578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 = .80</a:t>
            </a:r>
          </a:p>
          <a:p>
            <a:r>
              <a:rPr lang="en-US" dirty="0"/>
              <a:t>r</a:t>
            </a:r>
            <a:r>
              <a:rPr lang="en-US" baseline="20000" dirty="0"/>
              <a:t>2</a:t>
            </a:r>
            <a:r>
              <a:rPr lang="en-US" dirty="0"/>
              <a:t> = .64 or 64%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0400" y="5257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 = 1.0</a:t>
            </a:r>
          </a:p>
          <a:p>
            <a:r>
              <a:rPr lang="en-US" dirty="0"/>
              <a:t>r</a:t>
            </a:r>
            <a:r>
              <a:rPr lang="en-US" baseline="20000" dirty="0"/>
              <a:t>2</a:t>
            </a:r>
            <a:r>
              <a:rPr lang="en-US" dirty="0"/>
              <a:t> = 1.0 or 100%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3C3F8-143E-0442-91C5-A48824C455B0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196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Correlation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b="1" dirty="0"/>
              <a:t>Pearson Correlation</a:t>
            </a:r>
            <a:r>
              <a:rPr lang="en-US" dirty="0"/>
              <a:t> – Used only when x and y are </a:t>
            </a:r>
            <a:r>
              <a:rPr lang="en-US" b="1" dirty="0"/>
              <a:t>both</a:t>
            </a:r>
            <a:r>
              <a:rPr lang="en-US" dirty="0"/>
              <a:t> interval or ratio scales</a:t>
            </a:r>
          </a:p>
          <a:p>
            <a:pPr>
              <a:spcAft>
                <a:spcPts val="1800"/>
              </a:spcAft>
            </a:pPr>
            <a:r>
              <a:rPr lang="en-US" dirty="0"/>
              <a:t>If either X or Y are not interval or ratio scales, then we compute a different correlation coefficient.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E2066-E848-BB4C-91D1-4C7768083067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805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sz="4000" dirty="0"/>
              <a:t>Other Types of Correlation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b="1" dirty="0"/>
              <a:t>Spearman Correlation</a:t>
            </a:r>
            <a:r>
              <a:rPr lang="en-US" sz="2800" dirty="0"/>
              <a:t> – Used when either x or y (or both) are ordinal scales</a:t>
            </a:r>
          </a:p>
          <a:p>
            <a:pPr>
              <a:spcAft>
                <a:spcPts val="1200"/>
              </a:spcAft>
            </a:pPr>
            <a:r>
              <a:rPr lang="en-US" sz="2800" b="1" dirty="0"/>
              <a:t>Point-</a:t>
            </a:r>
            <a:r>
              <a:rPr lang="en-US" sz="2800" b="1" dirty="0" err="1"/>
              <a:t>Biserial</a:t>
            </a:r>
            <a:r>
              <a:rPr lang="en-US" sz="2800" dirty="0"/>
              <a:t>: Used when one variable is interval or ratio and the other variable is dichotomous (two values – e.g. male/female)</a:t>
            </a:r>
          </a:p>
          <a:p>
            <a:pPr>
              <a:spcAft>
                <a:spcPts val="1200"/>
              </a:spcAft>
            </a:pPr>
            <a:r>
              <a:rPr lang="en-US" sz="2800" b="1" dirty="0"/>
              <a:t>Phi-Coefficient</a:t>
            </a:r>
            <a:r>
              <a:rPr lang="en-US" sz="2800" dirty="0"/>
              <a:t> – Used when both variables (x and y) are dichotomous.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E2066-E848-BB4C-91D1-4C7768083067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5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The Spearman Correlation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Times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800" b="1" dirty="0">
                <a:latin typeface="Times" charset="0"/>
                <a:ea typeface="ＭＳ Ｐゴシック" charset="0"/>
                <a:cs typeface="ＭＳ Ｐゴシック" charset="0"/>
              </a:rPr>
              <a:t>Spearman correlation</a:t>
            </a:r>
            <a:r>
              <a:rPr lang="en-US" sz="2800" dirty="0">
                <a:latin typeface="Times" charset="0"/>
                <a:ea typeface="ＭＳ Ｐゴシック" charset="0"/>
                <a:cs typeface="ＭＳ Ｐゴシック" charset="0"/>
              </a:rPr>
              <a:t> is used in two general situations: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800" dirty="0">
                <a:latin typeface="Times" charset="0"/>
                <a:ea typeface="ＭＳ Ｐゴシック" charset="0"/>
                <a:cs typeface="ＭＳ Ｐゴシック" charset="0"/>
              </a:rPr>
              <a:t>	(1) When X and Y are both consist of ranks (ordinal scales).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800" dirty="0">
                <a:latin typeface="Times" charset="0"/>
                <a:ea typeface="ＭＳ Ｐゴシック" charset="0"/>
                <a:cs typeface="ＭＳ Ｐゴシック" charset="0"/>
              </a:rPr>
              <a:t>	(2) When X and Y are interval/ratio BUT there are outliers in the data--both variables can be converted to ranks and a Spearman correlation is computed.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E2066-E848-BB4C-91D1-4C7768083067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533400"/>
            <a:ext cx="771048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3689350" y="6324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Memory Strategy</a:t>
            </a: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2317750" y="5943600"/>
            <a:ext cx="1295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Rote Rehearsal</a:t>
            </a: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4298950" y="5943600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Sentence</a:t>
            </a: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5822950" y="5943600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Interactive Imagery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2209800"/>
            <a:ext cx="492443" cy="184791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dirty="0">
                <a:latin typeface="Times" pitchFamily="-1" charset="0"/>
                <a:ea typeface="+mn-ea"/>
                <a:cs typeface="+mn-cs"/>
              </a:rPr>
              <a:t>Mean Recall</a:t>
            </a:r>
          </a:p>
        </p:txBody>
      </p:sp>
      <p:grpSp>
        <p:nvGrpSpPr>
          <p:cNvPr id="19463" name="Group 37"/>
          <p:cNvGrpSpPr>
            <a:grpSpLocks/>
          </p:cNvGrpSpPr>
          <p:nvPr/>
        </p:nvGrpSpPr>
        <p:grpSpPr bwMode="auto">
          <a:xfrm>
            <a:off x="2743200" y="2647950"/>
            <a:ext cx="314325" cy="2095500"/>
            <a:chOff x="2743200" y="2647890"/>
            <a:chExt cx="314507" cy="2095620"/>
          </a:xfrm>
        </p:grpSpPr>
        <p:sp>
          <p:nvSpPr>
            <p:cNvPr id="19482" name="Rectangle 11"/>
            <p:cNvSpPr>
              <a:spLocks noChangeArrowheads="1"/>
            </p:cNvSpPr>
            <p:nvPr/>
          </p:nvSpPr>
          <p:spPr bwMode="auto">
            <a:xfrm>
              <a:off x="2743200" y="26478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9483" name="Rectangle 12"/>
            <p:cNvSpPr>
              <a:spLocks noChangeArrowheads="1"/>
            </p:cNvSpPr>
            <p:nvPr/>
          </p:nvSpPr>
          <p:spPr bwMode="auto">
            <a:xfrm>
              <a:off x="2755696" y="29526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9484" name="Rectangle 13"/>
            <p:cNvSpPr>
              <a:spLocks noChangeArrowheads="1"/>
            </p:cNvSpPr>
            <p:nvPr/>
          </p:nvSpPr>
          <p:spPr bwMode="auto">
            <a:xfrm>
              <a:off x="2743200" y="3105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9485" name="Rectangle 14"/>
            <p:cNvSpPr>
              <a:spLocks noChangeArrowheads="1"/>
            </p:cNvSpPr>
            <p:nvPr/>
          </p:nvSpPr>
          <p:spPr bwMode="auto">
            <a:xfrm>
              <a:off x="2755696" y="3276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9486" name="Rectangle 15"/>
            <p:cNvSpPr>
              <a:spLocks noChangeArrowheads="1"/>
            </p:cNvSpPr>
            <p:nvPr/>
          </p:nvSpPr>
          <p:spPr bwMode="auto">
            <a:xfrm>
              <a:off x="2743200" y="352431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9487" name="Rectangle 16"/>
            <p:cNvSpPr>
              <a:spLocks noChangeArrowheads="1"/>
            </p:cNvSpPr>
            <p:nvPr/>
          </p:nvSpPr>
          <p:spPr bwMode="auto">
            <a:xfrm>
              <a:off x="2755696" y="3810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9488" name="Rectangle 17"/>
            <p:cNvSpPr>
              <a:spLocks noChangeArrowheads="1"/>
            </p:cNvSpPr>
            <p:nvPr/>
          </p:nvSpPr>
          <p:spPr bwMode="auto">
            <a:xfrm>
              <a:off x="2743200" y="4038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9489" name="Rectangle 18"/>
            <p:cNvSpPr>
              <a:spLocks noChangeArrowheads="1"/>
            </p:cNvSpPr>
            <p:nvPr/>
          </p:nvSpPr>
          <p:spPr bwMode="auto">
            <a:xfrm>
              <a:off x="2755696" y="43434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grpSp>
        <p:nvGrpSpPr>
          <p:cNvPr id="19464" name="Group 38"/>
          <p:cNvGrpSpPr>
            <a:grpSpLocks/>
          </p:cNvGrpSpPr>
          <p:nvPr/>
        </p:nvGrpSpPr>
        <p:grpSpPr bwMode="auto">
          <a:xfrm>
            <a:off x="4602163" y="1733550"/>
            <a:ext cx="314325" cy="2324100"/>
            <a:chOff x="4601766" y="1733490"/>
            <a:chExt cx="314507" cy="2324220"/>
          </a:xfrm>
        </p:grpSpPr>
        <p:sp>
          <p:nvSpPr>
            <p:cNvPr id="19474" name="Rectangle 20"/>
            <p:cNvSpPr>
              <a:spLocks noChangeArrowheads="1"/>
            </p:cNvSpPr>
            <p:nvPr/>
          </p:nvSpPr>
          <p:spPr bwMode="auto">
            <a:xfrm>
              <a:off x="4601766" y="17334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9475" name="Rectangle 21"/>
            <p:cNvSpPr>
              <a:spLocks noChangeArrowheads="1"/>
            </p:cNvSpPr>
            <p:nvPr/>
          </p:nvSpPr>
          <p:spPr bwMode="auto">
            <a:xfrm>
              <a:off x="4614262" y="1962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9476" name="Rectangle 22"/>
            <p:cNvSpPr>
              <a:spLocks noChangeArrowheads="1"/>
            </p:cNvSpPr>
            <p:nvPr/>
          </p:nvSpPr>
          <p:spPr bwMode="auto">
            <a:xfrm>
              <a:off x="4601766" y="21906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9477" name="Rectangle 23"/>
            <p:cNvSpPr>
              <a:spLocks noChangeArrowheads="1"/>
            </p:cNvSpPr>
            <p:nvPr/>
          </p:nvSpPr>
          <p:spPr bwMode="auto">
            <a:xfrm>
              <a:off x="4614262" y="2369007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9478" name="Rectangle 24"/>
            <p:cNvSpPr>
              <a:spLocks noChangeArrowheads="1"/>
            </p:cNvSpPr>
            <p:nvPr/>
          </p:nvSpPr>
          <p:spPr bwMode="auto">
            <a:xfrm>
              <a:off x="4601766" y="27432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9479" name="Rectangle 25"/>
            <p:cNvSpPr>
              <a:spLocks noChangeArrowheads="1"/>
            </p:cNvSpPr>
            <p:nvPr/>
          </p:nvSpPr>
          <p:spPr bwMode="auto">
            <a:xfrm>
              <a:off x="4614262" y="3048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9480" name="Rectangle 26"/>
            <p:cNvSpPr>
              <a:spLocks noChangeArrowheads="1"/>
            </p:cNvSpPr>
            <p:nvPr/>
          </p:nvSpPr>
          <p:spPr bwMode="auto">
            <a:xfrm>
              <a:off x="4601766" y="33528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9481" name="Rectangle 27"/>
            <p:cNvSpPr>
              <a:spLocks noChangeArrowheads="1"/>
            </p:cNvSpPr>
            <p:nvPr/>
          </p:nvSpPr>
          <p:spPr bwMode="auto">
            <a:xfrm>
              <a:off x="4614262" y="3657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grpSp>
        <p:nvGrpSpPr>
          <p:cNvPr id="19465" name="Group 39"/>
          <p:cNvGrpSpPr>
            <a:grpSpLocks/>
          </p:cNvGrpSpPr>
          <p:nvPr/>
        </p:nvGrpSpPr>
        <p:grpSpPr bwMode="auto">
          <a:xfrm>
            <a:off x="6467475" y="895350"/>
            <a:ext cx="314325" cy="2247900"/>
            <a:chOff x="6467293" y="895290"/>
            <a:chExt cx="314507" cy="2248020"/>
          </a:xfrm>
        </p:grpSpPr>
        <p:sp>
          <p:nvSpPr>
            <p:cNvPr id="19466" name="Rectangle 29"/>
            <p:cNvSpPr>
              <a:spLocks noChangeArrowheads="1"/>
            </p:cNvSpPr>
            <p:nvPr/>
          </p:nvSpPr>
          <p:spPr bwMode="auto">
            <a:xfrm>
              <a:off x="6467293" y="8952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9467" name="Rectangle 30"/>
            <p:cNvSpPr>
              <a:spLocks noChangeArrowheads="1"/>
            </p:cNvSpPr>
            <p:nvPr/>
          </p:nvSpPr>
          <p:spPr bwMode="auto">
            <a:xfrm>
              <a:off x="6479789" y="11238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9468" name="Rectangle 31"/>
            <p:cNvSpPr>
              <a:spLocks noChangeArrowheads="1"/>
            </p:cNvSpPr>
            <p:nvPr/>
          </p:nvSpPr>
          <p:spPr bwMode="auto">
            <a:xfrm>
              <a:off x="6467293" y="1371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9469" name="Rectangle 32"/>
            <p:cNvSpPr>
              <a:spLocks noChangeArrowheads="1"/>
            </p:cNvSpPr>
            <p:nvPr/>
          </p:nvSpPr>
          <p:spPr bwMode="auto">
            <a:xfrm>
              <a:off x="6479789" y="1581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9470" name="Rectangle 33"/>
            <p:cNvSpPr>
              <a:spLocks noChangeArrowheads="1"/>
            </p:cNvSpPr>
            <p:nvPr/>
          </p:nvSpPr>
          <p:spPr bwMode="auto">
            <a:xfrm>
              <a:off x="6467293" y="18288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9471" name="Rectangle 34"/>
            <p:cNvSpPr>
              <a:spLocks noChangeArrowheads="1"/>
            </p:cNvSpPr>
            <p:nvPr/>
          </p:nvSpPr>
          <p:spPr bwMode="auto">
            <a:xfrm>
              <a:off x="6479789" y="2133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9472" name="Rectangle 35"/>
            <p:cNvSpPr>
              <a:spLocks noChangeArrowheads="1"/>
            </p:cNvSpPr>
            <p:nvPr/>
          </p:nvSpPr>
          <p:spPr bwMode="auto">
            <a:xfrm>
              <a:off x="6467293" y="24384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19473" name="Rectangle 36"/>
            <p:cNvSpPr>
              <a:spLocks noChangeArrowheads="1"/>
            </p:cNvSpPr>
            <p:nvPr/>
          </p:nvSpPr>
          <p:spPr bwMode="auto">
            <a:xfrm>
              <a:off x="6479789" y="27432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24B24-164E-F745-9791-91B9588D62E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imes" charset="0"/>
                <a:ea typeface="ＭＳ Ｐゴシック" charset="0"/>
                <a:cs typeface="ＭＳ Ｐゴシック" charset="0"/>
              </a:rPr>
              <a:t>The Spearman Correlation (cont.)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2400"/>
              </a:spcAft>
              <a:buFontTx/>
              <a:buNone/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The calculation of the Spearman correlation requires:</a:t>
            </a:r>
          </a:p>
          <a:p>
            <a:pPr eaLnBrk="1" hangingPunct="1">
              <a:lnSpc>
                <a:spcPct val="90000"/>
              </a:lnSpc>
              <a:spcAft>
                <a:spcPts val="2400"/>
              </a:spcAft>
              <a:buFontTx/>
              <a:buNone/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1.  Two variables are observed for each individual.</a:t>
            </a:r>
          </a:p>
          <a:p>
            <a:pPr eaLnBrk="1" hangingPunct="1">
              <a:lnSpc>
                <a:spcPct val="90000"/>
              </a:lnSpc>
              <a:spcAft>
                <a:spcPts val="2400"/>
              </a:spcAft>
              <a:buFontTx/>
              <a:buNone/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2.	The observations for each variable are rank ordered.  The X values and Y values are ranked separately.</a:t>
            </a:r>
          </a:p>
          <a:p>
            <a:pPr marL="457200" indent="-457200" eaLnBrk="1" hangingPunct="1">
              <a:lnSpc>
                <a:spcPct val="90000"/>
              </a:lnSpc>
              <a:spcAft>
                <a:spcPts val="2400"/>
              </a:spcAft>
              <a:buFontTx/>
              <a:buAutoNum type="arabicPeriod" startAt="3"/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After the variables have been ranked, the Spearman correlation is computed by using the same formula used for the Pearson but substituting the ranked data.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E2066-E848-BB4C-91D1-4C7768083067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54184"/>
            <a:ext cx="6844267" cy="635141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981814"/>
              </p:ext>
            </p:extLst>
          </p:nvPr>
        </p:nvGraphicFramePr>
        <p:xfrm>
          <a:off x="3200400" y="2133600"/>
          <a:ext cx="2667000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Subject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Alternate Process 8"/>
          <p:cNvSpPr/>
          <p:nvPr/>
        </p:nvSpPr>
        <p:spPr bwMode="auto">
          <a:xfrm>
            <a:off x="6992126" y="5562600"/>
            <a:ext cx="1676400" cy="304800"/>
          </a:xfrm>
          <a:prstGeom prst="flowChartAlternateProcess">
            <a:avLst/>
          </a:prstGeom>
          <a:noFill/>
          <a:ln w="38100" cap="flat" cmpd="sng" algn="ctr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</a:endParaRPr>
          </a:p>
        </p:txBody>
      </p:sp>
      <p:sp>
        <p:nvSpPr>
          <p:cNvPr id="10" name="Alternate Process 9"/>
          <p:cNvSpPr/>
          <p:nvPr/>
        </p:nvSpPr>
        <p:spPr bwMode="auto">
          <a:xfrm>
            <a:off x="6934200" y="533400"/>
            <a:ext cx="304800" cy="304800"/>
          </a:xfrm>
          <a:prstGeom prst="flowChartAlternateProcess">
            <a:avLst/>
          </a:prstGeom>
          <a:noFill/>
          <a:ln w="38100" cap="flat" cmpd="sng" algn="ctr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5334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This outlier will change the correlation dramatically.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6324600" y="758888"/>
            <a:ext cx="457200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6019800" y="990600"/>
            <a:ext cx="990600" cy="449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24B24-164E-F745-9791-91B9588D62E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300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339E-6 1.22166E-6 L 0.31244 0.2776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2" y="138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857955"/>
              </p:ext>
            </p:extLst>
          </p:nvPr>
        </p:nvGraphicFramePr>
        <p:xfrm>
          <a:off x="902473" y="1219201"/>
          <a:ext cx="2667000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Subject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403131"/>
              </p:ext>
            </p:extLst>
          </p:nvPr>
        </p:nvGraphicFramePr>
        <p:xfrm>
          <a:off x="902473" y="4114801"/>
          <a:ext cx="2667000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Subject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X Rank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Y Rank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 (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400" baseline="30000" dirty="0">
                          <a:solidFill>
                            <a:srgbClr val="FF0000"/>
                          </a:solidFill>
                        </a:rPr>
                        <a:t>st</a:t>
                      </a:r>
                      <a:r>
                        <a:rPr lang="en-US" sz="1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(2</a:t>
                      </a:r>
                      <a:r>
                        <a:rPr lang="en-US" sz="1400" baseline="30000" dirty="0">
                          <a:solidFill>
                            <a:srgbClr val="FF0000"/>
                          </a:solidFill>
                        </a:rPr>
                        <a:t>nd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(3</a:t>
                      </a:r>
                      <a:r>
                        <a:rPr lang="en-US" sz="1400" baseline="30000" dirty="0">
                          <a:solidFill>
                            <a:srgbClr val="FF0000"/>
                          </a:solidFill>
                        </a:rPr>
                        <a:t>rd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(1</a:t>
                      </a:r>
                      <a:r>
                        <a:rPr lang="en-US" sz="1400" baseline="30000" dirty="0">
                          <a:solidFill>
                            <a:srgbClr val="FF0000"/>
                          </a:solidFill>
                        </a:rPr>
                        <a:t>st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(2</a:t>
                      </a:r>
                      <a:r>
                        <a:rPr lang="en-US" sz="1400" baseline="30000" dirty="0">
                          <a:solidFill>
                            <a:srgbClr val="FF0000"/>
                          </a:solidFill>
                        </a:rPr>
                        <a:t>nd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(3</a:t>
                      </a:r>
                      <a:r>
                        <a:rPr lang="en-US" sz="1400" baseline="30000" dirty="0">
                          <a:solidFill>
                            <a:srgbClr val="FF0000"/>
                          </a:solidFill>
                        </a:rPr>
                        <a:t>rd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(4</a:t>
                      </a:r>
                      <a:r>
                        <a:rPr lang="en-US" sz="1400" baseline="30000" dirty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(4</a:t>
                      </a:r>
                      <a:r>
                        <a:rPr lang="en-US" sz="1400" baseline="30000" dirty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(5</a:t>
                      </a:r>
                      <a:r>
                        <a:rPr lang="en-US" sz="1400" baseline="30000" dirty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(5</a:t>
                      </a:r>
                      <a:r>
                        <a:rPr lang="en-US" sz="1400" baseline="30000" dirty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00365"/>
              </p:ext>
            </p:extLst>
          </p:nvPr>
        </p:nvGraphicFramePr>
        <p:xfrm>
          <a:off x="5575590" y="2286000"/>
          <a:ext cx="2667000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Subject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X Rank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Y Rank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422458" y="762000"/>
            <a:ext cx="1627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Original Scores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5747" y="3581400"/>
            <a:ext cx="330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Convert Original Scores to Ranks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07580" y="1752600"/>
            <a:ext cx="3403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Compute Correlation on the Ranks</a:t>
            </a:r>
          </a:p>
        </p:txBody>
      </p:sp>
      <p:sp>
        <p:nvSpPr>
          <p:cNvPr id="20" name="Right Arrow 19"/>
          <p:cNvSpPr/>
          <p:nvPr/>
        </p:nvSpPr>
        <p:spPr bwMode="auto">
          <a:xfrm>
            <a:off x="4266739" y="2822801"/>
            <a:ext cx="822960" cy="82296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2800" dirty="0"/>
              <a:t>So we transform our scores into ranks…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3C3F8-143E-0442-91C5-A48824C455B0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4069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z="4000" dirty="0"/>
              <a:t>Ranking Tied Scores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List the scores from smallest to largest. Include tied values in the list.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Assign a rank (1</a:t>
            </a:r>
            <a:r>
              <a:rPr lang="en-US" sz="2800" baseline="30000" dirty="0"/>
              <a:t>st</a:t>
            </a:r>
            <a:r>
              <a:rPr lang="en-US" sz="2800" dirty="0"/>
              <a:t>, 2</a:t>
            </a:r>
            <a:r>
              <a:rPr lang="en-US" sz="2800" baseline="30000" dirty="0"/>
              <a:t>nd</a:t>
            </a:r>
            <a:r>
              <a:rPr lang="en-US" sz="2800" dirty="0"/>
              <a:t>, 3</a:t>
            </a:r>
            <a:r>
              <a:rPr lang="en-US" sz="2800" baseline="30000" dirty="0"/>
              <a:t>rd</a:t>
            </a:r>
            <a:r>
              <a:rPr lang="en-US" sz="2800" dirty="0"/>
              <a:t>, etc.) to each score in the ordered list.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When two (or more) scores are tied, compute the mean of their ranks and assign this mean value as the rank for each of the tied scores.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E2066-E848-BB4C-91D1-4C7768083067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60803"/>
      </p:ext>
    </p:extLst>
  </p:cSld>
  <p:clrMapOvr>
    <a:masterClrMapping/>
  </p:clrMapOvr>
  <p:transition spd="slow">
    <p:push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dirty="0"/>
              <a:t>For example…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9144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are some scores with ties:  3,  5,  3,  6,  6,  12,  6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3619143"/>
            <a:ext cx="457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n-US" dirty="0"/>
              <a:t>3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3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5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6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6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6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9800" y="3219033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Scores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2400" y="3219033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10200" y="3219033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 Rank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3619143"/>
            <a:ext cx="457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n-US" dirty="0"/>
              <a:t>1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2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3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4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5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6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91200" y="3619143"/>
            <a:ext cx="533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n-US" dirty="0"/>
              <a:t>1.5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1.5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3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5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5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5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19200" y="135249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List the scores from low to high.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19200" y="180969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Assign a rank to each score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19200" y="226391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dirty="0"/>
              <a:t>3. For each group of tied scores, compute a mean rank and assign it to each tied score in that group.</a:t>
            </a:r>
          </a:p>
        </p:txBody>
      </p:sp>
      <p:sp>
        <p:nvSpPr>
          <p:cNvPr id="21" name="Right Bracket 20"/>
          <p:cNvSpPr/>
          <p:nvPr/>
        </p:nvSpPr>
        <p:spPr bwMode="auto">
          <a:xfrm>
            <a:off x="4495800" y="3733800"/>
            <a:ext cx="228600" cy="551952"/>
          </a:xfrm>
          <a:prstGeom prst="rightBracke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Right Bracket 22"/>
          <p:cNvSpPr/>
          <p:nvPr/>
        </p:nvSpPr>
        <p:spPr bwMode="auto">
          <a:xfrm>
            <a:off x="4495800" y="4724400"/>
            <a:ext cx="228600" cy="914400"/>
          </a:xfrm>
          <a:prstGeom prst="rightBracke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3C3F8-143E-0442-91C5-A48824C455B0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429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7" grpId="0" uiExpand="1" build="allAtOnce"/>
      <p:bldP spid="18" grpId="0"/>
      <p:bldP spid="19" grpId="0"/>
      <p:bldP spid="20" grpId="0"/>
      <p:bldP spid="21" grpId="0" animBg="1"/>
      <p:bldP spid="2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imes" charset="0"/>
                <a:ea typeface="ＭＳ Ｐゴシック" charset="0"/>
                <a:cs typeface="ＭＳ Ｐゴシック" charset="0"/>
              </a:rPr>
              <a:t>The Point-Biserial Correlation and the Phi Coefficient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3810000"/>
          </a:xfrm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The same correlation formula can also be used to measure the relationship between two variables when one or both of the variables is dichotomous.  </a:t>
            </a:r>
          </a:p>
          <a:p>
            <a:pPr eaLnBrk="1" hangingPunct="1"/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A dichotomous variable is one for which there are exactly two categories: for example, men/women or succeed/fail.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E2066-E848-BB4C-91D1-4C7768083067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imes" charset="0"/>
                <a:ea typeface="ＭＳ Ｐゴシック" charset="0"/>
                <a:cs typeface="ＭＳ Ｐゴシック" charset="0"/>
              </a:rPr>
              <a:t>The Point-Biserial Correlation and the Phi Coefficient (cont.)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657600"/>
          </a:xfrm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In situations where one variable is dichotomous and the other consists of regular numerical scores (interval or ratio scale), the resulting correlation is called a 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point-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biserial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correlation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.  </a:t>
            </a:r>
          </a:p>
          <a:p>
            <a:pPr eaLnBrk="1" hangingPunct="1"/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When both variables are dichotomous, the resulting correlation is called a 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phi-coefficient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E2066-E848-BB4C-91D1-4C7768083067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Point-</a:t>
            </a:r>
            <a:r>
              <a:rPr lang="en-US" dirty="0" err="1"/>
              <a:t>Biserial</a:t>
            </a:r>
            <a:r>
              <a:rPr lang="en-US" dirty="0"/>
              <a:t> 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00400"/>
            <a:ext cx="7772400" cy="2438400"/>
          </a:xfrm>
        </p:spPr>
        <p:txBody>
          <a:bodyPr/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000" dirty="0"/>
              <a:t>Vocabulary scores for Males versus Females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000" dirty="0"/>
              <a:t>IQ scores for college grad versus non college grads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000" dirty="0"/>
              <a:t>Memory scores for visual imagery group versus rote rehearsal group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7848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Used in situations where one variable is measured on an interval or ratio scale but the second variable has only two different values (i.e. a </a:t>
            </a:r>
            <a:r>
              <a:rPr lang="en-US" sz="2400" b="1" dirty="0"/>
              <a:t>dichotomous</a:t>
            </a:r>
            <a:r>
              <a:rPr lang="en-US" sz="2400" dirty="0"/>
              <a:t> variable). Examples: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E2066-E848-BB4C-91D1-4C7768083067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054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2762310"/>
            <a:ext cx="457200" cy="2734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n-US" dirty="0"/>
              <a:t>8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7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4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6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1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9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3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3622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Attitude Score (Y)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2762310"/>
            <a:ext cx="1143000" cy="2734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dirty="0"/>
              <a:t>Male</a:t>
            </a:r>
          </a:p>
          <a:p>
            <a:pPr>
              <a:spcAft>
                <a:spcPts val="200"/>
              </a:spcAft>
            </a:pPr>
            <a:r>
              <a:rPr lang="en-US" dirty="0"/>
              <a:t>Female</a:t>
            </a:r>
          </a:p>
          <a:p>
            <a:pPr>
              <a:spcAft>
                <a:spcPts val="200"/>
              </a:spcAft>
            </a:pPr>
            <a:r>
              <a:rPr lang="en-US" dirty="0"/>
              <a:t>Male</a:t>
            </a:r>
          </a:p>
          <a:p>
            <a:pPr>
              <a:spcAft>
                <a:spcPts val="200"/>
              </a:spcAft>
            </a:pPr>
            <a:r>
              <a:rPr lang="en-US" dirty="0"/>
              <a:t>Male</a:t>
            </a:r>
          </a:p>
          <a:p>
            <a:pPr>
              <a:spcAft>
                <a:spcPts val="200"/>
              </a:spcAft>
            </a:pPr>
            <a:r>
              <a:rPr lang="en-US" dirty="0"/>
              <a:t>Female</a:t>
            </a:r>
          </a:p>
          <a:p>
            <a:pPr>
              <a:spcAft>
                <a:spcPts val="200"/>
              </a:spcAft>
            </a:pPr>
            <a:r>
              <a:rPr lang="en-US" dirty="0"/>
              <a:t>Male</a:t>
            </a:r>
          </a:p>
          <a:p>
            <a:pPr>
              <a:spcAft>
                <a:spcPts val="200"/>
              </a:spcAft>
            </a:pPr>
            <a:r>
              <a:rPr lang="en-US" dirty="0"/>
              <a:t>Female</a:t>
            </a:r>
          </a:p>
          <a:p>
            <a:pPr>
              <a:spcAft>
                <a:spcPts val="200"/>
              </a:spcAft>
            </a:pPr>
            <a:r>
              <a:rPr lang="en-US" dirty="0"/>
              <a:t>Female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2362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Gender (X)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7800" y="2762310"/>
            <a:ext cx="457200" cy="2734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n-US" dirty="0"/>
              <a:t>8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7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4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6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1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9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3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4400" y="23622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Attitude Score (Y)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39000" y="2762310"/>
            <a:ext cx="533400" cy="2734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dirty="0"/>
              <a:t>0</a:t>
            </a:r>
          </a:p>
          <a:p>
            <a:pPr>
              <a:spcAft>
                <a:spcPts val="200"/>
              </a:spcAft>
            </a:pPr>
            <a:r>
              <a:rPr lang="en-US" dirty="0"/>
              <a:t>1</a:t>
            </a:r>
          </a:p>
          <a:p>
            <a:pPr>
              <a:spcAft>
                <a:spcPts val="200"/>
              </a:spcAft>
            </a:pPr>
            <a:r>
              <a:rPr lang="en-US" dirty="0"/>
              <a:t>0</a:t>
            </a:r>
          </a:p>
          <a:p>
            <a:pPr>
              <a:spcAft>
                <a:spcPts val="200"/>
              </a:spcAft>
            </a:pPr>
            <a:r>
              <a:rPr lang="en-US" dirty="0"/>
              <a:t>0</a:t>
            </a:r>
          </a:p>
          <a:p>
            <a:pPr>
              <a:spcAft>
                <a:spcPts val="200"/>
              </a:spcAft>
            </a:pPr>
            <a:r>
              <a:rPr lang="en-US" dirty="0"/>
              <a:t>1</a:t>
            </a:r>
          </a:p>
          <a:p>
            <a:pPr>
              <a:spcAft>
                <a:spcPts val="200"/>
              </a:spcAft>
            </a:pPr>
            <a:r>
              <a:rPr lang="en-US" dirty="0"/>
              <a:t>0</a:t>
            </a:r>
          </a:p>
          <a:p>
            <a:pPr>
              <a:spcAft>
                <a:spcPts val="200"/>
              </a:spcAft>
            </a:pPr>
            <a:r>
              <a:rPr lang="en-US" dirty="0"/>
              <a:t>1</a:t>
            </a:r>
          </a:p>
          <a:p>
            <a:pPr>
              <a:spcAft>
                <a:spcPts val="200"/>
              </a:spcAft>
            </a:pPr>
            <a:r>
              <a:rPr lang="en-US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0" y="2362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Gender (X)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88931" y="1828800"/>
            <a:ext cx="1587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Data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10200" y="1828800"/>
            <a:ext cx="1801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Converted Data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838200" y="2362200"/>
            <a:ext cx="320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838200" y="1828800"/>
            <a:ext cx="320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838200" y="2819400"/>
            <a:ext cx="320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800600" y="2362200"/>
            <a:ext cx="320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4800600" y="1828800"/>
            <a:ext cx="320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4800600" y="2819400"/>
            <a:ext cx="320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24B24-164E-F745-9791-91B9588D62E8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869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Times" charset="0"/>
                <a:ea typeface="ＭＳ Ｐゴシック" charset="0"/>
                <a:cs typeface="ＭＳ Ｐゴシック" charset="0"/>
              </a:rPr>
              <a:t>The Point-</a:t>
            </a:r>
            <a:r>
              <a:rPr lang="en-US" sz="4000" dirty="0" err="1">
                <a:latin typeface="Times" charset="0"/>
                <a:ea typeface="ＭＳ Ｐゴシック" charset="0"/>
                <a:cs typeface="ＭＳ Ｐゴシック" charset="0"/>
              </a:rPr>
              <a:t>Biserial</a:t>
            </a:r>
            <a:r>
              <a:rPr lang="en-US" sz="4000" dirty="0">
                <a:latin typeface="Times" charset="0"/>
                <a:ea typeface="ＭＳ Ｐゴシック" charset="0"/>
                <a:cs typeface="ＭＳ Ｐゴシック" charset="0"/>
              </a:rPr>
              <a:t> Correlation (cont.)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The point-biserial correlation is closely related to the independent-measures t test introduced in Chapter 10.  </a:t>
            </a:r>
          </a:p>
          <a:p>
            <a:pPr eaLnBrk="1" hangingPunct="1"/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When the data consists of one dichotomous variable and one numerical variable, the dichotomous variable can also be used to separate the individuals into two groups.  </a:t>
            </a:r>
          </a:p>
          <a:p>
            <a:pPr eaLnBrk="1" hangingPunct="1"/>
            <a:r>
              <a:rPr lang="en-US" sz="2800">
                <a:latin typeface="Times" charset="0"/>
                <a:ea typeface="ＭＳ Ｐゴシック" charset="0"/>
                <a:cs typeface="ＭＳ Ｐゴシック" charset="0"/>
              </a:rPr>
              <a:t>Then, it is possible to compute a sample mean for the numerical scores in each group.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E2066-E848-BB4C-91D1-4C7768083067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533400"/>
            <a:ext cx="771048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3689350" y="6324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Memory Strategy</a:t>
            </a:r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2317750" y="5943600"/>
            <a:ext cx="1295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Rote Rehearsal</a:t>
            </a:r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4298950" y="5943600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Sentence</a:t>
            </a: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5822950" y="5943600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Interactive Imagery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2209800"/>
            <a:ext cx="492443" cy="184791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dirty="0">
                <a:latin typeface="Times" pitchFamily="-1" charset="0"/>
                <a:ea typeface="+mn-ea"/>
                <a:cs typeface="+mn-cs"/>
              </a:rPr>
              <a:t>Mean Recall</a:t>
            </a:r>
          </a:p>
        </p:txBody>
      </p:sp>
      <p:grpSp>
        <p:nvGrpSpPr>
          <p:cNvPr id="20487" name="Group 39"/>
          <p:cNvGrpSpPr>
            <a:grpSpLocks/>
          </p:cNvGrpSpPr>
          <p:nvPr/>
        </p:nvGrpSpPr>
        <p:grpSpPr bwMode="auto">
          <a:xfrm>
            <a:off x="2743200" y="3257550"/>
            <a:ext cx="314325" cy="1009650"/>
            <a:chOff x="2743200" y="3257490"/>
            <a:chExt cx="314507" cy="1009710"/>
          </a:xfrm>
        </p:grpSpPr>
        <p:sp>
          <p:nvSpPr>
            <p:cNvPr id="20506" name="Rectangle 11"/>
            <p:cNvSpPr>
              <a:spLocks noChangeArrowheads="1"/>
            </p:cNvSpPr>
            <p:nvPr/>
          </p:nvSpPr>
          <p:spPr bwMode="auto">
            <a:xfrm>
              <a:off x="2743200" y="32574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0507" name="Rectangle 12"/>
            <p:cNvSpPr>
              <a:spLocks noChangeArrowheads="1"/>
            </p:cNvSpPr>
            <p:nvPr/>
          </p:nvSpPr>
          <p:spPr bwMode="auto">
            <a:xfrm>
              <a:off x="2755696" y="33336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0508" name="Rectangle 13"/>
            <p:cNvSpPr>
              <a:spLocks noChangeArrowheads="1"/>
            </p:cNvSpPr>
            <p:nvPr/>
          </p:nvSpPr>
          <p:spPr bwMode="auto">
            <a:xfrm>
              <a:off x="2743200" y="34098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0509" name="Rectangle 14"/>
            <p:cNvSpPr>
              <a:spLocks noChangeArrowheads="1"/>
            </p:cNvSpPr>
            <p:nvPr/>
          </p:nvSpPr>
          <p:spPr bwMode="auto">
            <a:xfrm>
              <a:off x="2755696" y="35622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0510" name="Rectangle 15"/>
            <p:cNvSpPr>
              <a:spLocks noChangeArrowheads="1"/>
            </p:cNvSpPr>
            <p:nvPr/>
          </p:nvSpPr>
          <p:spPr bwMode="auto">
            <a:xfrm>
              <a:off x="2743200" y="36384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0511" name="Rectangle 16"/>
            <p:cNvSpPr>
              <a:spLocks noChangeArrowheads="1"/>
            </p:cNvSpPr>
            <p:nvPr/>
          </p:nvSpPr>
          <p:spPr bwMode="auto">
            <a:xfrm>
              <a:off x="2755696" y="37338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0512" name="Rectangle 17"/>
            <p:cNvSpPr>
              <a:spLocks noChangeArrowheads="1"/>
            </p:cNvSpPr>
            <p:nvPr/>
          </p:nvSpPr>
          <p:spPr bwMode="auto">
            <a:xfrm>
              <a:off x="2743200" y="3867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0513" name="Rectangle 18"/>
            <p:cNvSpPr>
              <a:spLocks noChangeArrowheads="1"/>
            </p:cNvSpPr>
            <p:nvPr/>
          </p:nvSpPr>
          <p:spPr bwMode="auto">
            <a:xfrm>
              <a:off x="2755696" y="3810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grpSp>
        <p:nvGrpSpPr>
          <p:cNvPr id="20488" name="Group 41"/>
          <p:cNvGrpSpPr>
            <a:grpSpLocks/>
          </p:cNvGrpSpPr>
          <p:nvPr/>
        </p:nvGrpSpPr>
        <p:grpSpPr bwMode="auto">
          <a:xfrm>
            <a:off x="4602163" y="2114550"/>
            <a:ext cx="314325" cy="1104900"/>
            <a:chOff x="4601766" y="2114490"/>
            <a:chExt cx="314507" cy="1105020"/>
          </a:xfrm>
        </p:grpSpPr>
        <p:sp>
          <p:nvSpPr>
            <p:cNvPr id="20498" name="Rectangle 20"/>
            <p:cNvSpPr>
              <a:spLocks noChangeArrowheads="1"/>
            </p:cNvSpPr>
            <p:nvPr/>
          </p:nvSpPr>
          <p:spPr bwMode="auto">
            <a:xfrm>
              <a:off x="4601766" y="21144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0499" name="Rectangle 21"/>
            <p:cNvSpPr>
              <a:spLocks noChangeArrowheads="1"/>
            </p:cNvSpPr>
            <p:nvPr/>
          </p:nvSpPr>
          <p:spPr bwMode="auto">
            <a:xfrm>
              <a:off x="4614262" y="21906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0500" name="Rectangle 22"/>
            <p:cNvSpPr>
              <a:spLocks noChangeArrowheads="1"/>
            </p:cNvSpPr>
            <p:nvPr/>
          </p:nvSpPr>
          <p:spPr bwMode="auto">
            <a:xfrm>
              <a:off x="4601766" y="2343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0501" name="Rectangle 23"/>
            <p:cNvSpPr>
              <a:spLocks noChangeArrowheads="1"/>
            </p:cNvSpPr>
            <p:nvPr/>
          </p:nvSpPr>
          <p:spPr bwMode="auto">
            <a:xfrm>
              <a:off x="4614262" y="24192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0502" name="Rectangle 24"/>
            <p:cNvSpPr>
              <a:spLocks noChangeArrowheads="1"/>
            </p:cNvSpPr>
            <p:nvPr/>
          </p:nvSpPr>
          <p:spPr bwMode="auto">
            <a:xfrm>
              <a:off x="4601766" y="25908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0503" name="Rectangle 25"/>
            <p:cNvSpPr>
              <a:spLocks noChangeArrowheads="1"/>
            </p:cNvSpPr>
            <p:nvPr/>
          </p:nvSpPr>
          <p:spPr bwMode="auto">
            <a:xfrm>
              <a:off x="4614262" y="2667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0504" name="Rectangle 26"/>
            <p:cNvSpPr>
              <a:spLocks noChangeArrowheads="1"/>
            </p:cNvSpPr>
            <p:nvPr/>
          </p:nvSpPr>
          <p:spPr bwMode="auto">
            <a:xfrm>
              <a:off x="4601766" y="28194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0505" name="Rectangle 27"/>
            <p:cNvSpPr>
              <a:spLocks noChangeArrowheads="1"/>
            </p:cNvSpPr>
            <p:nvPr/>
          </p:nvSpPr>
          <p:spPr bwMode="auto">
            <a:xfrm>
              <a:off x="4614262" y="27432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grpSp>
        <p:nvGrpSpPr>
          <p:cNvPr id="20489" name="Group 42"/>
          <p:cNvGrpSpPr>
            <a:grpSpLocks/>
          </p:cNvGrpSpPr>
          <p:nvPr/>
        </p:nvGrpSpPr>
        <p:grpSpPr bwMode="auto">
          <a:xfrm>
            <a:off x="6467475" y="1276350"/>
            <a:ext cx="314325" cy="1104900"/>
            <a:chOff x="6467293" y="1276290"/>
            <a:chExt cx="314507" cy="1105020"/>
          </a:xfrm>
        </p:grpSpPr>
        <p:sp>
          <p:nvSpPr>
            <p:cNvPr id="20490" name="Rectangle 29"/>
            <p:cNvSpPr>
              <a:spLocks noChangeArrowheads="1"/>
            </p:cNvSpPr>
            <p:nvPr/>
          </p:nvSpPr>
          <p:spPr bwMode="auto">
            <a:xfrm>
              <a:off x="6467293" y="12762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0491" name="Rectangle 30"/>
            <p:cNvSpPr>
              <a:spLocks noChangeArrowheads="1"/>
            </p:cNvSpPr>
            <p:nvPr/>
          </p:nvSpPr>
          <p:spPr bwMode="auto">
            <a:xfrm>
              <a:off x="6479789" y="13524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0492" name="Rectangle 31"/>
            <p:cNvSpPr>
              <a:spLocks noChangeArrowheads="1"/>
            </p:cNvSpPr>
            <p:nvPr/>
          </p:nvSpPr>
          <p:spPr bwMode="auto">
            <a:xfrm>
              <a:off x="6467293" y="15048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0493" name="Rectangle 32"/>
            <p:cNvSpPr>
              <a:spLocks noChangeArrowheads="1"/>
            </p:cNvSpPr>
            <p:nvPr/>
          </p:nvSpPr>
          <p:spPr bwMode="auto">
            <a:xfrm>
              <a:off x="6479789" y="1581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0494" name="Rectangle 33"/>
            <p:cNvSpPr>
              <a:spLocks noChangeArrowheads="1"/>
            </p:cNvSpPr>
            <p:nvPr/>
          </p:nvSpPr>
          <p:spPr bwMode="auto">
            <a:xfrm>
              <a:off x="6467293" y="1752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0495" name="Rectangle 34"/>
            <p:cNvSpPr>
              <a:spLocks noChangeArrowheads="1"/>
            </p:cNvSpPr>
            <p:nvPr/>
          </p:nvSpPr>
          <p:spPr bwMode="auto">
            <a:xfrm>
              <a:off x="6479789" y="18288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0496" name="Rectangle 35"/>
            <p:cNvSpPr>
              <a:spLocks noChangeArrowheads="1"/>
            </p:cNvSpPr>
            <p:nvPr/>
          </p:nvSpPr>
          <p:spPr bwMode="auto">
            <a:xfrm>
              <a:off x="6467293" y="19812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0497" name="Rectangle 36"/>
            <p:cNvSpPr>
              <a:spLocks noChangeArrowheads="1"/>
            </p:cNvSpPr>
            <p:nvPr/>
          </p:nvSpPr>
          <p:spPr bwMode="auto">
            <a:xfrm>
              <a:off x="6479789" y="1905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24B24-164E-F745-9791-91B9588D62E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0010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Times" charset="0"/>
                <a:ea typeface="ＭＳ Ｐゴシック" charset="0"/>
                <a:cs typeface="ＭＳ Ｐゴシック" charset="0"/>
              </a:rPr>
              <a:t>The Point-</a:t>
            </a:r>
            <a:r>
              <a:rPr lang="en-US" sz="4000" dirty="0" err="1">
                <a:latin typeface="Times" charset="0"/>
                <a:ea typeface="ＭＳ Ｐゴシック" charset="0"/>
                <a:cs typeface="ＭＳ Ｐゴシック" charset="0"/>
              </a:rPr>
              <a:t>Biserial</a:t>
            </a:r>
            <a:r>
              <a:rPr lang="en-US" sz="4000" dirty="0">
                <a:latin typeface="Times" charset="0"/>
                <a:ea typeface="ＭＳ Ｐゴシック" charset="0"/>
                <a:cs typeface="ＭＳ Ｐゴシック" charset="0"/>
              </a:rPr>
              <a:t> Correlation (cont.)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In this case, the independent-measures t test can be used to evaluate the mean difference between groups.  </a:t>
            </a:r>
          </a:p>
          <a:p>
            <a:pPr eaLnBrk="1" hangingPunct="1"/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i="1" dirty="0">
                <a:latin typeface="Times" charset="0"/>
                <a:ea typeface="ＭＳ Ｐゴシック" charset="0"/>
                <a:cs typeface="ＭＳ Ｐゴシック" charset="0"/>
              </a:rPr>
              <a:t>t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-statistic and the point-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biserial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correlation coefficient are mathematically related. One can be derived from the other.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E2066-E848-BB4C-91D1-4C7768083067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074" y="2756234"/>
            <a:ext cx="2143126" cy="977566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 and r</a:t>
            </a:r>
            <a:r>
              <a:rPr lang="en-US" baseline="30000" dirty="0"/>
              <a:t>2</a:t>
            </a:r>
            <a:r>
              <a:rPr lang="en-US" dirty="0"/>
              <a:t> are related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5600" y="51009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Remember:    </a:t>
            </a:r>
            <a:r>
              <a:rPr lang="en-US" sz="2400" dirty="0" err="1"/>
              <a:t>df</a:t>
            </a:r>
            <a:r>
              <a:rPr lang="en-US" sz="2400" dirty="0"/>
              <a:t> = n - 2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892527"/>
            <a:ext cx="2117245" cy="9174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3C3F8-143E-0442-91C5-A48824C455B0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38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5" descr="16t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482600"/>
            <a:ext cx="8966200" cy="589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E2066-E848-BB4C-91D1-4C7768083067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Phi Coefficient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904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828518"/>
            <a:ext cx="685800" cy="2734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n-US" dirty="0"/>
              <a:t>1</a:t>
            </a:r>
            <a:r>
              <a:rPr lang="en-US" baseline="30000" dirty="0"/>
              <a:t>st</a:t>
            </a:r>
            <a:endParaRPr lang="en-US" dirty="0"/>
          </a:p>
          <a:p>
            <a:pPr algn="r">
              <a:spcAft>
                <a:spcPts val="200"/>
              </a:spcAft>
            </a:pPr>
            <a:r>
              <a:rPr lang="en-US" dirty="0"/>
              <a:t>3</a:t>
            </a:r>
            <a:r>
              <a:rPr lang="en-US" baseline="30000" dirty="0"/>
              <a:t>rd</a:t>
            </a:r>
            <a:endParaRPr lang="en-US" dirty="0"/>
          </a:p>
          <a:p>
            <a:pPr algn="r">
              <a:spcAft>
                <a:spcPts val="200"/>
              </a:spcAft>
            </a:pPr>
            <a:r>
              <a:rPr lang="en-US" dirty="0"/>
              <a:t>Only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2</a:t>
            </a:r>
            <a:r>
              <a:rPr lang="en-US" baseline="30000" dirty="0"/>
              <a:t>nd</a:t>
            </a:r>
            <a:endParaRPr lang="en-US" dirty="0"/>
          </a:p>
          <a:p>
            <a:pPr algn="r">
              <a:spcAft>
                <a:spcPts val="200"/>
              </a:spcAft>
            </a:pPr>
            <a:r>
              <a:rPr lang="en-US" dirty="0"/>
              <a:t>4</a:t>
            </a:r>
            <a:r>
              <a:rPr lang="en-US" baseline="30000" dirty="0"/>
              <a:t>th</a:t>
            </a:r>
            <a:endParaRPr lang="en-US" dirty="0"/>
          </a:p>
          <a:p>
            <a:pPr algn="r">
              <a:spcAft>
                <a:spcPts val="200"/>
              </a:spcAft>
            </a:pPr>
            <a:r>
              <a:rPr lang="en-US" dirty="0"/>
              <a:t>2</a:t>
            </a:r>
            <a:r>
              <a:rPr lang="en-US" baseline="30000" dirty="0"/>
              <a:t>nd</a:t>
            </a:r>
            <a:endParaRPr lang="en-US" dirty="0"/>
          </a:p>
          <a:p>
            <a:pPr algn="r">
              <a:spcAft>
                <a:spcPts val="200"/>
              </a:spcAft>
            </a:pPr>
            <a:r>
              <a:rPr lang="en-US" dirty="0"/>
              <a:t>Only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3</a:t>
            </a:r>
            <a:r>
              <a:rPr lang="en-US" baseline="30000" dirty="0"/>
              <a:t>rd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3622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Birth Order (X)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2762310"/>
            <a:ext cx="1143000" cy="2734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dirty="0"/>
              <a:t>Introvert</a:t>
            </a:r>
          </a:p>
          <a:p>
            <a:pPr>
              <a:spcAft>
                <a:spcPts val="200"/>
              </a:spcAft>
            </a:pPr>
            <a:r>
              <a:rPr lang="en-US" dirty="0"/>
              <a:t>Extrovert</a:t>
            </a:r>
          </a:p>
          <a:p>
            <a:pPr>
              <a:spcAft>
                <a:spcPts val="200"/>
              </a:spcAft>
            </a:pPr>
            <a:r>
              <a:rPr lang="en-US" dirty="0"/>
              <a:t>Extrovert</a:t>
            </a:r>
          </a:p>
          <a:p>
            <a:pPr>
              <a:spcAft>
                <a:spcPts val="200"/>
              </a:spcAft>
            </a:pPr>
            <a:r>
              <a:rPr lang="en-US" dirty="0"/>
              <a:t>Extrovert</a:t>
            </a:r>
          </a:p>
          <a:p>
            <a:pPr>
              <a:spcAft>
                <a:spcPts val="200"/>
              </a:spcAft>
            </a:pPr>
            <a:r>
              <a:rPr lang="en-US" dirty="0"/>
              <a:t>Extrovert</a:t>
            </a:r>
          </a:p>
          <a:p>
            <a:pPr>
              <a:spcAft>
                <a:spcPts val="200"/>
              </a:spcAft>
            </a:pPr>
            <a:r>
              <a:rPr lang="en-US" dirty="0"/>
              <a:t>Introvert</a:t>
            </a:r>
          </a:p>
          <a:p>
            <a:pPr>
              <a:spcAft>
                <a:spcPts val="200"/>
              </a:spcAft>
            </a:pPr>
            <a:r>
              <a:rPr lang="en-US" dirty="0"/>
              <a:t>Introvert</a:t>
            </a:r>
          </a:p>
          <a:p>
            <a:pPr>
              <a:spcAft>
                <a:spcPts val="200"/>
              </a:spcAft>
            </a:pPr>
            <a:r>
              <a:rPr lang="en-US" dirty="0"/>
              <a:t>Extrovert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2362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Personality (Y)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7800" y="2762310"/>
            <a:ext cx="457200" cy="2734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n-US" dirty="0"/>
              <a:t>0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1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0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1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1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1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0</a:t>
            </a:r>
          </a:p>
          <a:p>
            <a:pPr algn="r">
              <a:spcAft>
                <a:spcPts val="200"/>
              </a:spcAft>
            </a:pPr>
            <a:r>
              <a:rPr lang="en-US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39000" y="2762310"/>
            <a:ext cx="533400" cy="2734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dirty="0"/>
              <a:t>0</a:t>
            </a:r>
          </a:p>
          <a:p>
            <a:pPr>
              <a:spcAft>
                <a:spcPts val="200"/>
              </a:spcAft>
            </a:pPr>
            <a:r>
              <a:rPr lang="en-US" dirty="0"/>
              <a:t>1</a:t>
            </a:r>
          </a:p>
          <a:p>
            <a:pPr>
              <a:spcAft>
                <a:spcPts val="200"/>
              </a:spcAft>
            </a:pPr>
            <a:r>
              <a:rPr lang="en-US" dirty="0"/>
              <a:t>1</a:t>
            </a:r>
          </a:p>
          <a:p>
            <a:pPr>
              <a:spcAft>
                <a:spcPts val="200"/>
              </a:spcAft>
            </a:pPr>
            <a:r>
              <a:rPr lang="en-US" dirty="0"/>
              <a:t>1</a:t>
            </a:r>
          </a:p>
          <a:p>
            <a:pPr>
              <a:spcAft>
                <a:spcPts val="200"/>
              </a:spcAft>
            </a:pPr>
            <a:r>
              <a:rPr lang="en-US" dirty="0"/>
              <a:t>1</a:t>
            </a:r>
          </a:p>
          <a:p>
            <a:pPr>
              <a:spcAft>
                <a:spcPts val="200"/>
              </a:spcAft>
            </a:pPr>
            <a:r>
              <a:rPr lang="en-US" dirty="0"/>
              <a:t>0</a:t>
            </a:r>
          </a:p>
          <a:p>
            <a:pPr>
              <a:spcAft>
                <a:spcPts val="200"/>
              </a:spcAft>
            </a:pPr>
            <a:r>
              <a:rPr lang="en-US" dirty="0"/>
              <a:t>0</a:t>
            </a:r>
          </a:p>
          <a:p>
            <a:pPr>
              <a:spcAft>
                <a:spcPts val="200"/>
              </a:spcAft>
            </a:pPr>
            <a:r>
              <a:rPr lang="en-US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88931" y="1828800"/>
            <a:ext cx="1587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Data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10200" y="1828800"/>
            <a:ext cx="1801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Converted Data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838200" y="2362200"/>
            <a:ext cx="320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838200" y="1828800"/>
            <a:ext cx="320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838200" y="2819400"/>
            <a:ext cx="320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800600" y="2362200"/>
            <a:ext cx="320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4800600" y="1828800"/>
            <a:ext cx="320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4800600" y="2819400"/>
            <a:ext cx="320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4724400" y="23622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Birth Order (X)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53200" y="2362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Personality (Y)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24B24-164E-F745-9791-91B9588D62E8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20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4"/>
          <p:cNvSpPr txBox="1">
            <a:spLocks noChangeArrowheads="1"/>
          </p:cNvSpPr>
          <p:nvPr/>
        </p:nvSpPr>
        <p:spPr bwMode="auto">
          <a:xfrm>
            <a:off x="3689350" y="6324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Memory Strategy</a:t>
            </a:r>
          </a:p>
        </p:txBody>
      </p:sp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2317750" y="5943600"/>
            <a:ext cx="1295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Rote Rehearsal</a:t>
            </a:r>
          </a:p>
        </p:txBody>
      </p:sp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4298950" y="5943600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Sentence</a:t>
            </a:r>
          </a:p>
        </p:txBody>
      </p: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5822950" y="5943600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Interactive Imagery</a:t>
            </a:r>
          </a:p>
        </p:txBody>
      </p:sp>
      <p:pic>
        <p:nvPicPr>
          <p:cNvPr id="2150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71048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2209800"/>
            <a:ext cx="492443" cy="184791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dirty="0">
                <a:latin typeface="Times" pitchFamily="-1" charset="0"/>
                <a:ea typeface="+mn-ea"/>
                <a:cs typeface="+mn-cs"/>
              </a:rPr>
              <a:t>Mean Recall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24B24-164E-F745-9791-91B9588D62E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4"/>
          <p:cNvSpPr txBox="1">
            <a:spLocks noChangeArrowheads="1"/>
          </p:cNvSpPr>
          <p:nvPr/>
        </p:nvSpPr>
        <p:spPr bwMode="auto">
          <a:xfrm>
            <a:off x="3689350" y="63246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Memory Strategy</a:t>
            </a:r>
          </a:p>
        </p:txBody>
      </p:sp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2317750" y="5943600"/>
            <a:ext cx="1295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Rote Rehearsal</a:t>
            </a:r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4298950" y="5943600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Sentence</a:t>
            </a:r>
          </a:p>
        </p:txBody>
      </p: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5822950" y="5943600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Interactive Imagery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2209800"/>
            <a:ext cx="492443" cy="184791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dirty="0">
                <a:latin typeface="Times" pitchFamily="-1" charset="0"/>
                <a:ea typeface="+mn-ea"/>
                <a:cs typeface="+mn-cs"/>
              </a:rPr>
              <a:t>Mean Recall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449763" y="2667000"/>
            <a:ext cx="609600" cy="3232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2" name="Rectangle 11"/>
          <p:cNvSpPr/>
          <p:nvPr/>
        </p:nvSpPr>
        <p:spPr bwMode="auto">
          <a:xfrm>
            <a:off x="6324600" y="1895475"/>
            <a:ext cx="609600" cy="4003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cxnSp>
        <p:nvCxnSpPr>
          <p:cNvPr id="22536" name="Straight Connector 14"/>
          <p:cNvCxnSpPr>
            <a:cxnSpLocks noChangeShapeType="1"/>
          </p:cNvCxnSpPr>
          <p:nvPr/>
        </p:nvCxnSpPr>
        <p:spPr bwMode="auto">
          <a:xfrm flipV="1">
            <a:off x="1066800" y="5888038"/>
            <a:ext cx="7696200" cy="2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7" name="Straight Connector 15"/>
          <p:cNvCxnSpPr>
            <a:cxnSpLocks noChangeShapeType="1"/>
          </p:cNvCxnSpPr>
          <p:nvPr/>
        </p:nvCxnSpPr>
        <p:spPr bwMode="auto">
          <a:xfrm rot="5400000" flipH="1" flipV="1">
            <a:off x="-1563687" y="3268663"/>
            <a:ext cx="52593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2590800" y="3895725"/>
            <a:ext cx="609600" cy="2003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22539" name="Group 32"/>
          <p:cNvGrpSpPr>
            <a:grpSpLocks/>
          </p:cNvGrpSpPr>
          <p:nvPr/>
        </p:nvGrpSpPr>
        <p:grpSpPr bwMode="auto">
          <a:xfrm>
            <a:off x="813965" y="523875"/>
            <a:ext cx="405235" cy="5480568"/>
            <a:chOff x="762000" y="523158"/>
            <a:chExt cx="152400" cy="5481283"/>
          </a:xfrm>
        </p:grpSpPr>
        <p:sp>
          <p:nvSpPr>
            <p:cNvPr id="22567" name="TextBox 18"/>
            <p:cNvSpPr txBox="1">
              <a:spLocks noChangeArrowheads="1"/>
            </p:cNvSpPr>
            <p:nvPr/>
          </p:nvSpPr>
          <p:spPr bwMode="auto">
            <a:xfrm>
              <a:off x="762000" y="5773579"/>
              <a:ext cx="152400" cy="23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900" dirty="0"/>
                <a:t>0</a:t>
              </a:r>
            </a:p>
          </p:txBody>
        </p:sp>
        <p:sp>
          <p:nvSpPr>
            <p:cNvPr id="22568" name="TextBox 19"/>
            <p:cNvSpPr txBox="1">
              <a:spLocks noChangeArrowheads="1"/>
            </p:cNvSpPr>
            <p:nvPr/>
          </p:nvSpPr>
          <p:spPr bwMode="auto">
            <a:xfrm>
              <a:off x="762000" y="5395452"/>
              <a:ext cx="152400" cy="23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900" dirty="0"/>
                <a:t> 2</a:t>
              </a:r>
            </a:p>
          </p:txBody>
        </p:sp>
        <p:sp>
          <p:nvSpPr>
            <p:cNvPr id="22569" name="TextBox 20"/>
            <p:cNvSpPr txBox="1">
              <a:spLocks noChangeArrowheads="1"/>
            </p:cNvSpPr>
            <p:nvPr/>
          </p:nvSpPr>
          <p:spPr bwMode="auto">
            <a:xfrm>
              <a:off x="762000" y="4973484"/>
              <a:ext cx="152400" cy="23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900" dirty="0"/>
                <a:t> 4</a:t>
              </a:r>
            </a:p>
          </p:txBody>
        </p:sp>
        <p:sp>
          <p:nvSpPr>
            <p:cNvPr id="22570" name="TextBox 21"/>
            <p:cNvSpPr txBox="1">
              <a:spLocks noChangeArrowheads="1"/>
            </p:cNvSpPr>
            <p:nvPr/>
          </p:nvSpPr>
          <p:spPr bwMode="auto">
            <a:xfrm>
              <a:off x="762000" y="4576506"/>
              <a:ext cx="152400" cy="23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900" dirty="0"/>
                <a:t> 6</a:t>
              </a:r>
            </a:p>
          </p:txBody>
        </p:sp>
        <p:sp>
          <p:nvSpPr>
            <p:cNvPr id="22571" name="TextBox 22"/>
            <p:cNvSpPr txBox="1">
              <a:spLocks noChangeArrowheads="1"/>
            </p:cNvSpPr>
            <p:nvPr/>
          </p:nvSpPr>
          <p:spPr bwMode="auto">
            <a:xfrm>
              <a:off x="762000" y="4160274"/>
              <a:ext cx="152400" cy="23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900" dirty="0"/>
                <a:t> 8</a:t>
              </a:r>
            </a:p>
          </p:txBody>
        </p:sp>
        <p:sp>
          <p:nvSpPr>
            <p:cNvPr id="22572" name="TextBox 23"/>
            <p:cNvSpPr txBox="1">
              <a:spLocks noChangeArrowheads="1"/>
            </p:cNvSpPr>
            <p:nvPr/>
          </p:nvSpPr>
          <p:spPr bwMode="auto">
            <a:xfrm>
              <a:off x="762000" y="3769032"/>
              <a:ext cx="152400" cy="23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900"/>
                <a:t>10</a:t>
              </a:r>
            </a:p>
          </p:txBody>
        </p:sp>
        <p:sp>
          <p:nvSpPr>
            <p:cNvPr id="22573" name="TextBox 24"/>
            <p:cNvSpPr txBox="1">
              <a:spLocks noChangeArrowheads="1"/>
            </p:cNvSpPr>
            <p:nvPr/>
          </p:nvSpPr>
          <p:spPr bwMode="auto">
            <a:xfrm>
              <a:off x="762000" y="3352800"/>
              <a:ext cx="152400" cy="23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900"/>
                <a:t>12</a:t>
              </a:r>
            </a:p>
          </p:txBody>
        </p:sp>
        <p:sp>
          <p:nvSpPr>
            <p:cNvPr id="22574" name="TextBox 25"/>
            <p:cNvSpPr txBox="1">
              <a:spLocks noChangeArrowheads="1"/>
            </p:cNvSpPr>
            <p:nvPr/>
          </p:nvSpPr>
          <p:spPr bwMode="auto">
            <a:xfrm>
              <a:off x="762000" y="2941074"/>
              <a:ext cx="152400" cy="23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900"/>
                <a:t>14</a:t>
              </a:r>
            </a:p>
          </p:txBody>
        </p:sp>
        <p:sp>
          <p:nvSpPr>
            <p:cNvPr id="22575" name="TextBox 26"/>
            <p:cNvSpPr txBox="1">
              <a:spLocks noChangeArrowheads="1"/>
            </p:cNvSpPr>
            <p:nvPr/>
          </p:nvSpPr>
          <p:spPr bwMode="auto">
            <a:xfrm>
              <a:off x="762000" y="2560074"/>
              <a:ext cx="152400" cy="23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900" dirty="0"/>
                <a:t>16</a:t>
              </a:r>
            </a:p>
          </p:txBody>
        </p:sp>
        <p:sp>
          <p:nvSpPr>
            <p:cNvPr id="22576" name="TextBox 27"/>
            <p:cNvSpPr txBox="1">
              <a:spLocks noChangeArrowheads="1"/>
            </p:cNvSpPr>
            <p:nvPr/>
          </p:nvSpPr>
          <p:spPr bwMode="auto">
            <a:xfrm>
              <a:off x="762000" y="2133600"/>
              <a:ext cx="152400" cy="23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900" dirty="0"/>
                <a:t>18</a:t>
              </a:r>
            </a:p>
          </p:txBody>
        </p:sp>
        <p:sp>
          <p:nvSpPr>
            <p:cNvPr id="22577" name="TextBox 28"/>
            <p:cNvSpPr txBox="1">
              <a:spLocks noChangeArrowheads="1"/>
            </p:cNvSpPr>
            <p:nvPr/>
          </p:nvSpPr>
          <p:spPr bwMode="auto">
            <a:xfrm>
              <a:off x="762000" y="1732116"/>
              <a:ext cx="152400" cy="23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900" dirty="0"/>
                <a:t>20</a:t>
              </a:r>
            </a:p>
          </p:txBody>
        </p:sp>
        <p:sp>
          <p:nvSpPr>
            <p:cNvPr id="22578" name="TextBox 29"/>
            <p:cNvSpPr txBox="1">
              <a:spLocks noChangeArrowheads="1"/>
            </p:cNvSpPr>
            <p:nvPr/>
          </p:nvSpPr>
          <p:spPr bwMode="auto">
            <a:xfrm>
              <a:off x="762000" y="1330632"/>
              <a:ext cx="152400" cy="23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900"/>
                <a:t>22</a:t>
              </a:r>
            </a:p>
          </p:txBody>
        </p:sp>
        <p:sp>
          <p:nvSpPr>
            <p:cNvPr id="22579" name="TextBox 30"/>
            <p:cNvSpPr txBox="1">
              <a:spLocks noChangeArrowheads="1"/>
            </p:cNvSpPr>
            <p:nvPr/>
          </p:nvSpPr>
          <p:spPr bwMode="auto">
            <a:xfrm>
              <a:off x="762000" y="914400"/>
              <a:ext cx="152400" cy="23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900" dirty="0"/>
                <a:t>24</a:t>
              </a:r>
            </a:p>
          </p:txBody>
        </p:sp>
        <p:sp>
          <p:nvSpPr>
            <p:cNvPr id="22580" name="TextBox 31"/>
            <p:cNvSpPr txBox="1">
              <a:spLocks noChangeArrowheads="1"/>
            </p:cNvSpPr>
            <p:nvPr/>
          </p:nvSpPr>
          <p:spPr bwMode="auto">
            <a:xfrm>
              <a:off x="762000" y="523158"/>
              <a:ext cx="152400" cy="23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900" dirty="0"/>
                <a:t>26</a:t>
              </a:r>
            </a:p>
          </p:txBody>
        </p:sp>
      </p:grpSp>
      <p:grpSp>
        <p:nvGrpSpPr>
          <p:cNvPr id="22540" name="Group 37"/>
          <p:cNvGrpSpPr>
            <a:grpSpLocks/>
          </p:cNvGrpSpPr>
          <p:nvPr/>
        </p:nvGrpSpPr>
        <p:grpSpPr bwMode="auto">
          <a:xfrm>
            <a:off x="2743200" y="2647950"/>
            <a:ext cx="314325" cy="2095500"/>
            <a:chOff x="2743200" y="2647890"/>
            <a:chExt cx="314507" cy="2095620"/>
          </a:xfrm>
        </p:grpSpPr>
        <p:sp>
          <p:nvSpPr>
            <p:cNvPr id="22559" name="Rectangle 11"/>
            <p:cNvSpPr>
              <a:spLocks noChangeArrowheads="1"/>
            </p:cNvSpPr>
            <p:nvPr/>
          </p:nvSpPr>
          <p:spPr bwMode="auto">
            <a:xfrm>
              <a:off x="2743200" y="26478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2560" name="Rectangle 12"/>
            <p:cNvSpPr>
              <a:spLocks noChangeArrowheads="1"/>
            </p:cNvSpPr>
            <p:nvPr/>
          </p:nvSpPr>
          <p:spPr bwMode="auto">
            <a:xfrm>
              <a:off x="2755696" y="29526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2561" name="Rectangle 13"/>
            <p:cNvSpPr>
              <a:spLocks noChangeArrowheads="1"/>
            </p:cNvSpPr>
            <p:nvPr/>
          </p:nvSpPr>
          <p:spPr bwMode="auto">
            <a:xfrm>
              <a:off x="2743200" y="3105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Wingdings" charset="0"/>
                  <a:cs typeface="Wingdings" charset="0"/>
                </a:rPr>
                <a:t></a:t>
              </a:r>
              <a:endParaRPr lang="en-US" dirty="0">
                <a:cs typeface="Wingdings" charset="0"/>
              </a:endParaRPr>
            </a:p>
          </p:txBody>
        </p:sp>
        <p:sp>
          <p:nvSpPr>
            <p:cNvPr id="22562" name="Rectangle 14"/>
            <p:cNvSpPr>
              <a:spLocks noChangeArrowheads="1"/>
            </p:cNvSpPr>
            <p:nvPr/>
          </p:nvSpPr>
          <p:spPr bwMode="auto">
            <a:xfrm>
              <a:off x="2755696" y="3276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2563" name="Rectangle 15"/>
            <p:cNvSpPr>
              <a:spLocks noChangeArrowheads="1"/>
            </p:cNvSpPr>
            <p:nvPr/>
          </p:nvSpPr>
          <p:spPr bwMode="auto">
            <a:xfrm>
              <a:off x="2743200" y="352431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2564" name="Rectangle 16"/>
            <p:cNvSpPr>
              <a:spLocks noChangeArrowheads="1"/>
            </p:cNvSpPr>
            <p:nvPr/>
          </p:nvSpPr>
          <p:spPr bwMode="auto">
            <a:xfrm>
              <a:off x="2755696" y="3810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2565" name="Rectangle 17"/>
            <p:cNvSpPr>
              <a:spLocks noChangeArrowheads="1"/>
            </p:cNvSpPr>
            <p:nvPr/>
          </p:nvSpPr>
          <p:spPr bwMode="auto">
            <a:xfrm>
              <a:off x="2743200" y="4038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2566" name="Rectangle 18"/>
            <p:cNvSpPr>
              <a:spLocks noChangeArrowheads="1"/>
            </p:cNvSpPr>
            <p:nvPr/>
          </p:nvSpPr>
          <p:spPr bwMode="auto">
            <a:xfrm>
              <a:off x="2755696" y="43434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grpSp>
        <p:nvGrpSpPr>
          <p:cNvPr id="22541" name="Group 38"/>
          <p:cNvGrpSpPr>
            <a:grpSpLocks/>
          </p:cNvGrpSpPr>
          <p:nvPr/>
        </p:nvGrpSpPr>
        <p:grpSpPr bwMode="auto">
          <a:xfrm>
            <a:off x="4602163" y="1733550"/>
            <a:ext cx="314325" cy="2324100"/>
            <a:chOff x="4601766" y="1733490"/>
            <a:chExt cx="314507" cy="2324220"/>
          </a:xfrm>
        </p:grpSpPr>
        <p:sp>
          <p:nvSpPr>
            <p:cNvPr id="22551" name="Rectangle 20"/>
            <p:cNvSpPr>
              <a:spLocks noChangeArrowheads="1"/>
            </p:cNvSpPr>
            <p:nvPr/>
          </p:nvSpPr>
          <p:spPr bwMode="auto">
            <a:xfrm>
              <a:off x="4601766" y="17334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2552" name="Rectangle 21"/>
            <p:cNvSpPr>
              <a:spLocks noChangeArrowheads="1"/>
            </p:cNvSpPr>
            <p:nvPr/>
          </p:nvSpPr>
          <p:spPr bwMode="auto">
            <a:xfrm>
              <a:off x="4614262" y="1962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2553" name="Rectangle 22"/>
            <p:cNvSpPr>
              <a:spLocks noChangeArrowheads="1"/>
            </p:cNvSpPr>
            <p:nvPr/>
          </p:nvSpPr>
          <p:spPr bwMode="auto">
            <a:xfrm>
              <a:off x="4601766" y="21906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2554" name="Rectangle 23"/>
            <p:cNvSpPr>
              <a:spLocks noChangeArrowheads="1"/>
            </p:cNvSpPr>
            <p:nvPr/>
          </p:nvSpPr>
          <p:spPr bwMode="auto">
            <a:xfrm>
              <a:off x="4614262" y="2369007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2555" name="Rectangle 24"/>
            <p:cNvSpPr>
              <a:spLocks noChangeArrowheads="1"/>
            </p:cNvSpPr>
            <p:nvPr/>
          </p:nvSpPr>
          <p:spPr bwMode="auto">
            <a:xfrm>
              <a:off x="4601766" y="27432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Wingdings" charset="0"/>
                  <a:cs typeface="Wingdings" charset="0"/>
                </a:rPr>
                <a:t></a:t>
              </a:r>
              <a:endParaRPr lang="en-US" dirty="0">
                <a:cs typeface="Wingdings" charset="0"/>
              </a:endParaRPr>
            </a:p>
          </p:txBody>
        </p:sp>
        <p:sp>
          <p:nvSpPr>
            <p:cNvPr id="22556" name="Rectangle 25"/>
            <p:cNvSpPr>
              <a:spLocks noChangeArrowheads="1"/>
            </p:cNvSpPr>
            <p:nvPr/>
          </p:nvSpPr>
          <p:spPr bwMode="auto">
            <a:xfrm>
              <a:off x="4614262" y="30480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2557" name="Rectangle 26"/>
            <p:cNvSpPr>
              <a:spLocks noChangeArrowheads="1"/>
            </p:cNvSpPr>
            <p:nvPr/>
          </p:nvSpPr>
          <p:spPr bwMode="auto">
            <a:xfrm>
              <a:off x="4601766" y="33528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2558" name="Rectangle 27"/>
            <p:cNvSpPr>
              <a:spLocks noChangeArrowheads="1"/>
            </p:cNvSpPr>
            <p:nvPr/>
          </p:nvSpPr>
          <p:spPr bwMode="auto">
            <a:xfrm>
              <a:off x="4614262" y="3657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grpSp>
        <p:nvGrpSpPr>
          <p:cNvPr id="22542" name="Group 39"/>
          <p:cNvGrpSpPr>
            <a:grpSpLocks/>
          </p:cNvGrpSpPr>
          <p:nvPr/>
        </p:nvGrpSpPr>
        <p:grpSpPr bwMode="auto">
          <a:xfrm>
            <a:off x="6467475" y="895350"/>
            <a:ext cx="314325" cy="2247900"/>
            <a:chOff x="6467293" y="895290"/>
            <a:chExt cx="314507" cy="2248020"/>
          </a:xfrm>
        </p:grpSpPr>
        <p:sp>
          <p:nvSpPr>
            <p:cNvPr id="22543" name="Rectangle 29"/>
            <p:cNvSpPr>
              <a:spLocks noChangeArrowheads="1"/>
            </p:cNvSpPr>
            <p:nvPr/>
          </p:nvSpPr>
          <p:spPr bwMode="auto">
            <a:xfrm>
              <a:off x="6467293" y="8952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2544" name="Rectangle 30"/>
            <p:cNvSpPr>
              <a:spLocks noChangeArrowheads="1"/>
            </p:cNvSpPr>
            <p:nvPr/>
          </p:nvSpPr>
          <p:spPr bwMode="auto">
            <a:xfrm>
              <a:off x="6479789" y="11238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2545" name="Rectangle 31"/>
            <p:cNvSpPr>
              <a:spLocks noChangeArrowheads="1"/>
            </p:cNvSpPr>
            <p:nvPr/>
          </p:nvSpPr>
          <p:spPr bwMode="auto">
            <a:xfrm>
              <a:off x="6467293" y="1371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2546" name="Rectangle 32"/>
            <p:cNvSpPr>
              <a:spLocks noChangeArrowheads="1"/>
            </p:cNvSpPr>
            <p:nvPr/>
          </p:nvSpPr>
          <p:spPr bwMode="auto">
            <a:xfrm>
              <a:off x="6479789" y="158109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2547" name="Rectangle 33"/>
            <p:cNvSpPr>
              <a:spLocks noChangeArrowheads="1"/>
            </p:cNvSpPr>
            <p:nvPr/>
          </p:nvSpPr>
          <p:spPr bwMode="auto">
            <a:xfrm>
              <a:off x="6467293" y="18288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2548" name="Rectangle 34"/>
            <p:cNvSpPr>
              <a:spLocks noChangeArrowheads="1"/>
            </p:cNvSpPr>
            <p:nvPr/>
          </p:nvSpPr>
          <p:spPr bwMode="auto">
            <a:xfrm>
              <a:off x="6479789" y="21336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Wingdings" charset="0"/>
                  <a:cs typeface="Wingdings" charset="0"/>
                </a:rPr>
                <a:t></a:t>
              </a:r>
              <a:endParaRPr lang="en-US" dirty="0">
                <a:cs typeface="Wingdings" charset="0"/>
              </a:endParaRPr>
            </a:p>
          </p:txBody>
        </p:sp>
        <p:sp>
          <p:nvSpPr>
            <p:cNvPr id="22549" name="Rectangle 35"/>
            <p:cNvSpPr>
              <a:spLocks noChangeArrowheads="1"/>
            </p:cNvSpPr>
            <p:nvPr/>
          </p:nvSpPr>
          <p:spPr bwMode="auto">
            <a:xfrm>
              <a:off x="6467293" y="24384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  <p:sp>
          <p:nvSpPr>
            <p:cNvPr id="22550" name="Rectangle 36"/>
            <p:cNvSpPr>
              <a:spLocks noChangeArrowheads="1"/>
            </p:cNvSpPr>
            <p:nvPr/>
          </p:nvSpPr>
          <p:spPr bwMode="auto">
            <a:xfrm>
              <a:off x="6479789" y="2743200"/>
              <a:ext cx="302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Wingdings" charset="0"/>
                  <a:cs typeface="Wingdings" charset="0"/>
                </a:rPr>
                <a:t></a:t>
              </a:r>
              <a:endParaRPr lang="en-US">
                <a:cs typeface="Wingdings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24B24-164E-F745-9791-91B9588D62E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2676</TotalTime>
  <Words>3218</Words>
  <Application>Microsoft Macintosh PowerPoint</Application>
  <PresentationFormat>On-screen Show (4:3)</PresentationFormat>
  <Paragraphs>1569</Paragraphs>
  <Slides>74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ＭＳ Ｐゴシック</vt:lpstr>
      <vt:lpstr>Arial</vt:lpstr>
      <vt:lpstr>Times</vt:lpstr>
      <vt:lpstr>Wingdings</vt:lpstr>
      <vt:lpstr>Blank Presentation</vt:lpstr>
      <vt:lpstr>Equation</vt:lpstr>
      <vt:lpstr>Worksheet</vt:lpstr>
      <vt:lpstr>Chapter 15: Correlation </vt:lpstr>
      <vt:lpstr>So far…</vt:lpstr>
      <vt:lpstr>A new question…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However…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relationship between exam grade and time needed to complete the exam</vt:lpstr>
      <vt:lpstr>Plots of values as a function of x and y</vt:lpstr>
      <vt:lpstr>3 Characteristics of a Correlation:</vt:lpstr>
      <vt:lpstr>Correlations: Measuring and Describing Relationships (cont.)</vt:lpstr>
      <vt:lpstr>The relationship between coffee sales and temperature</vt:lpstr>
      <vt:lpstr>The relationship between beer sales and temperature</vt:lpstr>
      <vt:lpstr>PowerPoint Presentation</vt:lpstr>
      <vt:lpstr>Correlations: Measuring and Describing Relationships (cont.)</vt:lpstr>
      <vt:lpstr>PowerPoint Presentation</vt:lpstr>
      <vt:lpstr>Comparison of performance based on amount of practice and male/female vocab scores</vt:lpstr>
      <vt:lpstr>Correlations: Measuring and Describing Relationships (cont.)</vt:lpstr>
      <vt:lpstr>Plot of points - wide dispersion</vt:lpstr>
      <vt:lpstr>Plot of points - narrow dispersion</vt:lpstr>
      <vt:lpstr>Examples of different values for linear correlations</vt:lpstr>
      <vt:lpstr>Where and Why Correlations are Used:</vt:lpstr>
      <vt:lpstr>Correlations: Measuring and Describing Relationships (cont.)</vt:lpstr>
      <vt:lpstr>The Pearson Correlation</vt:lpstr>
      <vt:lpstr>The Pearson Correlation (cont.)</vt:lpstr>
      <vt:lpstr>The Pearson Correlation</vt:lpstr>
      <vt:lpstr>The Pearson Correlation</vt:lpstr>
      <vt:lpstr>Computational Examples</vt:lpstr>
      <vt:lpstr>Computing the SP</vt:lpstr>
      <vt:lpstr>Computing the SP</vt:lpstr>
      <vt:lpstr>Computing the SP with the Computational Formula</vt:lpstr>
      <vt:lpstr>PowerPoint Presentation</vt:lpstr>
      <vt:lpstr>PowerPoint Presentation</vt:lpstr>
      <vt:lpstr>Computing a Pearson Correlation</vt:lpstr>
      <vt:lpstr>Understanding &amp; Interpreting the Pearson Correlation</vt:lpstr>
      <vt:lpstr>Correlation is not causation</vt:lpstr>
      <vt:lpstr>Scatterplot of Number of Serious Crimes and Number of Churches</vt:lpstr>
      <vt:lpstr>PowerPoint Presentation</vt:lpstr>
      <vt:lpstr>Restricted Range Problem</vt:lpstr>
      <vt:lpstr>Outliers and Correlations</vt:lpstr>
      <vt:lpstr>PowerPoint Presentation</vt:lpstr>
      <vt:lpstr>Coefficient of Determination (r2)</vt:lpstr>
      <vt:lpstr>r versus r2   </vt:lpstr>
      <vt:lpstr>Different Types of Correlation</vt:lpstr>
      <vt:lpstr>Other Types of Correlation</vt:lpstr>
      <vt:lpstr>The Spearman Correlation</vt:lpstr>
      <vt:lpstr>The Spearman Correlation (cont.)</vt:lpstr>
      <vt:lpstr>PowerPoint Presentation</vt:lpstr>
      <vt:lpstr>So we transform our scores into ranks…</vt:lpstr>
      <vt:lpstr>Ranking Tied Scores</vt:lpstr>
      <vt:lpstr>For example…</vt:lpstr>
      <vt:lpstr>The Point-Biserial Correlation and the Phi Coefficient</vt:lpstr>
      <vt:lpstr>The Point-Biserial Correlation and the Phi Coefficient (cont.)</vt:lpstr>
      <vt:lpstr>Point-Biserial Correlation</vt:lpstr>
      <vt:lpstr>PowerPoint Presentation</vt:lpstr>
      <vt:lpstr>The Point-Biserial Correlation (cont.)</vt:lpstr>
      <vt:lpstr>The Point-Biserial Correlation (cont.)</vt:lpstr>
      <vt:lpstr>t2 and r2 are related</vt:lpstr>
      <vt:lpstr>PowerPoint Presentation</vt:lpstr>
      <vt:lpstr>Phi Coefficient</vt:lpstr>
      <vt:lpstr>PowerPoint Presentation</vt:lpstr>
    </vt:vector>
  </TitlesOfParts>
  <Company>University of Dayton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relationship between exam grade and time needed to complete the exam</dc:title>
  <dc:creator>College of  Arts &amp; Sciences</dc:creator>
  <cp:lastModifiedBy>Microsoft Office User</cp:lastModifiedBy>
  <cp:revision>154</cp:revision>
  <cp:lastPrinted>2017-04-24T17:10:23Z</cp:lastPrinted>
  <dcterms:created xsi:type="dcterms:W3CDTF">2012-05-01T15:35:25Z</dcterms:created>
  <dcterms:modified xsi:type="dcterms:W3CDTF">2018-08-16T20:47:35Z</dcterms:modified>
</cp:coreProperties>
</file>