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1" r:id="rId3"/>
    <p:sldId id="257" r:id="rId4"/>
    <p:sldId id="264" r:id="rId5"/>
    <p:sldId id="258" r:id="rId6"/>
    <p:sldId id="267" r:id="rId7"/>
    <p:sldId id="266" r:id="rId8"/>
    <p:sldId id="261" r:id="rId9"/>
    <p:sldId id="268" r:id="rId10"/>
    <p:sldId id="269" r:id="rId11"/>
    <p:sldId id="270" r:id="rId12"/>
    <p:sldId id="278" r:id="rId13"/>
    <p:sldId id="271" r:id="rId14"/>
    <p:sldId id="275" r:id="rId15"/>
    <p:sldId id="276" r:id="rId16"/>
    <p:sldId id="280" r:id="rId17"/>
    <p:sldId id="279" r:id="rId18"/>
    <p:sldId id="288" r:id="rId19"/>
    <p:sldId id="273" r:id="rId20"/>
    <p:sldId id="282" r:id="rId21"/>
    <p:sldId id="262" r:id="rId22"/>
    <p:sldId id="283" r:id="rId23"/>
    <p:sldId id="284" r:id="rId24"/>
    <p:sldId id="263" r:id="rId25"/>
    <p:sldId id="285" r:id="rId26"/>
    <p:sldId id="265" r:id="rId27"/>
    <p:sldId id="259"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3"/>
    <p:restoredTop sz="96327"/>
  </p:normalViewPr>
  <p:slideViewPr>
    <p:cSldViewPr snapToGrid="0" snapToObjects="1">
      <p:cViewPr varScale="1">
        <p:scale>
          <a:sx n="142" d="100"/>
          <a:sy n="142" d="100"/>
        </p:scale>
        <p:origin x="1824" y="168"/>
      </p:cViewPr>
      <p:guideLst/>
    </p:cSldViewPr>
  </p:slideViewPr>
  <p:notesTextViewPr>
    <p:cViewPr>
      <p:scale>
        <a:sx n="1" d="1"/>
        <a:sy n="1" d="1"/>
      </p:scale>
      <p:origin x="0" y="0"/>
    </p:cViewPr>
  </p:notesTextViewPr>
  <p:sorterViewPr>
    <p:cViewPr>
      <p:scale>
        <a:sx n="159" d="100"/>
        <a:sy n="15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B18D8A-AC6E-AF42-8914-607A1BCE8C1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68086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18D8A-AC6E-AF42-8914-607A1BCE8C1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159987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18D8A-AC6E-AF42-8914-607A1BCE8C1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114128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18D8A-AC6E-AF42-8914-607A1BCE8C1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200038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18D8A-AC6E-AF42-8914-607A1BCE8C1A}"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393243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B18D8A-AC6E-AF42-8914-607A1BCE8C1A}"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10675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B18D8A-AC6E-AF42-8914-607A1BCE8C1A}" type="datetimeFigureOut">
              <a:rPr lang="en-US" smtClean="0"/>
              <a:t>4/8/22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17324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B18D8A-AC6E-AF42-8914-607A1BCE8C1A}" type="datetimeFigureOut">
              <a:rPr lang="en-US" smtClean="0"/>
              <a:t>4/8/22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90123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18D8A-AC6E-AF42-8914-607A1BCE8C1A}" type="datetimeFigureOut">
              <a:rPr lang="en-US" smtClean="0"/>
              <a:t>4/8/22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278725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18D8A-AC6E-AF42-8914-607A1BCE8C1A}"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124520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18D8A-AC6E-AF42-8914-607A1BCE8C1A}"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4FFD5-E0F3-7842-A5E1-C700373E463F}" type="slidenum">
              <a:rPr lang="en-US" smtClean="0"/>
              <a:t>‹#›</a:t>
            </a:fld>
            <a:endParaRPr lang="en-US"/>
          </a:p>
        </p:txBody>
      </p:sp>
    </p:spTree>
    <p:extLst>
      <p:ext uri="{BB962C8B-B14F-4D97-AF65-F5344CB8AC3E}">
        <p14:creationId xmlns:p14="http://schemas.microsoft.com/office/powerpoint/2010/main" val="238911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18D8A-AC6E-AF42-8914-607A1BCE8C1A}" type="datetimeFigureOut">
              <a:rPr lang="en-US" smtClean="0"/>
              <a:t>4/8/22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4FFD5-E0F3-7842-A5E1-C700373E463F}" type="slidenum">
              <a:rPr lang="en-US" smtClean="0"/>
              <a:t>‹#›</a:t>
            </a:fld>
            <a:endParaRPr lang="en-US"/>
          </a:p>
        </p:txBody>
      </p:sp>
    </p:spTree>
    <p:extLst>
      <p:ext uri="{BB962C8B-B14F-4D97-AF65-F5344CB8AC3E}">
        <p14:creationId xmlns:p14="http://schemas.microsoft.com/office/powerpoint/2010/main" val="2443141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rcrutcher.on-rev.com/psy216/handouts/handouts.html"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65739A-85AB-CD4C-80CB-06607C87E8FA}"/>
              </a:ext>
            </a:extLst>
          </p:cNvPr>
          <p:cNvSpPr>
            <a:spLocks noGrp="1"/>
          </p:cNvSpPr>
          <p:nvPr>
            <p:ph type="title"/>
          </p:nvPr>
        </p:nvSpPr>
        <p:spPr/>
        <p:txBody>
          <a:bodyPr/>
          <a:lstStyle/>
          <a:p>
            <a:pPr algn="ctr"/>
            <a:r>
              <a:rPr lang="en-US" dirty="0"/>
              <a:t>Analysis of Variance Review</a:t>
            </a:r>
          </a:p>
        </p:txBody>
      </p:sp>
      <p:sp>
        <p:nvSpPr>
          <p:cNvPr id="5" name="TextBox 4">
            <a:extLst>
              <a:ext uri="{FF2B5EF4-FFF2-40B4-BE49-F238E27FC236}">
                <a16:creationId xmlns:a16="http://schemas.microsoft.com/office/drawing/2014/main" id="{9C25AE52-AE39-A14D-87EE-5D19434D76B0}"/>
              </a:ext>
            </a:extLst>
          </p:cNvPr>
          <p:cNvSpPr txBox="1"/>
          <p:nvPr/>
        </p:nvSpPr>
        <p:spPr>
          <a:xfrm>
            <a:off x="2186609" y="3140765"/>
            <a:ext cx="5237921" cy="369332"/>
          </a:xfrm>
          <a:prstGeom prst="rect">
            <a:avLst/>
          </a:prstGeom>
          <a:noFill/>
        </p:spPr>
        <p:txBody>
          <a:bodyPr wrap="square" rtlCol="0">
            <a:spAutoFit/>
          </a:bodyPr>
          <a:lstStyle/>
          <a:p>
            <a:pPr algn="ctr"/>
            <a:r>
              <a:rPr lang="en-US" dirty="0">
                <a:hlinkClick r:id="rId2"/>
              </a:rPr>
              <a:t>Review Sheet for Exam 3 </a:t>
            </a:r>
            <a:r>
              <a:rPr lang="en-US" dirty="0"/>
              <a:t>on </a:t>
            </a:r>
            <a:r>
              <a:rPr lang="en-US" dirty="0" err="1"/>
              <a:t>Psy</a:t>
            </a:r>
            <a:r>
              <a:rPr lang="en-US" dirty="0"/>
              <a:t> 216 Website</a:t>
            </a:r>
          </a:p>
        </p:txBody>
      </p:sp>
    </p:spTree>
    <p:extLst>
      <p:ext uri="{BB962C8B-B14F-4D97-AF65-F5344CB8AC3E}">
        <p14:creationId xmlns:p14="http://schemas.microsoft.com/office/powerpoint/2010/main" val="1912740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F9FF02-97EC-2B4A-972D-B4D89886046B}"/>
              </a:ext>
            </a:extLst>
          </p:cNvPr>
          <p:cNvSpPr/>
          <p:nvPr/>
        </p:nvSpPr>
        <p:spPr>
          <a:xfrm>
            <a:off x="382824" y="148514"/>
            <a:ext cx="8612089" cy="2585323"/>
          </a:xfrm>
          <a:prstGeom prst="rect">
            <a:avLst/>
          </a:prstGeom>
        </p:spPr>
        <p:txBody>
          <a:bodyPr wrap="square">
            <a:spAutoFit/>
          </a:bodyPr>
          <a:lstStyle/>
          <a:p>
            <a:r>
              <a:rPr lang="en-US" dirty="0"/>
              <a:t>A social psychologist would like to examine the relationship between personal appearance and authority. A special questionnaire is prepared which requires very careful attention to instructions in order to fill it in correctly. Three random samples of college students are obtained. For the first group the psychologist dresses very casually (blue jeans and T-shirt) when the questionnaire is administered. For the second </a:t>
            </a:r>
            <a:r>
              <a:rPr lang="en-US" dirty="0" err="1"/>
              <a:t>sam-ple</a:t>
            </a:r>
            <a:r>
              <a:rPr lang="en-US" dirty="0"/>
              <a:t>, the psychologist wears a suit, and for the third sample the psychologist wears a </a:t>
            </a:r>
            <a:r>
              <a:rPr lang="en-US" dirty="0" err="1"/>
              <a:t>very"scientific</a:t>
            </a:r>
            <a:r>
              <a:rPr lang="en-US" dirty="0"/>
              <a:t>" laboratory coat. The psychologist records the number of errors made by each individual while completing the questionnaire. These data are as follows:</a:t>
            </a:r>
          </a:p>
          <a:p>
            <a:endParaRPr lang="en-US" dirty="0"/>
          </a:p>
        </p:txBody>
      </p:sp>
      <p:pic>
        <p:nvPicPr>
          <p:cNvPr id="3" name="Picture 2">
            <a:extLst>
              <a:ext uri="{FF2B5EF4-FFF2-40B4-BE49-F238E27FC236}">
                <a16:creationId xmlns:a16="http://schemas.microsoft.com/office/drawing/2014/main" id="{59334195-67BB-0841-AFAC-04839D7F765D}"/>
              </a:ext>
            </a:extLst>
          </p:cNvPr>
          <p:cNvPicPr>
            <a:picLocks noChangeAspect="1"/>
          </p:cNvPicPr>
          <p:nvPr/>
        </p:nvPicPr>
        <p:blipFill>
          <a:blip r:embed="rId2"/>
          <a:stretch>
            <a:fillRect/>
          </a:stretch>
        </p:blipFill>
        <p:spPr>
          <a:xfrm>
            <a:off x="1513644" y="2733837"/>
            <a:ext cx="6350447" cy="2306599"/>
          </a:xfrm>
          <a:prstGeom prst="rect">
            <a:avLst/>
          </a:prstGeom>
        </p:spPr>
      </p:pic>
      <p:sp>
        <p:nvSpPr>
          <p:cNvPr id="4" name="Rectangle 3">
            <a:extLst>
              <a:ext uri="{FF2B5EF4-FFF2-40B4-BE49-F238E27FC236}">
                <a16:creationId xmlns:a16="http://schemas.microsoft.com/office/drawing/2014/main" id="{40605537-33F1-2549-9686-11D18873954B}"/>
              </a:ext>
            </a:extLst>
          </p:cNvPr>
          <p:cNvSpPr/>
          <p:nvPr/>
        </p:nvSpPr>
        <p:spPr>
          <a:xfrm>
            <a:off x="705678" y="5319160"/>
            <a:ext cx="7732643" cy="923330"/>
          </a:xfrm>
          <a:prstGeom prst="rect">
            <a:avLst/>
          </a:prstGeom>
        </p:spPr>
        <p:txBody>
          <a:bodyPr wrap="square">
            <a:spAutoFit/>
          </a:bodyPr>
          <a:lstStyle/>
          <a:p>
            <a:r>
              <a:rPr lang="en-US" dirty="0">
                <a:latin typeface="Helvetica" pitchFamily="2" charset="0"/>
              </a:rPr>
              <a:t>Should the psychologist conclude that appearance had an influence on the amount of attention people paid to the instructions? Test at the .05 level of significance. </a:t>
            </a:r>
            <a:endParaRPr lang="en-US" dirty="0"/>
          </a:p>
        </p:txBody>
      </p:sp>
      <p:sp>
        <p:nvSpPr>
          <p:cNvPr id="5" name="TextBox 4">
            <a:extLst>
              <a:ext uri="{FF2B5EF4-FFF2-40B4-BE49-F238E27FC236}">
                <a16:creationId xmlns:a16="http://schemas.microsoft.com/office/drawing/2014/main" id="{5E5D1F9A-B4EC-B24E-AE3A-09C70C22043B}"/>
              </a:ext>
            </a:extLst>
          </p:cNvPr>
          <p:cNvSpPr txBox="1"/>
          <p:nvPr/>
        </p:nvSpPr>
        <p:spPr>
          <a:xfrm>
            <a:off x="2454966" y="6151882"/>
            <a:ext cx="2030812" cy="369332"/>
          </a:xfrm>
          <a:prstGeom prst="rect">
            <a:avLst/>
          </a:prstGeom>
          <a:noFill/>
        </p:spPr>
        <p:txBody>
          <a:bodyPr wrap="none" rtlCol="0">
            <a:spAutoFit/>
          </a:bodyPr>
          <a:lstStyle/>
          <a:p>
            <a:r>
              <a:rPr lang="en-US" dirty="0">
                <a:solidFill>
                  <a:srgbClr val="FF0000"/>
                </a:solidFill>
              </a:rPr>
              <a:t>What is the design?</a:t>
            </a:r>
          </a:p>
        </p:txBody>
      </p:sp>
      <p:sp>
        <p:nvSpPr>
          <p:cNvPr id="6" name="TextBox 5">
            <a:extLst>
              <a:ext uri="{FF2B5EF4-FFF2-40B4-BE49-F238E27FC236}">
                <a16:creationId xmlns:a16="http://schemas.microsoft.com/office/drawing/2014/main" id="{E2A124B1-305D-CE45-A0B7-0255143FFD6B}"/>
              </a:ext>
            </a:extLst>
          </p:cNvPr>
          <p:cNvSpPr txBox="1"/>
          <p:nvPr/>
        </p:nvSpPr>
        <p:spPr>
          <a:xfrm>
            <a:off x="4782463" y="6151882"/>
            <a:ext cx="2552615"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913098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A2C8D2-1C60-8346-A60A-A1AD8088581C}"/>
              </a:ext>
            </a:extLst>
          </p:cNvPr>
          <p:cNvPicPr>
            <a:picLocks noChangeAspect="1"/>
          </p:cNvPicPr>
          <p:nvPr/>
        </p:nvPicPr>
        <p:blipFill>
          <a:blip r:embed="rId2"/>
          <a:stretch>
            <a:fillRect/>
          </a:stretch>
        </p:blipFill>
        <p:spPr>
          <a:xfrm>
            <a:off x="1035050" y="438150"/>
            <a:ext cx="7073900" cy="5981700"/>
          </a:xfrm>
          <a:prstGeom prst="rect">
            <a:avLst/>
          </a:prstGeom>
        </p:spPr>
      </p:pic>
      <p:sp>
        <p:nvSpPr>
          <p:cNvPr id="3" name="TextBox 2">
            <a:extLst>
              <a:ext uri="{FF2B5EF4-FFF2-40B4-BE49-F238E27FC236}">
                <a16:creationId xmlns:a16="http://schemas.microsoft.com/office/drawing/2014/main" id="{64D49D45-69CB-8740-B82F-2D6DE976671B}"/>
              </a:ext>
            </a:extLst>
          </p:cNvPr>
          <p:cNvSpPr txBox="1"/>
          <p:nvPr/>
        </p:nvSpPr>
        <p:spPr>
          <a:xfrm>
            <a:off x="6003235" y="3429000"/>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B0EFE31E-9B9D-7B43-97AC-F8ACED37D59B}"/>
              </a:ext>
            </a:extLst>
          </p:cNvPr>
          <p:cNvSpPr txBox="1"/>
          <p:nvPr/>
        </p:nvSpPr>
        <p:spPr>
          <a:xfrm>
            <a:off x="6003235" y="3798332"/>
            <a:ext cx="2494722" cy="369332"/>
          </a:xfrm>
          <a:prstGeom prst="rect">
            <a:avLst/>
          </a:prstGeom>
          <a:noFill/>
        </p:spPr>
        <p:txBody>
          <a:bodyPr wrap="square" rtlCol="0">
            <a:spAutoFit/>
          </a:bodyPr>
          <a:lstStyle/>
          <a:p>
            <a:r>
              <a:rPr lang="en-US" dirty="0">
                <a:solidFill>
                  <a:srgbClr val="FF0000"/>
                </a:solidFill>
              </a:rPr>
              <a:t>Repeated Measures</a:t>
            </a:r>
          </a:p>
        </p:txBody>
      </p:sp>
    </p:spTree>
    <p:extLst>
      <p:ext uri="{BB962C8B-B14F-4D97-AF65-F5344CB8AC3E}">
        <p14:creationId xmlns:p14="http://schemas.microsoft.com/office/powerpoint/2010/main" val="800239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FB58AD-23C0-AB46-8DA6-2E5459C79238}"/>
              </a:ext>
            </a:extLst>
          </p:cNvPr>
          <p:cNvPicPr>
            <a:picLocks noChangeAspect="1"/>
          </p:cNvPicPr>
          <p:nvPr/>
        </p:nvPicPr>
        <p:blipFill>
          <a:blip r:embed="rId2"/>
          <a:stretch>
            <a:fillRect/>
          </a:stretch>
        </p:blipFill>
        <p:spPr>
          <a:xfrm>
            <a:off x="1117600" y="787400"/>
            <a:ext cx="6908800" cy="5283200"/>
          </a:xfrm>
          <a:prstGeom prst="rect">
            <a:avLst/>
          </a:prstGeom>
        </p:spPr>
      </p:pic>
      <p:sp>
        <p:nvSpPr>
          <p:cNvPr id="3" name="TextBox 2">
            <a:extLst>
              <a:ext uri="{FF2B5EF4-FFF2-40B4-BE49-F238E27FC236}">
                <a16:creationId xmlns:a16="http://schemas.microsoft.com/office/drawing/2014/main" id="{A065BF7B-0801-B645-BC6F-73E1C49487C7}"/>
              </a:ext>
            </a:extLst>
          </p:cNvPr>
          <p:cNvSpPr txBox="1"/>
          <p:nvPr/>
        </p:nvSpPr>
        <p:spPr>
          <a:xfrm>
            <a:off x="1888436" y="6070600"/>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35439B38-E95F-A548-AD40-D214ABF9B71F}"/>
              </a:ext>
            </a:extLst>
          </p:cNvPr>
          <p:cNvSpPr txBox="1"/>
          <p:nvPr/>
        </p:nvSpPr>
        <p:spPr>
          <a:xfrm>
            <a:off x="4235810" y="6070600"/>
            <a:ext cx="2552615"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3684805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11BEF8-7D35-1A4F-B7FA-5E7C052096EE}"/>
              </a:ext>
            </a:extLst>
          </p:cNvPr>
          <p:cNvPicPr>
            <a:picLocks noChangeAspect="1"/>
          </p:cNvPicPr>
          <p:nvPr/>
        </p:nvPicPr>
        <p:blipFill>
          <a:blip r:embed="rId2"/>
          <a:stretch>
            <a:fillRect/>
          </a:stretch>
        </p:blipFill>
        <p:spPr>
          <a:xfrm>
            <a:off x="1422400" y="977900"/>
            <a:ext cx="6299200" cy="4902200"/>
          </a:xfrm>
          <a:prstGeom prst="rect">
            <a:avLst/>
          </a:prstGeom>
        </p:spPr>
      </p:pic>
      <p:sp>
        <p:nvSpPr>
          <p:cNvPr id="3" name="TextBox 2">
            <a:extLst>
              <a:ext uri="{FF2B5EF4-FFF2-40B4-BE49-F238E27FC236}">
                <a16:creationId xmlns:a16="http://schemas.microsoft.com/office/drawing/2014/main" id="{FFE2CF55-E98B-E949-8A22-9A53B90E2DB2}"/>
              </a:ext>
            </a:extLst>
          </p:cNvPr>
          <p:cNvSpPr txBox="1"/>
          <p:nvPr/>
        </p:nvSpPr>
        <p:spPr>
          <a:xfrm>
            <a:off x="1848679" y="6017083"/>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B5D2C878-F6C4-1247-B4B5-765D6C86BBCE}"/>
              </a:ext>
            </a:extLst>
          </p:cNvPr>
          <p:cNvSpPr txBox="1"/>
          <p:nvPr/>
        </p:nvSpPr>
        <p:spPr>
          <a:xfrm>
            <a:off x="4285505" y="6017083"/>
            <a:ext cx="2552615"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35148889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0C42ED-B110-2F41-AED2-760A262C9D6D}"/>
              </a:ext>
            </a:extLst>
          </p:cNvPr>
          <p:cNvPicPr>
            <a:picLocks noChangeAspect="1"/>
          </p:cNvPicPr>
          <p:nvPr/>
        </p:nvPicPr>
        <p:blipFill>
          <a:blip r:embed="rId2"/>
          <a:stretch>
            <a:fillRect/>
          </a:stretch>
        </p:blipFill>
        <p:spPr>
          <a:xfrm>
            <a:off x="1098550" y="1149350"/>
            <a:ext cx="6946900" cy="4559300"/>
          </a:xfrm>
          <a:prstGeom prst="rect">
            <a:avLst/>
          </a:prstGeom>
        </p:spPr>
      </p:pic>
      <p:sp>
        <p:nvSpPr>
          <p:cNvPr id="3" name="TextBox 2">
            <a:extLst>
              <a:ext uri="{FF2B5EF4-FFF2-40B4-BE49-F238E27FC236}">
                <a16:creationId xmlns:a16="http://schemas.microsoft.com/office/drawing/2014/main" id="{E009F401-3718-2840-B6B1-3C608152F8F9}"/>
              </a:ext>
            </a:extLst>
          </p:cNvPr>
          <p:cNvSpPr txBox="1"/>
          <p:nvPr/>
        </p:nvSpPr>
        <p:spPr>
          <a:xfrm>
            <a:off x="1848679" y="6017083"/>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39C3F7FA-E6B6-7045-93C1-D77FC7551B65}"/>
              </a:ext>
            </a:extLst>
          </p:cNvPr>
          <p:cNvSpPr txBox="1"/>
          <p:nvPr/>
        </p:nvSpPr>
        <p:spPr>
          <a:xfrm>
            <a:off x="4124739" y="6017083"/>
            <a:ext cx="2494722" cy="369332"/>
          </a:xfrm>
          <a:prstGeom prst="rect">
            <a:avLst/>
          </a:prstGeom>
          <a:noFill/>
        </p:spPr>
        <p:txBody>
          <a:bodyPr wrap="square" rtlCol="0">
            <a:spAutoFit/>
          </a:bodyPr>
          <a:lstStyle/>
          <a:p>
            <a:r>
              <a:rPr lang="en-US" dirty="0">
                <a:solidFill>
                  <a:srgbClr val="FF0000"/>
                </a:solidFill>
              </a:rPr>
              <a:t>Repeated Measures</a:t>
            </a:r>
          </a:p>
        </p:txBody>
      </p:sp>
    </p:spTree>
    <p:extLst>
      <p:ext uri="{BB962C8B-B14F-4D97-AF65-F5344CB8AC3E}">
        <p14:creationId xmlns:p14="http://schemas.microsoft.com/office/powerpoint/2010/main" val="1878946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15EFA-C4D2-BB47-BF33-D3C7AAE79797}"/>
              </a:ext>
            </a:extLst>
          </p:cNvPr>
          <p:cNvPicPr>
            <a:picLocks noChangeAspect="1"/>
          </p:cNvPicPr>
          <p:nvPr/>
        </p:nvPicPr>
        <p:blipFill>
          <a:blip r:embed="rId2"/>
          <a:stretch>
            <a:fillRect/>
          </a:stretch>
        </p:blipFill>
        <p:spPr>
          <a:xfrm>
            <a:off x="1200150" y="723900"/>
            <a:ext cx="6743700" cy="5410200"/>
          </a:xfrm>
          <a:prstGeom prst="rect">
            <a:avLst/>
          </a:prstGeom>
        </p:spPr>
      </p:pic>
      <p:sp>
        <p:nvSpPr>
          <p:cNvPr id="3" name="TextBox 2">
            <a:extLst>
              <a:ext uri="{FF2B5EF4-FFF2-40B4-BE49-F238E27FC236}">
                <a16:creationId xmlns:a16="http://schemas.microsoft.com/office/drawing/2014/main" id="{03705B14-DA20-9D4F-A7DE-E446D88E4B58}"/>
              </a:ext>
            </a:extLst>
          </p:cNvPr>
          <p:cNvSpPr txBox="1"/>
          <p:nvPr/>
        </p:nvSpPr>
        <p:spPr>
          <a:xfrm>
            <a:off x="2107097" y="6255622"/>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0E293DBF-2720-0143-922C-3EA63E628154}"/>
              </a:ext>
            </a:extLst>
          </p:cNvPr>
          <p:cNvSpPr txBox="1"/>
          <p:nvPr/>
        </p:nvSpPr>
        <p:spPr>
          <a:xfrm>
            <a:off x="4245750" y="6255622"/>
            <a:ext cx="2552615"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37871944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E65D5-B993-1A42-B99B-DF0EA0A0C887}"/>
              </a:ext>
            </a:extLst>
          </p:cNvPr>
          <p:cNvPicPr>
            <a:picLocks noChangeAspect="1"/>
          </p:cNvPicPr>
          <p:nvPr/>
        </p:nvPicPr>
        <p:blipFill>
          <a:blip r:embed="rId2"/>
          <a:stretch>
            <a:fillRect/>
          </a:stretch>
        </p:blipFill>
        <p:spPr>
          <a:xfrm>
            <a:off x="1301750" y="1009650"/>
            <a:ext cx="6540500" cy="4838700"/>
          </a:xfrm>
          <a:prstGeom prst="rect">
            <a:avLst/>
          </a:prstGeom>
        </p:spPr>
      </p:pic>
      <p:sp>
        <p:nvSpPr>
          <p:cNvPr id="3" name="TextBox 2">
            <a:extLst>
              <a:ext uri="{FF2B5EF4-FFF2-40B4-BE49-F238E27FC236}">
                <a16:creationId xmlns:a16="http://schemas.microsoft.com/office/drawing/2014/main" id="{7555FFC8-3B2A-CB4B-AE19-39DA31C91248}"/>
              </a:ext>
            </a:extLst>
          </p:cNvPr>
          <p:cNvSpPr txBox="1"/>
          <p:nvPr/>
        </p:nvSpPr>
        <p:spPr>
          <a:xfrm>
            <a:off x="2315818" y="6027022"/>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F6C86BB4-23A3-8C4B-8609-503821E4D3FF}"/>
              </a:ext>
            </a:extLst>
          </p:cNvPr>
          <p:cNvSpPr txBox="1"/>
          <p:nvPr/>
        </p:nvSpPr>
        <p:spPr>
          <a:xfrm>
            <a:off x="4346630" y="6040870"/>
            <a:ext cx="2552615"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26243718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A04C0-4C1B-2B40-8F09-BB869C5DE9C0}"/>
              </a:ext>
            </a:extLst>
          </p:cNvPr>
          <p:cNvPicPr>
            <a:picLocks noChangeAspect="1"/>
          </p:cNvPicPr>
          <p:nvPr/>
        </p:nvPicPr>
        <p:blipFill>
          <a:blip r:embed="rId2"/>
          <a:stretch>
            <a:fillRect/>
          </a:stretch>
        </p:blipFill>
        <p:spPr>
          <a:xfrm>
            <a:off x="1070388" y="766142"/>
            <a:ext cx="7997711" cy="4928980"/>
          </a:xfrm>
          <a:prstGeom prst="rect">
            <a:avLst/>
          </a:prstGeom>
        </p:spPr>
      </p:pic>
      <p:sp>
        <p:nvSpPr>
          <p:cNvPr id="3" name="TextBox 2">
            <a:extLst>
              <a:ext uri="{FF2B5EF4-FFF2-40B4-BE49-F238E27FC236}">
                <a16:creationId xmlns:a16="http://schemas.microsoft.com/office/drawing/2014/main" id="{28B361CE-98D1-4A47-B376-497D23559B6E}"/>
              </a:ext>
            </a:extLst>
          </p:cNvPr>
          <p:cNvSpPr txBox="1"/>
          <p:nvPr/>
        </p:nvSpPr>
        <p:spPr>
          <a:xfrm>
            <a:off x="1848679" y="6017083"/>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50BE0737-543F-BD40-8F6F-124DB4346EDE}"/>
              </a:ext>
            </a:extLst>
          </p:cNvPr>
          <p:cNvSpPr txBox="1"/>
          <p:nvPr/>
        </p:nvSpPr>
        <p:spPr>
          <a:xfrm>
            <a:off x="4295444" y="6011053"/>
            <a:ext cx="2552615"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33245729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816E0C-7800-A54E-AE2B-2327F968A2D3}"/>
              </a:ext>
            </a:extLst>
          </p:cNvPr>
          <p:cNvSpPr txBox="1"/>
          <p:nvPr/>
        </p:nvSpPr>
        <p:spPr>
          <a:xfrm>
            <a:off x="129209" y="474993"/>
            <a:ext cx="8885582" cy="1200329"/>
          </a:xfrm>
          <a:prstGeom prst="rect">
            <a:avLst/>
          </a:prstGeom>
          <a:noFill/>
        </p:spPr>
        <p:txBody>
          <a:bodyPr wrap="square" rtlCol="0">
            <a:spAutoFit/>
          </a:bodyPr>
          <a:lstStyle/>
          <a:p>
            <a:r>
              <a:rPr lang="en-US" dirty="0"/>
              <a:t>The following slides are for practicing filling out ANOVA source tables. Some of the source tables are Independent Measures ANOVA source tables and some are Repeated Measures source tables. Try to fill the table out yourself and then go to the next slide, which has the source table completely filled out.  However, before you look up the answers:</a:t>
            </a:r>
          </a:p>
        </p:txBody>
      </p:sp>
      <p:sp>
        <p:nvSpPr>
          <p:cNvPr id="6" name="Rectangle 5">
            <a:extLst>
              <a:ext uri="{FF2B5EF4-FFF2-40B4-BE49-F238E27FC236}">
                <a16:creationId xmlns:a16="http://schemas.microsoft.com/office/drawing/2014/main" id="{676E714C-C7E8-154B-A99F-B71B62E1097A}"/>
              </a:ext>
            </a:extLst>
          </p:cNvPr>
          <p:cNvSpPr/>
          <p:nvPr/>
        </p:nvSpPr>
        <p:spPr>
          <a:xfrm>
            <a:off x="667870" y="1962487"/>
            <a:ext cx="7808259" cy="3924151"/>
          </a:xfrm>
          <a:prstGeom prst="rect">
            <a:avLst/>
          </a:prstGeom>
        </p:spPr>
        <p:txBody>
          <a:bodyPr wrap="square">
            <a:spAutoFit/>
          </a:bodyPr>
          <a:lstStyle/>
          <a:p>
            <a:pPr marL="347472" indent="-347472">
              <a:spcAft>
                <a:spcPts val="600"/>
              </a:spcAft>
              <a:buSzPts val="1800"/>
              <a:buFont typeface="+mj-lt"/>
              <a:buAutoNum type="arabicPeriod"/>
            </a:pPr>
            <a:r>
              <a:rPr lang="en-US" dirty="0">
                <a:solidFill>
                  <a:srgbClr val="000000"/>
                </a:solidFill>
                <a:latin typeface="Calibri" panose="020F0502020204030204" pitchFamily="34" charset="0"/>
              </a:rPr>
              <a:t>First translate everything you can from the written problem description into numbers. For example, if the problem tells you the number of treatments is 4, write down “k = 4”. Do the same for every number mentioned in the problem description.</a:t>
            </a:r>
          </a:p>
          <a:p>
            <a:pPr marL="347472" indent="-347472">
              <a:spcAft>
                <a:spcPts val="600"/>
              </a:spcAft>
              <a:buSzPts val="1800"/>
              <a:buFont typeface="+mj-lt"/>
              <a:buAutoNum type="arabicPeriod"/>
            </a:pPr>
            <a:r>
              <a:rPr lang="en-US" dirty="0">
                <a:solidFill>
                  <a:srgbClr val="000000"/>
                </a:solidFill>
                <a:latin typeface="Calibri" panose="020F0502020204030204" pitchFamily="34" charset="0"/>
              </a:rPr>
              <a:t>Second, try to diagram the study. In other words, draw the data table that we set up before we do an ANOVA. This will help you see how many subjects there are and how many scores overall.</a:t>
            </a:r>
            <a:endParaRPr lang="en-US" dirty="0"/>
          </a:p>
          <a:p>
            <a:pPr marL="347472" indent="-347472">
              <a:spcAft>
                <a:spcPts val="600"/>
              </a:spcAft>
              <a:buSzPts val="1800"/>
              <a:buFont typeface="+mj-lt"/>
              <a:buAutoNum type="arabicPeriod"/>
            </a:pPr>
            <a:r>
              <a:rPr lang="en-US" dirty="0">
                <a:solidFill>
                  <a:srgbClr val="000000"/>
                </a:solidFill>
                <a:latin typeface="Calibri" panose="020F0502020204030204" pitchFamily="34" charset="0"/>
              </a:rPr>
              <a:t>Figure out and fill out the degrees of freedom (the df’s) for the whole source table.</a:t>
            </a:r>
            <a:endParaRPr lang="en-US" dirty="0"/>
          </a:p>
          <a:p>
            <a:pPr marL="347472" indent="-347472">
              <a:spcAft>
                <a:spcPts val="600"/>
              </a:spcAft>
              <a:buSzPts val="1800"/>
              <a:buFont typeface="+mj-lt"/>
              <a:buAutoNum type="arabicPeriod"/>
            </a:pPr>
            <a:r>
              <a:rPr lang="en-US" dirty="0">
                <a:solidFill>
                  <a:srgbClr val="000000"/>
                </a:solidFill>
                <a:latin typeface="Calibri" panose="020F0502020204030204" pitchFamily="34" charset="0"/>
              </a:rPr>
              <a:t>Now, work backwards or forwards from what you know in the source table to what you don’t know. For example, if you know the </a:t>
            </a:r>
            <a:r>
              <a:rPr lang="en-US" dirty="0" err="1">
                <a:solidFill>
                  <a:srgbClr val="000000"/>
                </a:solidFill>
                <a:latin typeface="Calibri" panose="020F0502020204030204" pitchFamily="34" charset="0"/>
              </a:rPr>
              <a:t>MS</a:t>
            </a:r>
            <a:r>
              <a:rPr lang="en-US" baseline="-25000" dirty="0" err="1">
                <a:solidFill>
                  <a:srgbClr val="000000"/>
                </a:solidFill>
                <a:latin typeface="Calibri" panose="020F0502020204030204" pitchFamily="34" charset="0"/>
              </a:rPr>
              <a:t>between</a:t>
            </a:r>
            <a:r>
              <a:rPr lang="en-US" dirty="0">
                <a:solidFill>
                  <a:srgbClr val="000000"/>
                </a:solidFill>
                <a:latin typeface="Calibri" panose="020F0502020204030204" pitchFamily="34" charset="0"/>
              </a:rPr>
              <a:t> is 40 and the </a:t>
            </a:r>
            <a:r>
              <a:rPr lang="en-US" dirty="0" err="1">
                <a:solidFill>
                  <a:srgbClr val="000000"/>
                </a:solidFill>
                <a:latin typeface="Calibri" panose="020F0502020204030204" pitchFamily="34" charset="0"/>
              </a:rPr>
              <a:t>df</a:t>
            </a:r>
            <a:r>
              <a:rPr lang="en-US" baseline="-25000" dirty="0" err="1">
                <a:solidFill>
                  <a:srgbClr val="000000"/>
                </a:solidFill>
                <a:latin typeface="Calibri" panose="020F0502020204030204" pitchFamily="34" charset="0"/>
              </a:rPr>
              <a:t>between</a:t>
            </a:r>
            <a:r>
              <a:rPr lang="en-US" dirty="0">
                <a:solidFill>
                  <a:srgbClr val="000000"/>
                </a:solidFill>
                <a:latin typeface="Calibri" panose="020F0502020204030204" pitchFamily="34" charset="0"/>
              </a:rPr>
              <a:t> are 2 then the </a:t>
            </a:r>
            <a:r>
              <a:rPr lang="en-US" dirty="0" err="1">
                <a:solidFill>
                  <a:srgbClr val="000000"/>
                </a:solidFill>
                <a:latin typeface="Calibri" panose="020F0502020204030204" pitchFamily="34" charset="0"/>
              </a:rPr>
              <a:t>SS</a:t>
            </a:r>
            <a:r>
              <a:rPr lang="en-US" baseline="-25000" dirty="0" err="1">
                <a:solidFill>
                  <a:srgbClr val="000000"/>
                </a:solidFill>
                <a:latin typeface="Calibri" panose="020F0502020204030204" pitchFamily="34" charset="0"/>
              </a:rPr>
              <a:t>between</a:t>
            </a:r>
            <a:r>
              <a:rPr lang="en-US" dirty="0">
                <a:solidFill>
                  <a:srgbClr val="000000"/>
                </a:solidFill>
                <a:latin typeface="Calibri" panose="020F0502020204030204" pitchFamily="34" charset="0"/>
              </a:rPr>
              <a:t> must be 80, because </a:t>
            </a:r>
            <a:r>
              <a:rPr lang="en-US" dirty="0" err="1">
                <a:solidFill>
                  <a:srgbClr val="000000"/>
                </a:solidFill>
                <a:latin typeface="Calibri" panose="020F0502020204030204" pitchFamily="34" charset="0"/>
              </a:rPr>
              <a:t>SS</a:t>
            </a:r>
            <a:r>
              <a:rPr lang="en-US" baseline="-25000" dirty="0" err="1">
                <a:solidFill>
                  <a:srgbClr val="000000"/>
                </a:solidFill>
                <a:latin typeface="Calibri" panose="020F0502020204030204" pitchFamily="34" charset="0"/>
              </a:rPr>
              <a:t>between</a:t>
            </a:r>
            <a:r>
              <a:rPr lang="en-US" dirty="0">
                <a:solidFill>
                  <a:srgbClr val="000000"/>
                </a:solidFill>
                <a:latin typeface="Calibri" panose="020F0502020204030204" pitchFamily="34" charset="0"/>
              </a:rPr>
              <a:t>/</a:t>
            </a:r>
            <a:r>
              <a:rPr lang="en-US" dirty="0" err="1">
                <a:solidFill>
                  <a:srgbClr val="000000"/>
                </a:solidFill>
                <a:latin typeface="Calibri" panose="020F0502020204030204" pitchFamily="34" charset="0"/>
              </a:rPr>
              <a:t>df</a:t>
            </a:r>
            <a:r>
              <a:rPr lang="en-US" baseline="-25000" dirty="0" err="1">
                <a:solidFill>
                  <a:srgbClr val="000000"/>
                </a:solidFill>
                <a:latin typeface="Calibri" panose="020F0502020204030204" pitchFamily="34" charset="0"/>
              </a:rPr>
              <a:t>between</a:t>
            </a:r>
            <a:r>
              <a:rPr lang="en-US" dirty="0">
                <a:solidFill>
                  <a:srgbClr val="000000"/>
                </a:solidFill>
                <a:latin typeface="Calibri" panose="020F0502020204030204" pitchFamily="34" charset="0"/>
              </a:rPr>
              <a:t> is equal to </a:t>
            </a:r>
            <a:r>
              <a:rPr lang="en-US" dirty="0" err="1">
                <a:solidFill>
                  <a:srgbClr val="000000"/>
                </a:solidFill>
                <a:latin typeface="Calibri" panose="020F0502020204030204" pitchFamily="34" charset="0"/>
              </a:rPr>
              <a:t>Ms</a:t>
            </a:r>
            <a:r>
              <a:rPr lang="en-US" baseline="-25000" dirty="0" err="1">
                <a:solidFill>
                  <a:srgbClr val="000000"/>
                </a:solidFill>
                <a:latin typeface="Calibri" panose="020F0502020204030204" pitchFamily="34" charset="0"/>
              </a:rPr>
              <a:t>between</a:t>
            </a:r>
            <a:r>
              <a:rPr lang="en-US" dirty="0">
                <a:solidFill>
                  <a:srgbClr val="000000"/>
                </a:solidFill>
                <a:latin typeface="Calibri" panose="020F0502020204030204" pitchFamily="34" charset="0"/>
              </a:rPr>
              <a:t>, and so on.</a:t>
            </a:r>
            <a:endParaRPr lang="en-US" dirty="0"/>
          </a:p>
        </p:txBody>
      </p:sp>
    </p:spTree>
    <p:extLst>
      <p:ext uri="{BB962C8B-B14F-4D97-AF65-F5344CB8AC3E}">
        <p14:creationId xmlns:p14="http://schemas.microsoft.com/office/powerpoint/2010/main" val="79214651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199A1-0081-3C49-B741-553A58B7F65B}"/>
              </a:ext>
            </a:extLst>
          </p:cNvPr>
          <p:cNvPicPr>
            <a:picLocks noChangeAspect="1"/>
          </p:cNvPicPr>
          <p:nvPr/>
        </p:nvPicPr>
        <p:blipFill>
          <a:blip r:embed="rId2"/>
          <a:stretch>
            <a:fillRect/>
          </a:stretch>
        </p:blipFill>
        <p:spPr>
          <a:xfrm>
            <a:off x="660400" y="1263650"/>
            <a:ext cx="7823200" cy="4330700"/>
          </a:xfrm>
          <a:prstGeom prst="rect">
            <a:avLst/>
          </a:prstGeom>
        </p:spPr>
      </p:pic>
    </p:spTree>
    <p:extLst>
      <p:ext uri="{BB962C8B-B14F-4D97-AF65-F5344CB8AC3E}">
        <p14:creationId xmlns:p14="http://schemas.microsoft.com/office/powerpoint/2010/main" val="68426775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E9B256-F1CF-034D-8352-76F4E7736397}"/>
              </a:ext>
            </a:extLst>
          </p:cNvPr>
          <p:cNvSpPr txBox="1"/>
          <p:nvPr/>
        </p:nvSpPr>
        <p:spPr>
          <a:xfrm>
            <a:off x="129209" y="474993"/>
            <a:ext cx="8885582" cy="4801314"/>
          </a:xfrm>
          <a:prstGeom prst="rect">
            <a:avLst/>
          </a:prstGeom>
          <a:noFill/>
        </p:spPr>
        <p:txBody>
          <a:bodyPr wrap="square" rtlCol="0">
            <a:spAutoFit/>
          </a:bodyPr>
          <a:lstStyle/>
          <a:p>
            <a:r>
              <a:rPr lang="en-US" dirty="0"/>
              <a:t>I’ve created these </a:t>
            </a:r>
            <a:r>
              <a:rPr lang="en-US" dirty="0" err="1"/>
              <a:t>Powerpoint</a:t>
            </a:r>
            <a:r>
              <a:rPr lang="en-US" dirty="0"/>
              <a:t> Slides to help you prepare for the Exam.</a:t>
            </a:r>
          </a:p>
          <a:p>
            <a:endParaRPr lang="en-US" dirty="0"/>
          </a:p>
          <a:p>
            <a:r>
              <a:rPr lang="en-US" dirty="0">
                <a:solidFill>
                  <a:srgbClr val="0070C0"/>
                </a:solidFill>
              </a:rPr>
              <a:t>The first group of slides </a:t>
            </a:r>
            <a:r>
              <a:rPr lang="en-US" dirty="0"/>
              <a:t>lets you test yourself on identifying ANOVA designs: read the problem description and answer the question: “What is the design?” </a:t>
            </a:r>
          </a:p>
          <a:p>
            <a:endParaRPr lang="en-US" dirty="0"/>
          </a:p>
          <a:p>
            <a:r>
              <a:rPr lang="en-US" dirty="0"/>
              <a:t>Identify which type of ANOVA you think it is</a:t>
            </a:r>
            <a:r>
              <a:rPr lang="en-US" dirty="0">
                <a:solidFill>
                  <a:srgbClr val="FF0000"/>
                </a:solidFill>
              </a:rPr>
              <a:t>: Independent measures </a:t>
            </a:r>
            <a:r>
              <a:rPr lang="en-US" dirty="0"/>
              <a:t>or </a:t>
            </a:r>
            <a:r>
              <a:rPr lang="en-US" dirty="0">
                <a:solidFill>
                  <a:srgbClr val="FF0000"/>
                </a:solidFill>
              </a:rPr>
              <a:t>Repeated Measures </a:t>
            </a:r>
            <a:r>
              <a:rPr lang="en-US" dirty="0"/>
              <a:t>Design.</a:t>
            </a:r>
          </a:p>
          <a:p>
            <a:endParaRPr lang="en-US" dirty="0"/>
          </a:p>
          <a:p>
            <a:r>
              <a:rPr lang="en-US" dirty="0"/>
              <a:t>Click on the slide and the answer appears.</a:t>
            </a:r>
          </a:p>
          <a:p>
            <a:endParaRPr lang="en-US" dirty="0"/>
          </a:p>
          <a:p>
            <a:r>
              <a:rPr lang="en-US" dirty="0"/>
              <a:t>Go on to the next slide.</a:t>
            </a:r>
          </a:p>
          <a:p>
            <a:endParaRPr lang="en-US" dirty="0"/>
          </a:p>
          <a:p>
            <a:r>
              <a:rPr lang="en-US" dirty="0">
                <a:solidFill>
                  <a:srgbClr val="0070C0"/>
                </a:solidFill>
              </a:rPr>
              <a:t>The second group </a:t>
            </a:r>
            <a:r>
              <a:rPr lang="en-US" dirty="0"/>
              <a:t>of slides are for practicing filling out ANOVA source tables. Some of the tables are Independent Measures ANOVA source tables and some are Repeated Measures source tables. </a:t>
            </a:r>
          </a:p>
          <a:p>
            <a:endParaRPr lang="en-US" dirty="0"/>
          </a:p>
          <a:p>
            <a:r>
              <a:rPr lang="en-US" dirty="0"/>
              <a:t>Let me know if either of these exercises help you prepare.</a:t>
            </a:r>
          </a:p>
        </p:txBody>
      </p:sp>
    </p:spTree>
    <p:extLst>
      <p:ext uri="{BB962C8B-B14F-4D97-AF65-F5344CB8AC3E}">
        <p14:creationId xmlns:p14="http://schemas.microsoft.com/office/powerpoint/2010/main" val="204254405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199A1-0081-3C49-B741-553A58B7F65B}"/>
              </a:ext>
            </a:extLst>
          </p:cNvPr>
          <p:cNvPicPr>
            <a:picLocks noChangeAspect="1"/>
          </p:cNvPicPr>
          <p:nvPr/>
        </p:nvPicPr>
        <p:blipFill>
          <a:blip r:embed="rId2"/>
          <a:stretch>
            <a:fillRect/>
          </a:stretch>
        </p:blipFill>
        <p:spPr>
          <a:xfrm>
            <a:off x="660400" y="1263650"/>
            <a:ext cx="7823200" cy="4330700"/>
          </a:xfrm>
          <a:prstGeom prst="rect">
            <a:avLst/>
          </a:prstGeom>
        </p:spPr>
      </p:pic>
      <p:sp>
        <p:nvSpPr>
          <p:cNvPr id="3" name="TextBox 2">
            <a:extLst>
              <a:ext uri="{FF2B5EF4-FFF2-40B4-BE49-F238E27FC236}">
                <a16:creationId xmlns:a16="http://schemas.microsoft.com/office/drawing/2014/main" id="{99271C5F-D84B-B040-AA0D-30FAAF94B6C2}"/>
              </a:ext>
            </a:extLst>
          </p:cNvPr>
          <p:cNvSpPr txBox="1"/>
          <p:nvPr/>
        </p:nvSpPr>
        <p:spPr>
          <a:xfrm>
            <a:off x="3841567" y="4330326"/>
            <a:ext cx="497252" cy="338554"/>
          </a:xfrm>
          <a:prstGeom prst="rect">
            <a:avLst/>
          </a:prstGeom>
          <a:noFill/>
        </p:spPr>
        <p:txBody>
          <a:bodyPr wrap="none" rtlCol="0">
            <a:spAutoFit/>
          </a:bodyPr>
          <a:lstStyle/>
          <a:p>
            <a:r>
              <a:rPr lang="en-US" sz="1600" dirty="0"/>
              <a:t>416</a:t>
            </a:r>
          </a:p>
        </p:txBody>
      </p:sp>
      <p:sp>
        <p:nvSpPr>
          <p:cNvPr id="4" name="TextBox 3">
            <a:extLst>
              <a:ext uri="{FF2B5EF4-FFF2-40B4-BE49-F238E27FC236}">
                <a16:creationId xmlns:a16="http://schemas.microsoft.com/office/drawing/2014/main" id="{705E6B61-87C2-594B-8C74-46899253BF4B}"/>
              </a:ext>
            </a:extLst>
          </p:cNvPr>
          <p:cNvSpPr txBox="1"/>
          <p:nvPr/>
        </p:nvSpPr>
        <p:spPr>
          <a:xfrm>
            <a:off x="3778812" y="4545479"/>
            <a:ext cx="622286" cy="338554"/>
          </a:xfrm>
          <a:prstGeom prst="rect">
            <a:avLst/>
          </a:prstGeom>
          <a:noFill/>
        </p:spPr>
        <p:txBody>
          <a:bodyPr wrap="none" rtlCol="0">
            <a:spAutoFit/>
          </a:bodyPr>
          <a:lstStyle/>
          <a:p>
            <a:r>
              <a:rPr lang="en-US" sz="1600" dirty="0">
                <a:solidFill>
                  <a:srgbClr val="FF0000"/>
                </a:solidFill>
              </a:rPr>
              <a:t>(206)</a:t>
            </a:r>
          </a:p>
        </p:txBody>
      </p:sp>
      <p:sp>
        <p:nvSpPr>
          <p:cNvPr id="5" name="TextBox 4">
            <a:extLst>
              <a:ext uri="{FF2B5EF4-FFF2-40B4-BE49-F238E27FC236}">
                <a16:creationId xmlns:a16="http://schemas.microsoft.com/office/drawing/2014/main" id="{3A6A690C-7861-F040-A593-65E2E0E71DF5}"/>
              </a:ext>
            </a:extLst>
          </p:cNvPr>
          <p:cNvSpPr txBox="1"/>
          <p:nvPr/>
        </p:nvSpPr>
        <p:spPr>
          <a:xfrm>
            <a:off x="3778812" y="4769599"/>
            <a:ext cx="622286" cy="338554"/>
          </a:xfrm>
          <a:prstGeom prst="rect">
            <a:avLst/>
          </a:prstGeom>
          <a:noFill/>
        </p:spPr>
        <p:txBody>
          <a:bodyPr wrap="none" rtlCol="0">
            <a:spAutoFit/>
          </a:bodyPr>
          <a:lstStyle/>
          <a:p>
            <a:r>
              <a:rPr lang="en-US" sz="1600" dirty="0">
                <a:solidFill>
                  <a:srgbClr val="FF0000"/>
                </a:solidFill>
              </a:rPr>
              <a:t>(210)</a:t>
            </a:r>
          </a:p>
        </p:txBody>
      </p:sp>
      <p:sp>
        <p:nvSpPr>
          <p:cNvPr id="6" name="TextBox 5">
            <a:extLst>
              <a:ext uri="{FF2B5EF4-FFF2-40B4-BE49-F238E27FC236}">
                <a16:creationId xmlns:a16="http://schemas.microsoft.com/office/drawing/2014/main" id="{534047C0-97A0-D541-9C63-3DE726DDF178}"/>
              </a:ext>
            </a:extLst>
          </p:cNvPr>
          <p:cNvSpPr txBox="1"/>
          <p:nvPr/>
        </p:nvSpPr>
        <p:spPr>
          <a:xfrm>
            <a:off x="4998019" y="4124133"/>
            <a:ext cx="288862" cy="338554"/>
          </a:xfrm>
          <a:prstGeom prst="rect">
            <a:avLst/>
          </a:prstGeom>
          <a:noFill/>
        </p:spPr>
        <p:txBody>
          <a:bodyPr wrap="none" rtlCol="0">
            <a:spAutoFit/>
          </a:bodyPr>
          <a:lstStyle/>
          <a:p>
            <a:r>
              <a:rPr lang="en-US" sz="1600" dirty="0"/>
              <a:t>3</a:t>
            </a:r>
          </a:p>
        </p:txBody>
      </p:sp>
      <p:sp>
        <p:nvSpPr>
          <p:cNvPr id="7" name="TextBox 6">
            <a:extLst>
              <a:ext uri="{FF2B5EF4-FFF2-40B4-BE49-F238E27FC236}">
                <a16:creationId xmlns:a16="http://schemas.microsoft.com/office/drawing/2014/main" id="{02EED371-8E09-124A-B206-116CEB1AFFEE}"/>
              </a:ext>
            </a:extLst>
          </p:cNvPr>
          <p:cNvSpPr txBox="1"/>
          <p:nvPr/>
        </p:nvSpPr>
        <p:spPr>
          <a:xfrm>
            <a:off x="4899404" y="4330326"/>
            <a:ext cx="393056" cy="338554"/>
          </a:xfrm>
          <a:prstGeom prst="rect">
            <a:avLst/>
          </a:prstGeom>
          <a:noFill/>
        </p:spPr>
        <p:txBody>
          <a:bodyPr wrap="none" rtlCol="0">
            <a:spAutoFit/>
          </a:bodyPr>
          <a:lstStyle/>
          <a:p>
            <a:r>
              <a:rPr lang="en-US" sz="1600" dirty="0"/>
              <a:t>28</a:t>
            </a:r>
          </a:p>
        </p:txBody>
      </p:sp>
      <p:sp>
        <p:nvSpPr>
          <p:cNvPr id="8" name="TextBox 7">
            <a:extLst>
              <a:ext uri="{FF2B5EF4-FFF2-40B4-BE49-F238E27FC236}">
                <a16:creationId xmlns:a16="http://schemas.microsoft.com/office/drawing/2014/main" id="{F505E017-96A3-824A-BD10-E4A062AC62AA}"/>
              </a:ext>
            </a:extLst>
          </p:cNvPr>
          <p:cNvSpPr txBox="1"/>
          <p:nvPr/>
        </p:nvSpPr>
        <p:spPr>
          <a:xfrm>
            <a:off x="4926299" y="4545479"/>
            <a:ext cx="413896" cy="338554"/>
          </a:xfrm>
          <a:prstGeom prst="rect">
            <a:avLst/>
          </a:prstGeom>
          <a:noFill/>
        </p:spPr>
        <p:txBody>
          <a:bodyPr wrap="none" rtlCol="0">
            <a:spAutoFit/>
          </a:bodyPr>
          <a:lstStyle/>
          <a:p>
            <a:r>
              <a:rPr lang="en-US" sz="1600" dirty="0">
                <a:solidFill>
                  <a:srgbClr val="FF0000"/>
                </a:solidFill>
              </a:rPr>
              <a:t>(7)</a:t>
            </a:r>
          </a:p>
        </p:txBody>
      </p:sp>
      <p:sp>
        <p:nvSpPr>
          <p:cNvPr id="9" name="TextBox 8">
            <a:extLst>
              <a:ext uri="{FF2B5EF4-FFF2-40B4-BE49-F238E27FC236}">
                <a16:creationId xmlns:a16="http://schemas.microsoft.com/office/drawing/2014/main" id="{6BBA79D5-ECE6-B14D-9EB1-50E38856D946}"/>
              </a:ext>
            </a:extLst>
          </p:cNvPr>
          <p:cNvSpPr txBox="1"/>
          <p:nvPr/>
        </p:nvSpPr>
        <p:spPr>
          <a:xfrm>
            <a:off x="4827684" y="4751667"/>
            <a:ext cx="518091" cy="338554"/>
          </a:xfrm>
          <a:prstGeom prst="rect">
            <a:avLst/>
          </a:prstGeom>
          <a:noFill/>
        </p:spPr>
        <p:txBody>
          <a:bodyPr wrap="none" rtlCol="0">
            <a:spAutoFit/>
          </a:bodyPr>
          <a:lstStyle/>
          <a:p>
            <a:r>
              <a:rPr lang="en-US" sz="1600" dirty="0">
                <a:solidFill>
                  <a:srgbClr val="FF0000"/>
                </a:solidFill>
              </a:rPr>
              <a:t>(21)</a:t>
            </a:r>
          </a:p>
        </p:txBody>
      </p:sp>
      <p:sp>
        <p:nvSpPr>
          <p:cNvPr id="10" name="TextBox 9">
            <a:extLst>
              <a:ext uri="{FF2B5EF4-FFF2-40B4-BE49-F238E27FC236}">
                <a16:creationId xmlns:a16="http://schemas.microsoft.com/office/drawing/2014/main" id="{91104001-85F8-8D4F-8A96-C724053603B9}"/>
              </a:ext>
            </a:extLst>
          </p:cNvPr>
          <p:cNvSpPr txBox="1"/>
          <p:nvPr/>
        </p:nvSpPr>
        <p:spPr>
          <a:xfrm>
            <a:off x="4890439" y="4975785"/>
            <a:ext cx="393056" cy="338554"/>
          </a:xfrm>
          <a:prstGeom prst="rect">
            <a:avLst/>
          </a:prstGeom>
          <a:noFill/>
        </p:spPr>
        <p:txBody>
          <a:bodyPr wrap="none" rtlCol="0">
            <a:spAutoFit/>
          </a:bodyPr>
          <a:lstStyle/>
          <a:p>
            <a:r>
              <a:rPr lang="en-US" sz="1600" dirty="0"/>
              <a:t>31</a:t>
            </a:r>
          </a:p>
        </p:txBody>
      </p:sp>
      <p:sp>
        <p:nvSpPr>
          <p:cNvPr id="11" name="TextBox 10">
            <a:extLst>
              <a:ext uri="{FF2B5EF4-FFF2-40B4-BE49-F238E27FC236}">
                <a16:creationId xmlns:a16="http://schemas.microsoft.com/office/drawing/2014/main" id="{ACA12D6A-9488-C746-ADDF-00DEDB86D559}"/>
              </a:ext>
            </a:extLst>
          </p:cNvPr>
          <p:cNvSpPr txBox="1"/>
          <p:nvPr/>
        </p:nvSpPr>
        <p:spPr>
          <a:xfrm>
            <a:off x="5840697" y="4124133"/>
            <a:ext cx="393056" cy="338554"/>
          </a:xfrm>
          <a:prstGeom prst="rect">
            <a:avLst/>
          </a:prstGeom>
          <a:noFill/>
        </p:spPr>
        <p:txBody>
          <a:bodyPr wrap="none" rtlCol="0">
            <a:spAutoFit/>
          </a:bodyPr>
          <a:lstStyle/>
          <a:p>
            <a:r>
              <a:rPr lang="en-US" sz="1600" dirty="0"/>
              <a:t>90</a:t>
            </a:r>
          </a:p>
        </p:txBody>
      </p:sp>
      <p:sp>
        <p:nvSpPr>
          <p:cNvPr id="12" name="TextBox 11">
            <a:extLst>
              <a:ext uri="{FF2B5EF4-FFF2-40B4-BE49-F238E27FC236}">
                <a16:creationId xmlns:a16="http://schemas.microsoft.com/office/drawing/2014/main" id="{9515CC4C-0F45-B545-B904-8B28C14CCD4E}"/>
              </a:ext>
            </a:extLst>
          </p:cNvPr>
          <p:cNvSpPr txBox="1"/>
          <p:nvPr/>
        </p:nvSpPr>
        <p:spPr>
          <a:xfrm>
            <a:off x="5840697" y="4751667"/>
            <a:ext cx="393056" cy="338554"/>
          </a:xfrm>
          <a:prstGeom prst="rect">
            <a:avLst/>
          </a:prstGeom>
          <a:noFill/>
        </p:spPr>
        <p:txBody>
          <a:bodyPr wrap="none" rtlCol="0">
            <a:spAutoFit/>
          </a:bodyPr>
          <a:lstStyle/>
          <a:p>
            <a:r>
              <a:rPr lang="en-US" sz="1600" dirty="0"/>
              <a:t>10</a:t>
            </a:r>
          </a:p>
        </p:txBody>
      </p:sp>
    </p:spTree>
    <p:extLst>
      <p:ext uri="{BB962C8B-B14F-4D97-AF65-F5344CB8AC3E}">
        <p14:creationId xmlns:p14="http://schemas.microsoft.com/office/powerpoint/2010/main" val="373668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D70214-25A4-EF46-B192-0AD3520D21BE}"/>
              </a:ext>
            </a:extLst>
          </p:cNvPr>
          <p:cNvPicPr>
            <a:picLocks noChangeAspect="1"/>
          </p:cNvPicPr>
          <p:nvPr/>
        </p:nvPicPr>
        <p:blipFill>
          <a:blip r:embed="rId2"/>
          <a:stretch>
            <a:fillRect/>
          </a:stretch>
        </p:blipFill>
        <p:spPr>
          <a:xfrm>
            <a:off x="1416326" y="1147271"/>
            <a:ext cx="6311348" cy="4563457"/>
          </a:xfrm>
          <a:prstGeom prst="rect">
            <a:avLst/>
          </a:prstGeom>
        </p:spPr>
      </p:pic>
    </p:spTree>
    <p:extLst>
      <p:ext uri="{BB962C8B-B14F-4D97-AF65-F5344CB8AC3E}">
        <p14:creationId xmlns:p14="http://schemas.microsoft.com/office/powerpoint/2010/main" val="9734873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D70214-25A4-EF46-B192-0AD3520D21BE}"/>
              </a:ext>
            </a:extLst>
          </p:cNvPr>
          <p:cNvPicPr>
            <a:picLocks noChangeAspect="1"/>
          </p:cNvPicPr>
          <p:nvPr/>
        </p:nvPicPr>
        <p:blipFill>
          <a:blip r:embed="rId2"/>
          <a:stretch>
            <a:fillRect/>
          </a:stretch>
        </p:blipFill>
        <p:spPr>
          <a:xfrm>
            <a:off x="1416326" y="1147271"/>
            <a:ext cx="6311348" cy="4563457"/>
          </a:xfrm>
          <a:prstGeom prst="rect">
            <a:avLst/>
          </a:prstGeom>
        </p:spPr>
      </p:pic>
      <p:sp>
        <p:nvSpPr>
          <p:cNvPr id="3" name="TextBox 2">
            <a:extLst>
              <a:ext uri="{FF2B5EF4-FFF2-40B4-BE49-F238E27FC236}">
                <a16:creationId xmlns:a16="http://schemas.microsoft.com/office/drawing/2014/main" id="{F2348E59-22A5-364A-8CD5-F0D413489336}"/>
              </a:ext>
            </a:extLst>
          </p:cNvPr>
          <p:cNvSpPr txBox="1"/>
          <p:nvPr/>
        </p:nvSpPr>
        <p:spPr>
          <a:xfrm>
            <a:off x="3922252" y="4724774"/>
            <a:ext cx="367408" cy="307777"/>
          </a:xfrm>
          <a:prstGeom prst="rect">
            <a:avLst/>
          </a:prstGeom>
          <a:noFill/>
        </p:spPr>
        <p:txBody>
          <a:bodyPr wrap="none" rtlCol="0">
            <a:spAutoFit/>
          </a:bodyPr>
          <a:lstStyle/>
          <a:p>
            <a:r>
              <a:rPr lang="en-US" sz="1400" dirty="0"/>
              <a:t>30</a:t>
            </a:r>
          </a:p>
        </p:txBody>
      </p:sp>
      <p:sp>
        <p:nvSpPr>
          <p:cNvPr id="4" name="TextBox 3">
            <a:extLst>
              <a:ext uri="{FF2B5EF4-FFF2-40B4-BE49-F238E27FC236}">
                <a16:creationId xmlns:a16="http://schemas.microsoft.com/office/drawing/2014/main" id="{F3C077E7-40C8-6E42-98EA-FB2769DE0ABC}"/>
              </a:ext>
            </a:extLst>
          </p:cNvPr>
          <p:cNvSpPr txBox="1"/>
          <p:nvPr/>
        </p:nvSpPr>
        <p:spPr>
          <a:xfrm>
            <a:off x="3931217" y="5129159"/>
            <a:ext cx="367408" cy="307777"/>
          </a:xfrm>
          <a:prstGeom prst="rect">
            <a:avLst/>
          </a:prstGeom>
          <a:noFill/>
        </p:spPr>
        <p:txBody>
          <a:bodyPr wrap="none" rtlCol="0">
            <a:spAutoFit/>
          </a:bodyPr>
          <a:lstStyle/>
          <a:p>
            <a:r>
              <a:rPr lang="en-US" sz="1400" dirty="0"/>
              <a:t>70</a:t>
            </a:r>
          </a:p>
        </p:txBody>
      </p:sp>
      <p:sp>
        <p:nvSpPr>
          <p:cNvPr id="5" name="TextBox 4">
            <a:extLst>
              <a:ext uri="{FF2B5EF4-FFF2-40B4-BE49-F238E27FC236}">
                <a16:creationId xmlns:a16="http://schemas.microsoft.com/office/drawing/2014/main" id="{88CD6D08-09D4-8B41-9597-92C0C163ACA6}"/>
              </a:ext>
            </a:extLst>
          </p:cNvPr>
          <p:cNvSpPr txBox="1"/>
          <p:nvPr/>
        </p:nvSpPr>
        <p:spPr>
          <a:xfrm>
            <a:off x="4809759" y="4724774"/>
            <a:ext cx="276038" cy="307777"/>
          </a:xfrm>
          <a:prstGeom prst="rect">
            <a:avLst/>
          </a:prstGeom>
          <a:noFill/>
        </p:spPr>
        <p:txBody>
          <a:bodyPr wrap="none" rtlCol="0">
            <a:spAutoFit/>
          </a:bodyPr>
          <a:lstStyle/>
          <a:p>
            <a:r>
              <a:rPr lang="en-US" sz="1400" dirty="0"/>
              <a:t>3</a:t>
            </a:r>
          </a:p>
        </p:txBody>
      </p:sp>
      <p:sp>
        <p:nvSpPr>
          <p:cNvPr id="6" name="TextBox 5">
            <a:extLst>
              <a:ext uri="{FF2B5EF4-FFF2-40B4-BE49-F238E27FC236}">
                <a16:creationId xmlns:a16="http://schemas.microsoft.com/office/drawing/2014/main" id="{168FF7A8-01F3-9541-9E37-98B259893E7F}"/>
              </a:ext>
            </a:extLst>
          </p:cNvPr>
          <p:cNvSpPr txBox="1"/>
          <p:nvPr/>
        </p:nvSpPr>
        <p:spPr>
          <a:xfrm>
            <a:off x="4729074" y="4932987"/>
            <a:ext cx="367408" cy="307777"/>
          </a:xfrm>
          <a:prstGeom prst="rect">
            <a:avLst/>
          </a:prstGeom>
          <a:noFill/>
        </p:spPr>
        <p:txBody>
          <a:bodyPr wrap="none" rtlCol="0">
            <a:spAutoFit/>
          </a:bodyPr>
          <a:lstStyle/>
          <a:p>
            <a:r>
              <a:rPr lang="en-US" sz="1400" dirty="0"/>
              <a:t>20</a:t>
            </a:r>
          </a:p>
        </p:txBody>
      </p:sp>
      <p:sp>
        <p:nvSpPr>
          <p:cNvPr id="7" name="TextBox 6">
            <a:extLst>
              <a:ext uri="{FF2B5EF4-FFF2-40B4-BE49-F238E27FC236}">
                <a16:creationId xmlns:a16="http://schemas.microsoft.com/office/drawing/2014/main" id="{8D44E009-791B-F243-9294-50E97B9C1D04}"/>
              </a:ext>
            </a:extLst>
          </p:cNvPr>
          <p:cNvSpPr txBox="1"/>
          <p:nvPr/>
        </p:nvSpPr>
        <p:spPr>
          <a:xfrm>
            <a:off x="4729074" y="5138124"/>
            <a:ext cx="367408" cy="307777"/>
          </a:xfrm>
          <a:prstGeom prst="rect">
            <a:avLst/>
          </a:prstGeom>
          <a:noFill/>
        </p:spPr>
        <p:txBody>
          <a:bodyPr wrap="none" rtlCol="0">
            <a:spAutoFit/>
          </a:bodyPr>
          <a:lstStyle/>
          <a:p>
            <a:r>
              <a:rPr lang="en-US" sz="1400" dirty="0"/>
              <a:t>23</a:t>
            </a:r>
          </a:p>
        </p:txBody>
      </p:sp>
      <p:sp>
        <p:nvSpPr>
          <p:cNvPr id="8" name="TextBox 7">
            <a:extLst>
              <a:ext uri="{FF2B5EF4-FFF2-40B4-BE49-F238E27FC236}">
                <a16:creationId xmlns:a16="http://schemas.microsoft.com/office/drawing/2014/main" id="{FD971C22-ECF0-5F40-8247-2479F8EBAA9B}"/>
              </a:ext>
            </a:extLst>
          </p:cNvPr>
          <p:cNvSpPr txBox="1"/>
          <p:nvPr/>
        </p:nvSpPr>
        <p:spPr>
          <a:xfrm>
            <a:off x="5643371" y="4950917"/>
            <a:ext cx="288862" cy="338554"/>
          </a:xfrm>
          <a:prstGeom prst="rect">
            <a:avLst/>
          </a:prstGeom>
          <a:noFill/>
        </p:spPr>
        <p:txBody>
          <a:bodyPr wrap="none" rtlCol="0">
            <a:spAutoFit/>
          </a:bodyPr>
          <a:lstStyle/>
          <a:p>
            <a:r>
              <a:rPr lang="en-US" sz="1600" dirty="0"/>
              <a:t>2</a:t>
            </a:r>
          </a:p>
        </p:txBody>
      </p:sp>
      <p:sp>
        <p:nvSpPr>
          <p:cNvPr id="9" name="TextBox 8">
            <a:extLst>
              <a:ext uri="{FF2B5EF4-FFF2-40B4-BE49-F238E27FC236}">
                <a16:creationId xmlns:a16="http://schemas.microsoft.com/office/drawing/2014/main" id="{ABDA595C-EEF8-3B47-96C5-F4FFB514992B}"/>
              </a:ext>
            </a:extLst>
          </p:cNvPr>
          <p:cNvSpPr txBox="1"/>
          <p:nvPr/>
        </p:nvSpPr>
        <p:spPr>
          <a:xfrm>
            <a:off x="6674312" y="4724774"/>
            <a:ext cx="503664" cy="307777"/>
          </a:xfrm>
          <a:prstGeom prst="rect">
            <a:avLst/>
          </a:prstGeom>
          <a:noFill/>
        </p:spPr>
        <p:txBody>
          <a:bodyPr wrap="none" rtlCol="0">
            <a:spAutoFit/>
          </a:bodyPr>
          <a:lstStyle/>
          <a:p>
            <a:r>
              <a:rPr lang="en-US" sz="1400" dirty="0"/>
              <a:t>5.00</a:t>
            </a:r>
          </a:p>
        </p:txBody>
      </p:sp>
    </p:spTree>
    <p:extLst>
      <p:ext uri="{BB962C8B-B14F-4D97-AF65-F5344CB8AC3E}">
        <p14:creationId xmlns:p14="http://schemas.microsoft.com/office/powerpoint/2010/main" val="115555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33D39-36B2-A14F-AB87-AAD7F45718D4}"/>
              </a:ext>
            </a:extLst>
          </p:cNvPr>
          <p:cNvSpPr/>
          <p:nvPr/>
        </p:nvSpPr>
        <p:spPr>
          <a:xfrm>
            <a:off x="308113" y="270376"/>
            <a:ext cx="8527774" cy="2031325"/>
          </a:xfrm>
          <a:prstGeom prst="rect">
            <a:avLst/>
          </a:prstGeom>
        </p:spPr>
        <p:txBody>
          <a:bodyPr wrap="square">
            <a:spAutoFit/>
          </a:bodyPr>
          <a:lstStyle/>
          <a:p>
            <a:r>
              <a:rPr lang="en-US" dirty="0">
                <a:latin typeface="Helvetica" pitchFamily="2" charset="0"/>
              </a:rPr>
              <a:t>To determine the long-term effectiveness of relaxation training on anxiety, a researcher uses a repeated measures study. A random sample of n =10 subjects is first tested for the severity of anxiety with a standardized test. In addition to this pretest, subjects are tested again 1 week, 1 month, 6 months, and 1 year after treatment. The investigator used ANOVA to evaluate these data, and portions of the results are presented in the following summary table. Fill in the missing values. (Hint: Start with the df values.)</a:t>
            </a:r>
            <a:endParaRPr lang="en-US" dirty="0">
              <a:effectLst/>
              <a:latin typeface="Helvetica" pitchFamily="2" charset="0"/>
            </a:endParaRPr>
          </a:p>
        </p:txBody>
      </p:sp>
      <p:pic>
        <p:nvPicPr>
          <p:cNvPr id="3" name="Picture 2">
            <a:extLst>
              <a:ext uri="{FF2B5EF4-FFF2-40B4-BE49-F238E27FC236}">
                <a16:creationId xmlns:a16="http://schemas.microsoft.com/office/drawing/2014/main" id="{488E2E30-9B31-054E-9320-01C08E5156DD}"/>
              </a:ext>
            </a:extLst>
          </p:cNvPr>
          <p:cNvPicPr>
            <a:picLocks noChangeAspect="1"/>
          </p:cNvPicPr>
          <p:nvPr/>
        </p:nvPicPr>
        <p:blipFill>
          <a:blip r:embed="rId2"/>
          <a:stretch>
            <a:fillRect/>
          </a:stretch>
        </p:blipFill>
        <p:spPr>
          <a:xfrm>
            <a:off x="715081" y="2902116"/>
            <a:ext cx="7713838" cy="2255317"/>
          </a:xfrm>
          <a:prstGeom prst="rect">
            <a:avLst/>
          </a:prstGeom>
        </p:spPr>
      </p:pic>
    </p:spTree>
    <p:extLst>
      <p:ext uri="{BB962C8B-B14F-4D97-AF65-F5344CB8AC3E}">
        <p14:creationId xmlns:p14="http://schemas.microsoft.com/office/powerpoint/2010/main" val="364416965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33D39-36B2-A14F-AB87-AAD7F45718D4}"/>
              </a:ext>
            </a:extLst>
          </p:cNvPr>
          <p:cNvSpPr/>
          <p:nvPr/>
        </p:nvSpPr>
        <p:spPr>
          <a:xfrm>
            <a:off x="308113" y="270376"/>
            <a:ext cx="8527774" cy="2031325"/>
          </a:xfrm>
          <a:prstGeom prst="rect">
            <a:avLst/>
          </a:prstGeom>
        </p:spPr>
        <p:txBody>
          <a:bodyPr wrap="square">
            <a:spAutoFit/>
          </a:bodyPr>
          <a:lstStyle/>
          <a:p>
            <a:r>
              <a:rPr lang="en-US" dirty="0">
                <a:latin typeface="Helvetica" pitchFamily="2" charset="0"/>
              </a:rPr>
              <a:t>To determine the long-term effectiveness of relaxation training on anxiety, a researcher uses a repeated measures study. A random sample of n =10 subjects is first tested for the severity of anxiety with a standardized test. In addition to this pretest, subjects are tested again 1 week, 1 month, 6 months, and 1 year after treatment. The investigator used ANOVA to evaluate these data, and portions of the results are presented in the following summary table. Fill in the missing values. (Hint: Start with the df values.)</a:t>
            </a:r>
            <a:endParaRPr lang="en-US" dirty="0">
              <a:effectLst/>
              <a:latin typeface="Helvetica" pitchFamily="2" charset="0"/>
            </a:endParaRPr>
          </a:p>
        </p:txBody>
      </p:sp>
      <p:pic>
        <p:nvPicPr>
          <p:cNvPr id="3" name="Picture 2">
            <a:extLst>
              <a:ext uri="{FF2B5EF4-FFF2-40B4-BE49-F238E27FC236}">
                <a16:creationId xmlns:a16="http://schemas.microsoft.com/office/drawing/2014/main" id="{488E2E30-9B31-054E-9320-01C08E5156DD}"/>
              </a:ext>
            </a:extLst>
          </p:cNvPr>
          <p:cNvPicPr>
            <a:picLocks noChangeAspect="1"/>
          </p:cNvPicPr>
          <p:nvPr/>
        </p:nvPicPr>
        <p:blipFill>
          <a:blip r:embed="rId2"/>
          <a:stretch>
            <a:fillRect/>
          </a:stretch>
        </p:blipFill>
        <p:spPr>
          <a:xfrm>
            <a:off x="715081" y="2902116"/>
            <a:ext cx="7713838" cy="2255317"/>
          </a:xfrm>
          <a:prstGeom prst="rect">
            <a:avLst/>
          </a:prstGeom>
        </p:spPr>
      </p:pic>
      <p:sp>
        <p:nvSpPr>
          <p:cNvPr id="4" name="TextBox 3">
            <a:extLst>
              <a:ext uri="{FF2B5EF4-FFF2-40B4-BE49-F238E27FC236}">
                <a16:creationId xmlns:a16="http://schemas.microsoft.com/office/drawing/2014/main" id="{94518155-6007-D542-8A71-9613DF47C325}"/>
              </a:ext>
            </a:extLst>
          </p:cNvPr>
          <p:cNvSpPr txBox="1"/>
          <p:nvPr/>
        </p:nvSpPr>
        <p:spPr>
          <a:xfrm>
            <a:off x="3554696" y="3550396"/>
            <a:ext cx="535724" cy="369332"/>
          </a:xfrm>
          <a:prstGeom prst="rect">
            <a:avLst/>
          </a:prstGeom>
          <a:noFill/>
        </p:spPr>
        <p:txBody>
          <a:bodyPr wrap="none" rtlCol="0">
            <a:spAutoFit/>
          </a:bodyPr>
          <a:lstStyle/>
          <a:p>
            <a:r>
              <a:rPr lang="en-US" dirty="0"/>
              <a:t>200</a:t>
            </a:r>
          </a:p>
        </p:txBody>
      </p:sp>
      <p:sp>
        <p:nvSpPr>
          <p:cNvPr id="5" name="TextBox 4">
            <a:extLst>
              <a:ext uri="{FF2B5EF4-FFF2-40B4-BE49-F238E27FC236}">
                <a16:creationId xmlns:a16="http://schemas.microsoft.com/office/drawing/2014/main" id="{BCEF1389-7A55-AC46-9395-FDA77857B045}"/>
              </a:ext>
            </a:extLst>
          </p:cNvPr>
          <p:cNvSpPr txBox="1"/>
          <p:nvPr/>
        </p:nvSpPr>
        <p:spPr>
          <a:xfrm>
            <a:off x="3465046" y="4097244"/>
            <a:ext cx="676788" cy="369332"/>
          </a:xfrm>
          <a:prstGeom prst="rect">
            <a:avLst/>
          </a:prstGeom>
          <a:noFill/>
        </p:spPr>
        <p:txBody>
          <a:bodyPr wrap="none" rtlCol="0">
            <a:spAutoFit/>
          </a:bodyPr>
          <a:lstStyle/>
          <a:p>
            <a:r>
              <a:rPr lang="en-US" dirty="0">
                <a:solidFill>
                  <a:srgbClr val="FF0000"/>
                </a:solidFill>
              </a:rPr>
              <a:t>(999)</a:t>
            </a:r>
          </a:p>
        </p:txBody>
      </p:sp>
      <p:sp>
        <p:nvSpPr>
          <p:cNvPr id="6" name="TextBox 5">
            <a:extLst>
              <a:ext uri="{FF2B5EF4-FFF2-40B4-BE49-F238E27FC236}">
                <a16:creationId xmlns:a16="http://schemas.microsoft.com/office/drawing/2014/main" id="{957D7008-047A-EC45-B887-07827263D007}"/>
              </a:ext>
            </a:extLst>
          </p:cNvPr>
          <p:cNvSpPr txBox="1"/>
          <p:nvPr/>
        </p:nvSpPr>
        <p:spPr>
          <a:xfrm>
            <a:off x="3465046" y="4353914"/>
            <a:ext cx="676788" cy="369332"/>
          </a:xfrm>
          <a:prstGeom prst="rect">
            <a:avLst/>
          </a:prstGeom>
          <a:noFill/>
        </p:spPr>
        <p:txBody>
          <a:bodyPr wrap="none" rtlCol="0">
            <a:spAutoFit/>
          </a:bodyPr>
          <a:lstStyle/>
          <a:p>
            <a:r>
              <a:rPr lang="en-US" dirty="0">
                <a:solidFill>
                  <a:srgbClr val="FF0000"/>
                </a:solidFill>
              </a:rPr>
              <a:t>(140)</a:t>
            </a:r>
          </a:p>
        </p:txBody>
      </p:sp>
      <p:sp>
        <p:nvSpPr>
          <p:cNvPr id="7" name="TextBox 6">
            <a:extLst>
              <a:ext uri="{FF2B5EF4-FFF2-40B4-BE49-F238E27FC236}">
                <a16:creationId xmlns:a16="http://schemas.microsoft.com/office/drawing/2014/main" id="{61F6DFAA-25D6-EF4A-824D-16C3C957CC36}"/>
              </a:ext>
            </a:extLst>
          </p:cNvPr>
          <p:cNvSpPr txBox="1"/>
          <p:nvPr/>
        </p:nvSpPr>
        <p:spPr>
          <a:xfrm>
            <a:off x="3536766" y="4604926"/>
            <a:ext cx="535724" cy="369332"/>
          </a:xfrm>
          <a:prstGeom prst="rect">
            <a:avLst/>
          </a:prstGeom>
          <a:noFill/>
        </p:spPr>
        <p:txBody>
          <a:bodyPr wrap="none" rtlCol="0">
            <a:spAutoFit/>
          </a:bodyPr>
          <a:lstStyle/>
          <a:p>
            <a:r>
              <a:rPr lang="en-US" dirty="0"/>
              <a:t>700</a:t>
            </a:r>
          </a:p>
        </p:txBody>
      </p:sp>
      <p:sp>
        <p:nvSpPr>
          <p:cNvPr id="8" name="TextBox 7">
            <a:extLst>
              <a:ext uri="{FF2B5EF4-FFF2-40B4-BE49-F238E27FC236}">
                <a16:creationId xmlns:a16="http://schemas.microsoft.com/office/drawing/2014/main" id="{1DB2BC8C-B13B-F443-A7EB-D6794698AF26}"/>
              </a:ext>
            </a:extLst>
          </p:cNvPr>
          <p:cNvSpPr txBox="1"/>
          <p:nvPr/>
        </p:nvSpPr>
        <p:spPr>
          <a:xfrm>
            <a:off x="4890916" y="3550396"/>
            <a:ext cx="301686" cy="369332"/>
          </a:xfrm>
          <a:prstGeom prst="rect">
            <a:avLst/>
          </a:prstGeom>
          <a:noFill/>
        </p:spPr>
        <p:txBody>
          <a:bodyPr wrap="none" rtlCol="0">
            <a:spAutoFit/>
          </a:bodyPr>
          <a:lstStyle/>
          <a:p>
            <a:r>
              <a:rPr lang="en-US" dirty="0"/>
              <a:t>4</a:t>
            </a:r>
          </a:p>
        </p:txBody>
      </p:sp>
      <p:sp>
        <p:nvSpPr>
          <p:cNvPr id="9" name="TextBox 8">
            <a:extLst>
              <a:ext uri="{FF2B5EF4-FFF2-40B4-BE49-F238E27FC236}">
                <a16:creationId xmlns:a16="http://schemas.microsoft.com/office/drawing/2014/main" id="{E4519321-B893-8C47-AB68-30F82BDDBAD6}"/>
              </a:ext>
            </a:extLst>
          </p:cNvPr>
          <p:cNvSpPr txBox="1"/>
          <p:nvPr/>
        </p:nvSpPr>
        <p:spPr>
          <a:xfrm>
            <a:off x="4773898" y="3819338"/>
            <a:ext cx="418704" cy="369332"/>
          </a:xfrm>
          <a:prstGeom prst="rect">
            <a:avLst/>
          </a:prstGeom>
          <a:noFill/>
        </p:spPr>
        <p:txBody>
          <a:bodyPr wrap="none" rtlCol="0">
            <a:spAutoFit/>
          </a:bodyPr>
          <a:lstStyle/>
          <a:p>
            <a:r>
              <a:rPr lang="en-US" dirty="0"/>
              <a:t>45</a:t>
            </a:r>
          </a:p>
        </p:txBody>
      </p:sp>
      <p:sp>
        <p:nvSpPr>
          <p:cNvPr id="10" name="TextBox 9">
            <a:extLst>
              <a:ext uri="{FF2B5EF4-FFF2-40B4-BE49-F238E27FC236}">
                <a16:creationId xmlns:a16="http://schemas.microsoft.com/office/drawing/2014/main" id="{0F44948D-03DC-1640-B1ED-7F944F3D6CD5}"/>
              </a:ext>
            </a:extLst>
          </p:cNvPr>
          <p:cNvSpPr txBox="1"/>
          <p:nvPr/>
        </p:nvSpPr>
        <p:spPr>
          <a:xfrm>
            <a:off x="4802829" y="4090432"/>
            <a:ext cx="442750" cy="369332"/>
          </a:xfrm>
          <a:prstGeom prst="rect">
            <a:avLst/>
          </a:prstGeom>
          <a:noFill/>
        </p:spPr>
        <p:txBody>
          <a:bodyPr wrap="none" rtlCol="0">
            <a:spAutoFit/>
          </a:bodyPr>
          <a:lstStyle/>
          <a:p>
            <a:r>
              <a:rPr lang="en-US" dirty="0">
                <a:solidFill>
                  <a:srgbClr val="FF0000"/>
                </a:solidFill>
              </a:rPr>
              <a:t>(9)</a:t>
            </a:r>
          </a:p>
        </p:txBody>
      </p:sp>
      <p:sp>
        <p:nvSpPr>
          <p:cNvPr id="11" name="TextBox 10">
            <a:extLst>
              <a:ext uri="{FF2B5EF4-FFF2-40B4-BE49-F238E27FC236}">
                <a16:creationId xmlns:a16="http://schemas.microsoft.com/office/drawing/2014/main" id="{56D81B0C-267A-EB46-A81B-9ECFE587CC5D}"/>
              </a:ext>
            </a:extLst>
          </p:cNvPr>
          <p:cNvSpPr txBox="1"/>
          <p:nvPr/>
        </p:nvSpPr>
        <p:spPr>
          <a:xfrm>
            <a:off x="4702178" y="4335477"/>
            <a:ext cx="559769" cy="369332"/>
          </a:xfrm>
          <a:prstGeom prst="rect">
            <a:avLst/>
          </a:prstGeom>
          <a:noFill/>
        </p:spPr>
        <p:txBody>
          <a:bodyPr wrap="none" rtlCol="0">
            <a:spAutoFit/>
          </a:bodyPr>
          <a:lstStyle/>
          <a:p>
            <a:r>
              <a:rPr lang="en-US" dirty="0">
                <a:solidFill>
                  <a:srgbClr val="FF0000"/>
                </a:solidFill>
              </a:rPr>
              <a:t>(36)</a:t>
            </a:r>
          </a:p>
        </p:txBody>
      </p:sp>
      <p:sp>
        <p:nvSpPr>
          <p:cNvPr id="12" name="TextBox 11">
            <a:extLst>
              <a:ext uri="{FF2B5EF4-FFF2-40B4-BE49-F238E27FC236}">
                <a16:creationId xmlns:a16="http://schemas.microsoft.com/office/drawing/2014/main" id="{21AF48B5-4DE7-4F4B-B3B6-72235AE33C66}"/>
              </a:ext>
            </a:extLst>
          </p:cNvPr>
          <p:cNvSpPr txBox="1"/>
          <p:nvPr/>
        </p:nvSpPr>
        <p:spPr>
          <a:xfrm>
            <a:off x="4773898" y="4604419"/>
            <a:ext cx="418704" cy="369332"/>
          </a:xfrm>
          <a:prstGeom prst="rect">
            <a:avLst/>
          </a:prstGeom>
          <a:noFill/>
        </p:spPr>
        <p:txBody>
          <a:bodyPr wrap="none" rtlCol="0">
            <a:spAutoFit/>
          </a:bodyPr>
          <a:lstStyle/>
          <a:p>
            <a:r>
              <a:rPr lang="en-US" dirty="0"/>
              <a:t>49</a:t>
            </a:r>
          </a:p>
        </p:txBody>
      </p:sp>
      <p:sp>
        <p:nvSpPr>
          <p:cNvPr id="13" name="TextBox 12">
            <a:extLst>
              <a:ext uri="{FF2B5EF4-FFF2-40B4-BE49-F238E27FC236}">
                <a16:creationId xmlns:a16="http://schemas.microsoft.com/office/drawing/2014/main" id="{6B61AE10-4958-A545-AF11-DD4CA44098B7}"/>
              </a:ext>
            </a:extLst>
          </p:cNvPr>
          <p:cNvSpPr txBox="1"/>
          <p:nvPr/>
        </p:nvSpPr>
        <p:spPr>
          <a:xfrm>
            <a:off x="5939310" y="3568326"/>
            <a:ext cx="418704" cy="369332"/>
          </a:xfrm>
          <a:prstGeom prst="rect">
            <a:avLst/>
          </a:prstGeom>
          <a:noFill/>
        </p:spPr>
        <p:txBody>
          <a:bodyPr wrap="none" rtlCol="0">
            <a:spAutoFit/>
          </a:bodyPr>
          <a:lstStyle/>
          <a:p>
            <a:r>
              <a:rPr lang="en-US" dirty="0"/>
              <a:t>50</a:t>
            </a:r>
          </a:p>
        </p:txBody>
      </p:sp>
    </p:spTree>
    <p:extLst>
      <p:ext uri="{BB962C8B-B14F-4D97-AF65-F5344CB8AC3E}">
        <p14:creationId xmlns:p14="http://schemas.microsoft.com/office/powerpoint/2010/main" val="3484693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531B5-185B-A74D-A65E-BA2B2A30980C}"/>
              </a:ext>
            </a:extLst>
          </p:cNvPr>
          <p:cNvSpPr/>
          <p:nvPr/>
        </p:nvSpPr>
        <p:spPr>
          <a:xfrm>
            <a:off x="427382" y="396654"/>
            <a:ext cx="8289235" cy="2031325"/>
          </a:xfrm>
          <a:prstGeom prst="rect">
            <a:avLst/>
          </a:prstGeom>
        </p:spPr>
        <p:txBody>
          <a:bodyPr wrap="square">
            <a:spAutoFit/>
          </a:bodyPr>
          <a:lstStyle/>
          <a:p>
            <a:r>
              <a:rPr lang="en-US" dirty="0"/>
              <a:t>5. A teacher studies the effectiveness of a reading skills course on comprehension. A sample of n = 20 students is studied. The instructor assesses their comprehension with a standardized reading test. The test is administered at the beginning of the course, at midterm, and at the end of the course. The instructor uses analysis of variance to determine whether or not a significant change has occurred in the students' reading performance. The following summary table presents a portion of the ANOVA results. Provide the missing values in the table. (Start, with df values.)</a:t>
            </a:r>
          </a:p>
        </p:txBody>
      </p:sp>
      <p:sp>
        <p:nvSpPr>
          <p:cNvPr id="25" name="TextBox 24">
            <a:extLst>
              <a:ext uri="{FF2B5EF4-FFF2-40B4-BE49-F238E27FC236}">
                <a16:creationId xmlns:a16="http://schemas.microsoft.com/office/drawing/2014/main" id="{1150D3B1-C2CF-5347-BDC9-47D8DFF519FA}"/>
              </a:ext>
            </a:extLst>
          </p:cNvPr>
          <p:cNvSpPr txBox="1"/>
          <p:nvPr/>
        </p:nvSpPr>
        <p:spPr>
          <a:xfrm>
            <a:off x="5320299" y="4043412"/>
            <a:ext cx="444352" cy="338554"/>
          </a:xfrm>
          <a:prstGeom prst="rect">
            <a:avLst/>
          </a:prstGeom>
          <a:noFill/>
        </p:spPr>
        <p:txBody>
          <a:bodyPr wrap="none" rtlCol="0">
            <a:spAutoFit/>
          </a:bodyPr>
          <a:lstStyle/>
          <a:p>
            <a:r>
              <a:rPr lang="en-US" sz="1600" dirty="0"/>
              <a:t>2.0</a:t>
            </a:r>
          </a:p>
        </p:txBody>
      </p:sp>
      <p:pic>
        <p:nvPicPr>
          <p:cNvPr id="4" name="Picture 3">
            <a:extLst>
              <a:ext uri="{FF2B5EF4-FFF2-40B4-BE49-F238E27FC236}">
                <a16:creationId xmlns:a16="http://schemas.microsoft.com/office/drawing/2014/main" id="{E881070B-6D12-8B42-9A8E-57317221A1CC}"/>
              </a:ext>
            </a:extLst>
          </p:cNvPr>
          <p:cNvPicPr>
            <a:picLocks noChangeAspect="1"/>
          </p:cNvPicPr>
          <p:nvPr/>
        </p:nvPicPr>
        <p:blipFill>
          <a:blip r:embed="rId2"/>
          <a:stretch>
            <a:fillRect/>
          </a:stretch>
        </p:blipFill>
        <p:spPr>
          <a:xfrm>
            <a:off x="1267005" y="3022324"/>
            <a:ext cx="6197600" cy="1866900"/>
          </a:xfrm>
          <a:prstGeom prst="rect">
            <a:avLst/>
          </a:prstGeom>
        </p:spPr>
      </p:pic>
    </p:spTree>
    <p:extLst>
      <p:ext uri="{BB962C8B-B14F-4D97-AF65-F5344CB8AC3E}">
        <p14:creationId xmlns:p14="http://schemas.microsoft.com/office/powerpoint/2010/main" val="718551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531B5-185B-A74D-A65E-BA2B2A30980C}"/>
              </a:ext>
            </a:extLst>
          </p:cNvPr>
          <p:cNvSpPr/>
          <p:nvPr/>
        </p:nvSpPr>
        <p:spPr>
          <a:xfrm>
            <a:off x="427382" y="396654"/>
            <a:ext cx="8289235" cy="2031325"/>
          </a:xfrm>
          <a:prstGeom prst="rect">
            <a:avLst/>
          </a:prstGeom>
        </p:spPr>
        <p:txBody>
          <a:bodyPr wrap="square">
            <a:spAutoFit/>
          </a:bodyPr>
          <a:lstStyle/>
          <a:p>
            <a:r>
              <a:rPr lang="en-US" dirty="0"/>
              <a:t>5. A teacher studies the effectiveness of a reading skills course on comprehension. A sample of n = 20 students is studied. The instructor assesses their comprehension with a standardized reading test. The test is administered at the beginning of the course, at midterm, and at the end of the course. The instructor uses analysis of variance to determine whether or not a significant change has occurred in the students' reading performance. The following summary table presents a portion of the ANOVA results. Provide the missing values in the table. (Start, with df values.)</a:t>
            </a:r>
          </a:p>
        </p:txBody>
      </p:sp>
      <p:pic>
        <p:nvPicPr>
          <p:cNvPr id="3" name="Picture 2">
            <a:extLst>
              <a:ext uri="{FF2B5EF4-FFF2-40B4-BE49-F238E27FC236}">
                <a16:creationId xmlns:a16="http://schemas.microsoft.com/office/drawing/2014/main" id="{BA533B22-DF7B-C344-841E-621682A2D731}"/>
              </a:ext>
            </a:extLst>
          </p:cNvPr>
          <p:cNvPicPr>
            <a:picLocks noChangeAspect="1"/>
          </p:cNvPicPr>
          <p:nvPr/>
        </p:nvPicPr>
        <p:blipFill>
          <a:blip r:embed="rId2"/>
          <a:stretch>
            <a:fillRect/>
          </a:stretch>
        </p:blipFill>
        <p:spPr>
          <a:xfrm>
            <a:off x="1264479" y="3022324"/>
            <a:ext cx="6197600" cy="1866900"/>
          </a:xfrm>
          <a:prstGeom prst="rect">
            <a:avLst/>
          </a:prstGeom>
        </p:spPr>
      </p:pic>
      <p:sp>
        <p:nvSpPr>
          <p:cNvPr id="27" name="TextBox 26">
            <a:extLst>
              <a:ext uri="{FF2B5EF4-FFF2-40B4-BE49-F238E27FC236}">
                <a16:creationId xmlns:a16="http://schemas.microsoft.com/office/drawing/2014/main" id="{594481DD-4BEA-6C47-8547-7AA0D4F10B8D}"/>
              </a:ext>
            </a:extLst>
          </p:cNvPr>
          <p:cNvSpPr txBox="1"/>
          <p:nvPr/>
        </p:nvSpPr>
        <p:spPr>
          <a:xfrm>
            <a:off x="3590556" y="3469711"/>
            <a:ext cx="393056" cy="338554"/>
          </a:xfrm>
          <a:prstGeom prst="rect">
            <a:avLst/>
          </a:prstGeom>
          <a:noFill/>
        </p:spPr>
        <p:txBody>
          <a:bodyPr wrap="none" rtlCol="0">
            <a:spAutoFit/>
          </a:bodyPr>
          <a:lstStyle/>
          <a:p>
            <a:r>
              <a:rPr lang="en-US" sz="1600" dirty="0"/>
              <a:t>36</a:t>
            </a:r>
          </a:p>
        </p:txBody>
      </p:sp>
      <p:sp>
        <p:nvSpPr>
          <p:cNvPr id="28" name="TextBox 27">
            <a:extLst>
              <a:ext uri="{FF2B5EF4-FFF2-40B4-BE49-F238E27FC236}">
                <a16:creationId xmlns:a16="http://schemas.microsoft.com/office/drawing/2014/main" id="{8656FECB-D407-6443-AE83-25DDF96700A2}"/>
              </a:ext>
            </a:extLst>
          </p:cNvPr>
          <p:cNvSpPr txBox="1"/>
          <p:nvPr/>
        </p:nvSpPr>
        <p:spPr>
          <a:xfrm>
            <a:off x="3509871" y="3889393"/>
            <a:ext cx="518091" cy="338554"/>
          </a:xfrm>
          <a:prstGeom prst="rect">
            <a:avLst/>
          </a:prstGeom>
          <a:noFill/>
        </p:spPr>
        <p:txBody>
          <a:bodyPr wrap="none" rtlCol="0">
            <a:spAutoFit/>
          </a:bodyPr>
          <a:lstStyle/>
          <a:p>
            <a:r>
              <a:rPr lang="en-US" sz="1600" dirty="0">
                <a:solidFill>
                  <a:srgbClr val="FF0000"/>
                </a:solidFill>
              </a:rPr>
              <a:t>(94)</a:t>
            </a:r>
          </a:p>
        </p:txBody>
      </p:sp>
      <p:sp>
        <p:nvSpPr>
          <p:cNvPr id="29" name="TextBox 28">
            <a:extLst>
              <a:ext uri="{FF2B5EF4-FFF2-40B4-BE49-F238E27FC236}">
                <a16:creationId xmlns:a16="http://schemas.microsoft.com/office/drawing/2014/main" id="{B65FD9CD-C608-E14F-83B7-9527E884B810}"/>
              </a:ext>
            </a:extLst>
          </p:cNvPr>
          <p:cNvSpPr txBox="1"/>
          <p:nvPr/>
        </p:nvSpPr>
        <p:spPr>
          <a:xfrm>
            <a:off x="3509871" y="4289498"/>
            <a:ext cx="497252" cy="338554"/>
          </a:xfrm>
          <a:prstGeom prst="rect">
            <a:avLst/>
          </a:prstGeom>
          <a:noFill/>
        </p:spPr>
        <p:txBody>
          <a:bodyPr wrap="none" rtlCol="0">
            <a:spAutoFit/>
          </a:bodyPr>
          <a:lstStyle/>
          <a:p>
            <a:r>
              <a:rPr lang="en-US" sz="1600" dirty="0"/>
              <a:t>206</a:t>
            </a:r>
          </a:p>
        </p:txBody>
      </p:sp>
      <p:sp>
        <p:nvSpPr>
          <p:cNvPr id="30" name="TextBox 29">
            <a:extLst>
              <a:ext uri="{FF2B5EF4-FFF2-40B4-BE49-F238E27FC236}">
                <a16:creationId xmlns:a16="http://schemas.microsoft.com/office/drawing/2014/main" id="{4E6330A8-A76C-2D4C-BFEE-BC2B025B30D2}"/>
              </a:ext>
            </a:extLst>
          </p:cNvPr>
          <p:cNvSpPr txBox="1"/>
          <p:nvPr/>
        </p:nvSpPr>
        <p:spPr>
          <a:xfrm>
            <a:off x="3509871" y="4092274"/>
            <a:ext cx="518091" cy="338554"/>
          </a:xfrm>
          <a:prstGeom prst="rect">
            <a:avLst/>
          </a:prstGeom>
          <a:noFill/>
        </p:spPr>
        <p:txBody>
          <a:bodyPr wrap="none" rtlCol="0">
            <a:spAutoFit/>
          </a:bodyPr>
          <a:lstStyle/>
          <a:p>
            <a:r>
              <a:rPr lang="en-US" sz="1600" dirty="0">
                <a:solidFill>
                  <a:srgbClr val="FF0000"/>
                </a:solidFill>
              </a:rPr>
              <a:t>(76)</a:t>
            </a:r>
          </a:p>
        </p:txBody>
      </p:sp>
      <p:sp>
        <p:nvSpPr>
          <p:cNvPr id="31" name="TextBox 30">
            <a:extLst>
              <a:ext uri="{FF2B5EF4-FFF2-40B4-BE49-F238E27FC236}">
                <a16:creationId xmlns:a16="http://schemas.microsoft.com/office/drawing/2014/main" id="{2CA2A3DE-9598-E444-87AB-6868BC4CB13D}"/>
              </a:ext>
            </a:extLst>
          </p:cNvPr>
          <p:cNvSpPr txBox="1"/>
          <p:nvPr/>
        </p:nvSpPr>
        <p:spPr>
          <a:xfrm>
            <a:off x="4504956" y="3487641"/>
            <a:ext cx="288862" cy="338554"/>
          </a:xfrm>
          <a:prstGeom prst="rect">
            <a:avLst/>
          </a:prstGeom>
          <a:noFill/>
        </p:spPr>
        <p:txBody>
          <a:bodyPr wrap="none" rtlCol="0">
            <a:spAutoFit/>
          </a:bodyPr>
          <a:lstStyle/>
          <a:p>
            <a:r>
              <a:rPr lang="en-US" sz="1600" dirty="0"/>
              <a:t>2</a:t>
            </a:r>
          </a:p>
        </p:txBody>
      </p:sp>
      <p:sp>
        <p:nvSpPr>
          <p:cNvPr id="32" name="TextBox 31">
            <a:extLst>
              <a:ext uri="{FF2B5EF4-FFF2-40B4-BE49-F238E27FC236}">
                <a16:creationId xmlns:a16="http://schemas.microsoft.com/office/drawing/2014/main" id="{25A87656-C2B5-724C-9806-AF7F2B774ECB}"/>
              </a:ext>
            </a:extLst>
          </p:cNvPr>
          <p:cNvSpPr txBox="1"/>
          <p:nvPr/>
        </p:nvSpPr>
        <p:spPr>
          <a:xfrm>
            <a:off x="4421209" y="3704858"/>
            <a:ext cx="393056" cy="338554"/>
          </a:xfrm>
          <a:prstGeom prst="rect">
            <a:avLst/>
          </a:prstGeom>
          <a:noFill/>
        </p:spPr>
        <p:txBody>
          <a:bodyPr wrap="none" rtlCol="0">
            <a:spAutoFit/>
          </a:bodyPr>
          <a:lstStyle/>
          <a:p>
            <a:r>
              <a:rPr lang="en-US" sz="1600" dirty="0"/>
              <a:t>57</a:t>
            </a:r>
          </a:p>
        </p:txBody>
      </p:sp>
      <p:sp>
        <p:nvSpPr>
          <p:cNvPr id="33" name="TextBox 32">
            <a:extLst>
              <a:ext uri="{FF2B5EF4-FFF2-40B4-BE49-F238E27FC236}">
                <a16:creationId xmlns:a16="http://schemas.microsoft.com/office/drawing/2014/main" id="{3731DF85-8A21-4C4C-B9D3-D2721D0D06DB}"/>
              </a:ext>
            </a:extLst>
          </p:cNvPr>
          <p:cNvSpPr txBox="1"/>
          <p:nvPr/>
        </p:nvSpPr>
        <p:spPr>
          <a:xfrm>
            <a:off x="4346427" y="3910934"/>
            <a:ext cx="518091" cy="338554"/>
          </a:xfrm>
          <a:prstGeom prst="rect">
            <a:avLst/>
          </a:prstGeom>
          <a:noFill/>
        </p:spPr>
        <p:txBody>
          <a:bodyPr wrap="none" rtlCol="0">
            <a:spAutoFit/>
          </a:bodyPr>
          <a:lstStyle/>
          <a:p>
            <a:r>
              <a:rPr lang="en-US" sz="1600" dirty="0">
                <a:solidFill>
                  <a:srgbClr val="FF0000"/>
                </a:solidFill>
              </a:rPr>
              <a:t>(19)</a:t>
            </a:r>
          </a:p>
        </p:txBody>
      </p:sp>
      <p:sp>
        <p:nvSpPr>
          <p:cNvPr id="34" name="TextBox 33">
            <a:extLst>
              <a:ext uri="{FF2B5EF4-FFF2-40B4-BE49-F238E27FC236}">
                <a16:creationId xmlns:a16="http://schemas.microsoft.com/office/drawing/2014/main" id="{EEC65B2D-652B-AE44-ADE6-DC7459C5BB95}"/>
              </a:ext>
            </a:extLst>
          </p:cNvPr>
          <p:cNvSpPr txBox="1"/>
          <p:nvPr/>
        </p:nvSpPr>
        <p:spPr>
          <a:xfrm>
            <a:off x="4424271" y="4289498"/>
            <a:ext cx="393056" cy="338554"/>
          </a:xfrm>
          <a:prstGeom prst="rect">
            <a:avLst/>
          </a:prstGeom>
          <a:noFill/>
        </p:spPr>
        <p:txBody>
          <a:bodyPr wrap="none" rtlCol="0">
            <a:spAutoFit/>
          </a:bodyPr>
          <a:lstStyle/>
          <a:p>
            <a:r>
              <a:rPr lang="en-US" sz="1600" dirty="0"/>
              <a:t>59</a:t>
            </a:r>
          </a:p>
        </p:txBody>
      </p:sp>
      <p:sp>
        <p:nvSpPr>
          <p:cNvPr id="35" name="TextBox 34">
            <a:extLst>
              <a:ext uri="{FF2B5EF4-FFF2-40B4-BE49-F238E27FC236}">
                <a16:creationId xmlns:a16="http://schemas.microsoft.com/office/drawing/2014/main" id="{B5D4A94B-0FDF-754A-A5E5-F41423F3F6C2}"/>
              </a:ext>
            </a:extLst>
          </p:cNvPr>
          <p:cNvSpPr txBox="1"/>
          <p:nvPr/>
        </p:nvSpPr>
        <p:spPr>
          <a:xfrm>
            <a:off x="5320299" y="4043412"/>
            <a:ext cx="444352" cy="338554"/>
          </a:xfrm>
          <a:prstGeom prst="rect">
            <a:avLst/>
          </a:prstGeom>
          <a:noFill/>
        </p:spPr>
        <p:txBody>
          <a:bodyPr wrap="none" rtlCol="0">
            <a:spAutoFit/>
          </a:bodyPr>
          <a:lstStyle/>
          <a:p>
            <a:r>
              <a:rPr lang="en-US" sz="1600" dirty="0"/>
              <a:t>2.0</a:t>
            </a:r>
          </a:p>
        </p:txBody>
      </p:sp>
      <p:sp>
        <p:nvSpPr>
          <p:cNvPr id="36" name="TextBox 35">
            <a:extLst>
              <a:ext uri="{FF2B5EF4-FFF2-40B4-BE49-F238E27FC236}">
                <a16:creationId xmlns:a16="http://schemas.microsoft.com/office/drawing/2014/main" id="{C53214E8-4C91-F74F-8CF5-61F717F92DFD}"/>
              </a:ext>
            </a:extLst>
          </p:cNvPr>
          <p:cNvSpPr txBox="1"/>
          <p:nvPr/>
        </p:nvSpPr>
        <p:spPr>
          <a:xfrm>
            <a:off x="4346427" y="4108045"/>
            <a:ext cx="518091" cy="338554"/>
          </a:xfrm>
          <a:prstGeom prst="rect">
            <a:avLst/>
          </a:prstGeom>
          <a:noFill/>
        </p:spPr>
        <p:txBody>
          <a:bodyPr wrap="none" rtlCol="0">
            <a:spAutoFit/>
          </a:bodyPr>
          <a:lstStyle/>
          <a:p>
            <a:r>
              <a:rPr lang="en-US" sz="1600" dirty="0">
                <a:solidFill>
                  <a:srgbClr val="FF0000"/>
                </a:solidFill>
              </a:rPr>
              <a:t>(38)</a:t>
            </a:r>
          </a:p>
        </p:txBody>
      </p:sp>
    </p:spTree>
    <p:extLst>
      <p:ext uri="{BB962C8B-B14F-4D97-AF65-F5344CB8AC3E}">
        <p14:creationId xmlns:p14="http://schemas.microsoft.com/office/powerpoint/2010/main" val="4238695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8DD6F-9094-A34A-84F6-23EA480FC7CF}"/>
              </a:ext>
            </a:extLst>
          </p:cNvPr>
          <p:cNvSpPr txBox="1"/>
          <p:nvPr/>
        </p:nvSpPr>
        <p:spPr>
          <a:xfrm>
            <a:off x="924339" y="1293291"/>
            <a:ext cx="7295322" cy="1754326"/>
          </a:xfrm>
          <a:prstGeom prst="rect">
            <a:avLst/>
          </a:prstGeom>
          <a:noFill/>
        </p:spPr>
        <p:txBody>
          <a:bodyPr wrap="square" rtlCol="0">
            <a:spAutoFit/>
          </a:bodyPr>
          <a:lstStyle/>
          <a:p>
            <a:r>
              <a:rPr lang="en-US" dirty="0"/>
              <a:t>22. A developmental psychologist is examining the development of language skills from age to age 5. Four different groups of children are obtained, one for each age, with n = 15 children in each group. Each is child is given a language skills assessment test. The  resulting data were analyzed with an ANOVA to test  for mean differences between age groups. The results of the ANOVA are presented in the following table.  Fill in all missing values.</a:t>
            </a:r>
          </a:p>
        </p:txBody>
      </p:sp>
      <p:pic>
        <p:nvPicPr>
          <p:cNvPr id="3" name="Picture 2">
            <a:extLst>
              <a:ext uri="{FF2B5EF4-FFF2-40B4-BE49-F238E27FC236}">
                <a16:creationId xmlns:a16="http://schemas.microsoft.com/office/drawing/2014/main" id="{76C2208F-8E61-0E40-B247-6086BA6B752C}"/>
              </a:ext>
            </a:extLst>
          </p:cNvPr>
          <p:cNvPicPr>
            <a:picLocks noChangeAspect="1"/>
          </p:cNvPicPr>
          <p:nvPr/>
        </p:nvPicPr>
        <p:blipFill>
          <a:blip r:embed="rId2"/>
          <a:stretch>
            <a:fillRect/>
          </a:stretch>
        </p:blipFill>
        <p:spPr>
          <a:xfrm>
            <a:off x="1521515" y="3810383"/>
            <a:ext cx="5197337" cy="1374009"/>
          </a:xfrm>
          <a:prstGeom prst="rect">
            <a:avLst/>
          </a:prstGeom>
        </p:spPr>
      </p:pic>
    </p:spTree>
    <p:extLst>
      <p:ext uri="{BB962C8B-B14F-4D97-AF65-F5344CB8AC3E}">
        <p14:creationId xmlns:p14="http://schemas.microsoft.com/office/powerpoint/2010/main" val="378717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8DD6F-9094-A34A-84F6-23EA480FC7CF}"/>
              </a:ext>
            </a:extLst>
          </p:cNvPr>
          <p:cNvSpPr txBox="1"/>
          <p:nvPr/>
        </p:nvSpPr>
        <p:spPr>
          <a:xfrm>
            <a:off x="924339" y="1293291"/>
            <a:ext cx="7295322" cy="1754326"/>
          </a:xfrm>
          <a:prstGeom prst="rect">
            <a:avLst/>
          </a:prstGeom>
          <a:noFill/>
        </p:spPr>
        <p:txBody>
          <a:bodyPr wrap="square" rtlCol="0">
            <a:spAutoFit/>
          </a:bodyPr>
          <a:lstStyle/>
          <a:p>
            <a:r>
              <a:rPr lang="en-US" dirty="0"/>
              <a:t>22. A developmental psychologist is examining the development of language skills from age to age 5. Four different groups of children are obtained, one for each age, with n = 15 children in each group. Each is child is given a language skills assessment test. The  resulting data were analyzed with an ANOVA to test  for mean differences between age groups. The results of the ANOVA are presented in the following table.  Fill in all missing values.</a:t>
            </a:r>
          </a:p>
        </p:txBody>
      </p:sp>
      <p:pic>
        <p:nvPicPr>
          <p:cNvPr id="3" name="Picture 2">
            <a:extLst>
              <a:ext uri="{FF2B5EF4-FFF2-40B4-BE49-F238E27FC236}">
                <a16:creationId xmlns:a16="http://schemas.microsoft.com/office/drawing/2014/main" id="{76C2208F-8E61-0E40-B247-6086BA6B752C}"/>
              </a:ext>
            </a:extLst>
          </p:cNvPr>
          <p:cNvPicPr>
            <a:picLocks noChangeAspect="1"/>
          </p:cNvPicPr>
          <p:nvPr/>
        </p:nvPicPr>
        <p:blipFill>
          <a:blip r:embed="rId2"/>
          <a:stretch>
            <a:fillRect/>
          </a:stretch>
        </p:blipFill>
        <p:spPr>
          <a:xfrm>
            <a:off x="1521515" y="3810383"/>
            <a:ext cx="5197337" cy="1374009"/>
          </a:xfrm>
          <a:prstGeom prst="rect">
            <a:avLst/>
          </a:prstGeom>
        </p:spPr>
      </p:pic>
      <p:sp>
        <p:nvSpPr>
          <p:cNvPr id="4" name="TextBox 3">
            <a:extLst>
              <a:ext uri="{FF2B5EF4-FFF2-40B4-BE49-F238E27FC236}">
                <a16:creationId xmlns:a16="http://schemas.microsoft.com/office/drawing/2014/main" id="{2C7F6071-364C-3643-B930-4389B246BC89}"/>
              </a:ext>
            </a:extLst>
          </p:cNvPr>
          <p:cNvSpPr txBox="1"/>
          <p:nvPr/>
        </p:nvSpPr>
        <p:spPr>
          <a:xfrm>
            <a:off x="3527803" y="4471424"/>
            <a:ext cx="393056" cy="338554"/>
          </a:xfrm>
          <a:prstGeom prst="rect">
            <a:avLst/>
          </a:prstGeom>
          <a:noFill/>
        </p:spPr>
        <p:txBody>
          <a:bodyPr wrap="none" rtlCol="0">
            <a:spAutoFit/>
          </a:bodyPr>
          <a:lstStyle/>
          <a:p>
            <a:r>
              <a:rPr lang="en-US" sz="1600" dirty="0"/>
              <a:t>68</a:t>
            </a:r>
          </a:p>
        </p:txBody>
      </p:sp>
      <p:sp>
        <p:nvSpPr>
          <p:cNvPr id="5" name="TextBox 4">
            <a:extLst>
              <a:ext uri="{FF2B5EF4-FFF2-40B4-BE49-F238E27FC236}">
                <a16:creationId xmlns:a16="http://schemas.microsoft.com/office/drawing/2014/main" id="{87EC6884-28C7-D548-BF69-474CD6F9C448}"/>
              </a:ext>
            </a:extLst>
          </p:cNvPr>
          <p:cNvSpPr txBox="1"/>
          <p:nvPr/>
        </p:nvSpPr>
        <p:spPr>
          <a:xfrm>
            <a:off x="4229056" y="4744050"/>
            <a:ext cx="393056" cy="338554"/>
          </a:xfrm>
          <a:prstGeom prst="rect">
            <a:avLst/>
          </a:prstGeom>
          <a:noFill/>
        </p:spPr>
        <p:txBody>
          <a:bodyPr wrap="none" rtlCol="0">
            <a:spAutoFit/>
          </a:bodyPr>
          <a:lstStyle/>
          <a:p>
            <a:r>
              <a:rPr lang="en-US" sz="1600" dirty="0"/>
              <a:t>59</a:t>
            </a:r>
          </a:p>
        </p:txBody>
      </p:sp>
      <p:sp>
        <p:nvSpPr>
          <p:cNvPr id="6" name="TextBox 5">
            <a:extLst>
              <a:ext uri="{FF2B5EF4-FFF2-40B4-BE49-F238E27FC236}">
                <a16:creationId xmlns:a16="http://schemas.microsoft.com/office/drawing/2014/main" id="{856DE426-29E2-1945-9E70-438F4D894A15}"/>
              </a:ext>
            </a:extLst>
          </p:cNvPr>
          <p:cNvSpPr txBox="1"/>
          <p:nvPr/>
        </p:nvSpPr>
        <p:spPr>
          <a:xfrm>
            <a:off x="4229056" y="4457554"/>
            <a:ext cx="393056" cy="338554"/>
          </a:xfrm>
          <a:prstGeom prst="rect">
            <a:avLst/>
          </a:prstGeom>
          <a:noFill/>
        </p:spPr>
        <p:txBody>
          <a:bodyPr wrap="none" rtlCol="0">
            <a:spAutoFit/>
          </a:bodyPr>
          <a:lstStyle/>
          <a:p>
            <a:r>
              <a:rPr lang="en-US" sz="1600" dirty="0"/>
              <a:t>56</a:t>
            </a:r>
          </a:p>
        </p:txBody>
      </p:sp>
      <p:sp>
        <p:nvSpPr>
          <p:cNvPr id="7" name="TextBox 6">
            <a:extLst>
              <a:ext uri="{FF2B5EF4-FFF2-40B4-BE49-F238E27FC236}">
                <a16:creationId xmlns:a16="http://schemas.microsoft.com/office/drawing/2014/main" id="{FCFAB4F8-35C0-764A-B837-34689B10CDEA}"/>
              </a:ext>
            </a:extLst>
          </p:cNvPr>
          <p:cNvSpPr txBox="1"/>
          <p:nvPr/>
        </p:nvSpPr>
        <p:spPr>
          <a:xfrm>
            <a:off x="4327671" y="4199686"/>
            <a:ext cx="288862" cy="338554"/>
          </a:xfrm>
          <a:prstGeom prst="rect">
            <a:avLst/>
          </a:prstGeom>
          <a:noFill/>
        </p:spPr>
        <p:txBody>
          <a:bodyPr wrap="none" rtlCol="0">
            <a:spAutoFit/>
          </a:bodyPr>
          <a:lstStyle/>
          <a:p>
            <a:r>
              <a:rPr lang="en-US" sz="1600" dirty="0"/>
              <a:t>3</a:t>
            </a:r>
          </a:p>
        </p:txBody>
      </p:sp>
      <p:sp>
        <p:nvSpPr>
          <p:cNvPr id="8" name="TextBox 7">
            <a:extLst>
              <a:ext uri="{FF2B5EF4-FFF2-40B4-BE49-F238E27FC236}">
                <a16:creationId xmlns:a16="http://schemas.microsoft.com/office/drawing/2014/main" id="{17266EAB-332C-8749-882E-767657F3EDC1}"/>
              </a:ext>
            </a:extLst>
          </p:cNvPr>
          <p:cNvSpPr txBox="1"/>
          <p:nvPr/>
        </p:nvSpPr>
        <p:spPr>
          <a:xfrm>
            <a:off x="4953485" y="4189226"/>
            <a:ext cx="393056" cy="338554"/>
          </a:xfrm>
          <a:prstGeom prst="rect">
            <a:avLst/>
          </a:prstGeom>
          <a:noFill/>
        </p:spPr>
        <p:txBody>
          <a:bodyPr wrap="none" rtlCol="0">
            <a:spAutoFit/>
          </a:bodyPr>
          <a:lstStyle/>
          <a:p>
            <a:r>
              <a:rPr lang="en-US" sz="1600" dirty="0"/>
              <a:t>27</a:t>
            </a:r>
          </a:p>
        </p:txBody>
      </p:sp>
      <p:sp>
        <p:nvSpPr>
          <p:cNvPr id="9" name="TextBox 8">
            <a:extLst>
              <a:ext uri="{FF2B5EF4-FFF2-40B4-BE49-F238E27FC236}">
                <a16:creationId xmlns:a16="http://schemas.microsoft.com/office/drawing/2014/main" id="{BB654E80-2D4D-044A-AB8E-6CB6F079C5CD}"/>
              </a:ext>
            </a:extLst>
          </p:cNvPr>
          <p:cNvSpPr txBox="1"/>
          <p:nvPr/>
        </p:nvSpPr>
        <p:spPr>
          <a:xfrm>
            <a:off x="4952488" y="4457554"/>
            <a:ext cx="548548" cy="338554"/>
          </a:xfrm>
          <a:prstGeom prst="rect">
            <a:avLst/>
          </a:prstGeom>
          <a:noFill/>
        </p:spPr>
        <p:txBody>
          <a:bodyPr wrap="none" rtlCol="0">
            <a:spAutoFit/>
          </a:bodyPr>
          <a:lstStyle/>
          <a:p>
            <a:r>
              <a:rPr lang="en-US" sz="1600" dirty="0"/>
              <a:t>1.21</a:t>
            </a:r>
          </a:p>
        </p:txBody>
      </p:sp>
      <p:sp>
        <p:nvSpPr>
          <p:cNvPr id="11" name="TextBox 10">
            <a:extLst>
              <a:ext uri="{FF2B5EF4-FFF2-40B4-BE49-F238E27FC236}">
                <a16:creationId xmlns:a16="http://schemas.microsoft.com/office/drawing/2014/main" id="{D857BDF9-BDCB-7940-A068-15AA4A0AE524}"/>
              </a:ext>
            </a:extLst>
          </p:cNvPr>
          <p:cNvSpPr txBox="1"/>
          <p:nvPr/>
        </p:nvSpPr>
        <p:spPr>
          <a:xfrm>
            <a:off x="6085323" y="4189226"/>
            <a:ext cx="652743" cy="338554"/>
          </a:xfrm>
          <a:prstGeom prst="rect">
            <a:avLst/>
          </a:prstGeom>
          <a:noFill/>
        </p:spPr>
        <p:txBody>
          <a:bodyPr wrap="none" rtlCol="0">
            <a:spAutoFit/>
          </a:bodyPr>
          <a:lstStyle/>
          <a:p>
            <a:r>
              <a:rPr lang="en-US" sz="1600" dirty="0"/>
              <a:t>22.31</a:t>
            </a:r>
          </a:p>
        </p:txBody>
      </p:sp>
    </p:spTree>
    <p:extLst>
      <p:ext uri="{BB962C8B-B14F-4D97-AF65-F5344CB8AC3E}">
        <p14:creationId xmlns:p14="http://schemas.microsoft.com/office/powerpoint/2010/main" val="45697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08D735-7E90-9C4E-A321-8AC179AAE459}"/>
              </a:ext>
            </a:extLst>
          </p:cNvPr>
          <p:cNvPicPr>
            <a:picLocks noChangeAspect="1"/>
          </p:cNvPicPr>
          <p:nvPr/>
        </p:nvPicPr>
        <p:blipFill>
          <a:blip r:embed="rId2"/>
          <a:stretch>
            <a:fillRect/>
          </a:stretch>
        </p:blipFill>
        <p:spPr>
          <a:xfrm>
            <a:off x="2325783" y="590318"/>
            <a:ext cx="4492433" cy="5677364"/>
          </a:xfrm>
          <a:prstGeom prst="rect">
            <a:avLst/>
          </a:prstGeom>
        </p:spPr>
      </p:pic>
      <p:sp>
        <p:nvSpPr>
          <p:cNvPr id="4" name="TextBox 3">
            <a:extLst>
              <a:ext uri="{FF2B5EF4-FFF2-40B4-BE49-F238E27FC236}">
                <a16:creationId xmlns:a16="http://schemas.microsoft.com/office/drawing/2014/main" id="{FF612FF4-D752-D94D-86C8-2A7028E68092}"/>
              </a:ext>
            </a:extLst>
          </p:cNvPr>
          <p:cNvSpPr txBox="1"/>
          <p:nvPr/>
        </p:nvSpPr>
        <p:spPr>
          <a:xfrm>
            <a:off x="6857999" y="590318"/>
            <a:ext cx="2030812" cy="369332"/>
          </a:xfrm>
          <a:prstGeom prst="rect">
            <a:avLst/>
          </a:prstGeom>
          <a:noFill/>
        </p:spPr>
        <p:txBody>
          <a:bodyPr wrap="none" rtlCol="0">
            <a:spAutoFit/>
          </a:bodyPr>
          <a:lstStyle/>
          <a:p>
            <a:r>
              <a:rPr lang="en-US" dirty="0">
                <a:solidFill>
                  <a:srgbClr val="FF0000"/>
                </a:solidFill>
              </a:rPr>
              <a:t>What is the design?</a:t>
            </a:r>
          </a:p>
        </p:txBody>
      </p:sp>
      <p:sp>
        <p:nvSpPr>
          <p:cNvPr id="5" name="TextBox 4">
            <a:extLst>
              <a:ext uri="{FF2B5EF4-FFF2-40B4-BE49-F238E27FC236}">
                <a16:creationId xmlns:a16="http://schemas.microsoft.com/office/drawing/2014/main" id="{C9DF3C83-1370-4E40-BF7F-17ABD93CC893}"/>
              </a:ext>
            </a:extLst>
          </p:cNvPr>
          <p:cNvSpPr txBox="1"/>
          <p:nvPr/>
        </p:nvSpPr>
        <p:spPr>
          <a:xfrm>
            <a:off x="6927574" y="1113182"/>
            <a:ext cx="1739348" cy="646331"/>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17593686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C946F-E611-1F49-979C-5263E07DFD64}"/>
              </a:ext>
            </a:extLst>
          </p:cNvPr>
          <p:cNvPicPr>
            <a:picLocks noChangeAspect="1"/>
          </p:cNvPicPr>
          <p:nvPr/>
        </p:nvPicPr>
        <p:blipFill>
          <a:blip r:embed="rId2"/>
          <a:stretch>
            <a:fillRect/>
          </a:stretch>
        </p:blipFill>
        <p:spPr>
          <a:xfrm>
            <a:off x="1629137" y="1326597"/>
            <a:ext cx="5885725" cy="3672785"/>
          </a:xfrm>
          <a:prstGeom prst="rect">
            <a:avLst/>
          </a:prstGeom>
        </p:spPr>
      </p:pic>
      <p:sp>
        <p:nvSpPr>
          <p:cNvPr id="4" name="TextBox 3">
            <a:extLst>
              <a:ext uri="{FF2B5EF4-FFF2-40B4-BE49-F238E27FC236}">
                <a16:creationId xmlns:a16="http://schemas.microsoft.com/office/drawing/2014/main" id="{CCC176C3-E9F1-E34A-A0F1-B546DAD60357}"/>
              </a:ext>
            </a:extLst>
          </p:cNvPr>
          <p:cNvSpPr txBox="1"/>
          <p:nvPr/>
        </p:nvSpPr>
        <p:spPr>
          <a:xfrm>
            <a:off x="1878497" y="5708969"/>
            <a:ext cx="2030812" cy="369332"/>
          </a:xfrm>
          <a:prstGeom prst="rect">
            <a:avLst/>
          </a:prstGeom>
          <a:noFill/>
        </p:spPr>
        <p:txBody>
          <a:bodyPr wrap="none" rtlCol="0">
            <a:spAutoFit/>
          </a:bodyPr>
          <a:lstStyle/>
          <a:p>
            <a:r>
              <a:rPr lang="en-US" dirty="0">
                <a:solidFill>
                  <a:srgbClr val="FF0000"/>
                </a:solidFill>
              </a:rPr>
              <a:t>What is the design?</a:t>
            </a:r>
          </a:p>
        </p:txBody>
      </p:sp>
      <p:sp>
        <p:nvSpPr>
          <p:cNvPr id="5" name="TextBox 4">
            <a:extLst>
              <a:ext uri="{FF2B5EF4-FFF2-40B4-BE49-F238E27FC236}">
                <a16:creationId xmlns:a16="http://schemas.microsoft.com/office/drawing/2014/main" id="{07D64E76-F00F-AC4F-9438-9E4EB275CCF3}"/>
              </a:ext>
            </a:extLst>
          </p:cNvPr>
          <p:cNvSpPr txBox="1"/>
          <p:nvPr/>
        </p:nvSpPr>
        <p:spPr>
          <a:xfrm>
            <a:off x="4462669" y="5708969"/>
            <a:ext cx="2494722" cy="369332"/>
          </a:xfrm>
          <a:prstGeom prst="rect">
            <a:avLst/>
          </a:prstGeom>
          <a:noFill/>
        </p:spPr>
        <p:txBody>
          <a:bodyPr wrap="square" rtlCol="0">
            <a:spAutoFit/>
          </a:bodyPr>
          <a:lstStyle/>
          <a:p>
            <a:r>
              <a:rPr lang="en-US" dirty="0">
                <a:solidFill>
                  <a:srgbClr val="FF0000"/>
                </a:solidFill>
              </a:rPr>
              <a:t>Repeated Measures</a:t>
            </a:r>
          </a:p>
        </p:txBody>
      </p:sp>
    </p:spTree>
    <p:extLst>
      <p:ext uri="{BB962C8B-B14F-4D97-AF65-F5344CB8AC3E}">
        <p14:creationId xmlns:p14="http://schemas.microsoft.com/office/powerpoint/2010/main" val="4083268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0BF72-7C23-EA44-9E74-ADC0E077CAEA}"/>
              </a:ext>
            </a:extLst>
          </p:cNvPr>
          <p:cNvSpPr/>
          <p:nvPr/>
        </p:nvSpPr>
        <p:spPr>
          <a:xfrm>
            <a:off x="457199" y="312725"/>
            <a:ext cx="8378687" cy="2862322"/>
          </a:xfrm>
          <a:prstGeom prst="rect">
            <a:avLst/>
          </a:prstGeom>
        </p:spPr>
        <p:txBody>
          <a:bodyPr wrap="square">
            <a:spAutoFit/>
          </a:bodyPr>
          <a:lstStyle/>
          <a:p>
            <a:r>
              <a:rPr lang="en-US" dirty="0"/>
              <a:t>19. There is some evidence that high school students justify cheating in class on the basis of poor teacher skills or low levels of teacher caring (Murdock, Miller, and </a:t>
            </a:r>
            <a:r>
              <a:rPr lang="en-US" dirty="0" err="1"/>
              <a:t>Kohlhardt</a:t>
            </a:r>
            <a:r>
              <a:rPr lang="en-US" dirty="0"/>
              <a:t>, 2004). Students appear to rationalize their illicit behavior based on perceptions of how their teachers view cheating. Poor teachers are thought not to know or care whether students cheat, so cheating in their classes is okay. Good teachers, on the other hand, do care and are alert to cheating, so students tend not to cheat in their classes. Following are hypothetical data similar to the actual research results. The scores represent judgments of the acceptability of cheating for the students in each sample. Use an ANOVA with = .05 to determine whether there are significant differences in student judgments depending on how they see their teachers.</a:t>
            </a:r>
          </a:p>
        </p:txBody>
      </p:sp>
      <p:pic>
        <p:nvPicPr>
          <p:cNvPr id="3" name="Picture 2">
            <a:extLst>
              <a:ext uri="{FF2B5EF4-FFF2-40B4-BE49-F238E27FC236}">
                <a16:creationId xmlns:a16="http://schemas.microsoft.com/office/drawing/2014/main" id="{F56F6FF1-26E5-0941-AC78-4608311638F4}"/>
              </a:ext>
            </a:extLst>
          </p:cNvPr>
          <p:cNvPicPr>
            <a:picLocks noChangeAspect="1"/>
          </p:cNvPicPr>
          <p:nvPr/>
        </p:nvPicPr>
        <p:blipFill>
          <a:blip r:embed="rId2"/>
          <a:stretch>
            <a:fillRect/>
          </a:stretch>
        </p:blipFill>
        <p:spPr>
          <a:xfrm>
            <a:off x="1735483" y="3607352"/>
            <a:ext cx="5156200" cy="1651000"/>
          </a:xfrm>
          <a:prstGeom prst="rect">
            <a:avLst/>
          </a:prstGeom>
        </p:spPr>
      </p:pic>
      <p:sp>
        <p:nvSpPr>
          <p:cNvPr id="5" name="TextBox 4">
            <a:extLst>
              <a:ext uri="{FF2B5EF4-FFF2-40B4-BE49-F238E27FC236}">
                <a16:creationId xmlns:a16="http://schemas.microsoft.com/office/drawing/2014/main" id="{1B7C8664-FB5D-0D49-BDE8-10C64850D534}"/>
              </a:ext>
            </a:extLst>
          </p:cNvPr>
          <p:cNvSpPr txBox="1"/>
          <p:nvPr/>
        </p:nvSpPr>
        <p:spPr>
          <a:xfrm>
            <a:off x="1848679" y="6017083"/>
            <a:ext cx="2030812" cy="369332"/>
          </a:xfrm>
          <a:prstGeom prst="rect">
            <a:avLst/>
          </a:prstGeom>
          <a:noFill/>
        </p:spPr>
        <p:txBody>
          <a:bodyPr wrap="none" rtlCol="0">
            <a:spAutoFit/>
          </a:bodyPr>
          <a:lstStyle/>
          <a:p>
            <a:r>
              <a:rPr lang="en-US" dirty="0">
                <a:solidFill>
                  <a:srgbClr val="FF0000"/>
                </a:solidFill>
              </a:rPr>
              <a:t>What is the design?</a:t>
            </a:r>
          </a:p>
        </p:txBody>
      </p:sp>
      <p:sp>
        <p:nvSpPr>
          <p:cNvPr id="6" name="TextBox 5">
            <a:extLst>
              <a:ext uri="{FF2B5EF4-FFF2-40B4-BE49-F238E27FC236}">
                <a16:creationId xmlns:a16="http://schemas.microsoft.com/office/drawing/2014/main" id="{93104A24-A811-3A42-8F38-3174FFD43C50}"/>
              </a:ext>
            </a:extLst>
          </p:cNvPr>
          <p:cNvSpPr txBox="1"/>
          <p:nvPr/>
        </p:nvSpPr>
        <p:spPr>
          <a:xfrm>
            <a:off x="4204252" y="6017083"/>
            <a:ext cx="2494722"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25866729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C7617-7565-E149-853A-43DFBE3752FC}"/>
              </a:ext>
            </a:extLst>
          </p:cNvPr>
          <p:cNvPicPr>
            <a:picLocks noChangeAspect="1"/>
          </p:cNvPicPr>
          <p:nvPr/>
        </p:nvPicPr>
        <p:blipFill>
          <a:blip r:embed="rId2"/>
          <a:stretch>
            <a:fillRect/>
          </a:stretch>
        </p:blipFill>
        <p:spPr>
          <a:xfrm>
            <a:off x="1600200" y="278573"/>
            <a:ext cx="5943600" cy="5346700"/>
          </a:xfrm>
          <a:prstGeom prst="rect">
            <a:avLst/>
          </a:prstGeom>
        </p:spPr>
      </p:pic>
      <p:sp>
        <p:nvSpPr>
          <p:cNvPr id="5" name="TextBox 4">
            <a:extLst>
              <a:ext uri="{FF2B5EF4-FFF2-40B4-BE49-F238E27FC236}">
                <a16:creationId xmlns:a16="http://schemas.microsoft.com/office/drawing/2014/main" id="{82F3319A-DDF3-7841-A814-E803092EE966}"/>
              </a:ext>
            </a:extLst>
          </p:cNvPr>
          <p:cNvSpPr txBox="1"/>
          <p:nvPr/>
        </p:nvSpPr>
        <p:spPr>
          <a:xfrm>
            <a:off x="1848679" y="6017083"/>
            <a:ext cx="2030812" cy="369332"/>
          </a:xfrm>
          <a:prstGeom prst="rect">
            <a:avLst/>
          </a:prstGeom>
          <a:noFill/>
        </p:spPr>
        <p:txBody>
          <a:bodyPr wrap="none" rtlCol="0">
            <a:spAutoFit/>
          </a:bodyPr>
          <a:lstStyle/>
          <a:p>
            <a:r>
              <a:rPr lang="en-US" dirty="0">
                <a:solidFill>
                  <a:srgbClr val="FF0000"/>
                </a:solidFill>
              </a:rPr>
              <a:t>What is the design?</a:t>
            </a:r>
          </a:p>
        </p:txBody>
      </p:sp>
      <p:sp>
        <p:nvSpPr>
          <p:cNvPr id="6" name="TextBox 5">
            <a:extLst>
              <a:ext uri="{FF2B5EF4-FFF2-40B4-BE49-F238E27FC236}">
                <a16:creationId xmlns:a16="http://schemas.microsoft.com/office/drawing/2014/main" id="{D43878D9-B904-674B-9CB7-7654AC33FE62}"/>
              </a:ext>
            </a:extLst>
          </p:cNvPr>
          <p:cNvSpPr txBox="1"/>
          <p:nvPr/>
        </p:nvSpPr>
        <p:spPr>
          <a:xfrm>
            <a:off x="4084982" y="6017083"/>
            <a:ext cx="2544417"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2604590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886ED-E41B-F846-8B99-E1F34FD52613}"/>
              </a:ext>
            </a:extLst>
          </p:cNvPr>
          <p:cNvPicPr>
            <a:picLocks noChangeAspect="1"/>
          </p:cNvPicPr>
          <p:nvPr/>
        </p:nvPicPr>
        <p:blipFill>
          <a:blip r:embed="rId2"/>
          <a:stretch>
            <a:fillRect/>
          </a:stretch>
        </p:blipFill>
        <p:spPr>
          <a:xfrm>
            <a:off x="1352550" y="1022350"/>
            <a:ext cx="6438900" cy="4813300"/>
          </a:xfrm>
          <a:prstGeom prst="rect">
            <a:avLst/>
          </a:prstGeom>
        </p:spPr>
      </p:pic>
      <p:sp>
        <p:nvSpPr>
          <p:cNvPr id="3" name="TextBox 2">
            <a:extLst>
              <a:ext uri="{FF2B5EF4-FFF2-40B4-BE49-F238E27FC236}">
                <a16:creationId xmlns:a16="http://schemas.microsoft.com/office/drawing/2014/main" id="{DA25ADD3-EBC1-AB43-AAD0-4815B577D453}"/>
              </a:ext>
            </a:extLst>
          </p:cNvPr>
          <p:cNvSpPr txBox="1"/>
          <p:nvPr/>
        </p:nvSpPr>
        <p:spPr>
          <a:xfrm>
            <a:off x="1848679" y="6017083"/>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827CD9C3-B5F3-B64B-96FA-2FD7A89DFFEF}"/>
              </a:ext>
            </a:extLst>
          </p:cNvPr>
          <p:cNvSpPr txBox="1"/>
          <p:nvPr/>
        </p:nvSpPr>
        <p:spPr>
          <a:xfrm>
            <a:off x="4017150" y="6017083"/>
            <a:ext cx="2494722" cy="369332"/>
          </a:xfrm>
          <a:prstGeom prst="rect">
            <a:avLst/>
          </a:prstGeom>
          <a:noFill/>
        </p:spPr>
        <p:txBody>
          <a:bodyPr wrap="square" rtlCol="0">
            <a:spAutoFit/>
          </a:bodyPr>
          <a:lstStyle/>
          <a:p>
            <a:r>
              <a:rPr lang="en-US" dirty="0">
                <a:solidFill>
                  <a:srgbClr val="FF0000"/>
                </a:solidFill>
              </a:rPr>
              <a:t>Repeated Measures</a:t>
            </a:r>
          </a:p>
        </p:txBody>
      </p:sp>
    </p:spTree>
    <p:extLst>
      <p:ext uri="{BB962C8B-B14F-4D97-AF65-F5344CB8AC3E}">
        <p14:creationId xmlns:p14="http://schemas.microsoft.com/office/powerpoint/2010/main" val="37924272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04465-E758-5540-9E9F-2890999C2DA5}"/>
              </a:ext>
            </a:extLst>
          </p:cNvPr>
          <p:cNvSpPr txBox="1"/>
          <p:nvPr/>
        </p:nvSpPr>
        <p:spPr>
          <a:xfrm>
            <a:off x="688891" y="447260"/>
            <a:ext cx="7766217" cy="163121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8. A developmental psychologist is examining problem-solving ability for grade school children. Random samples of 5-year- old, 6-year-old, and 7-year-old children are obtained with n = 3 in each sample. Each child is given a standardized problem-solving task, and the psychologist records the number of errors. These data are as follows:</a:t>
            </a:r>
          </a:p>
        </p:txBody>
      </p:sp>
      <p:pic>
        <p:nvPicPr>
          <p:cNvPr id="3" name="Picture 2">
            <a:extLst>
              <a:ext uri="{FF2B5EF4-FFF2-40B4-BE49-F238E27FC236}">
                <a16:creationId xmlns:a16="http://schemas.microsoft.com/office/drawing/2014/main" id="{EAAEE2E5-55D9-3142-884B-E0141C2FE56E}"/>
              </a:ext>
            </a:extLst>
          </p:cNvPr>
          <p:cNvPicPr>
            <a:picLocks noChangeAspect="1"/>
          </p:cNvPicPr>
          <p:nvPr/>
        </p:nvPicPr>
        <p:blipFill>
          <a:blip r:embed="rId2"/>
          <a:stretch>
            <a:fillRect/>
          </a:stretch>
        </p:blipFill>
        <p:spPr>
          <a:xfrm>
            <a:off x="1784211" y="2964645"/>
            <a:ext cx="5887818" cy="1968768"/>
          </a:xfrm>
          <a:prstGeom prst="rect">
            <a:avLst/>
          </a:prstGeom>
        </p:spPr>
      </p:pic>
      <p:sp>
        <p:nvSpPr>
          <p:cNvPr id="5" name="TextBox 4">
            <a:extLst>
              <a:ext uri="{FF2B5EF4-FFF2-40B4-BE49-F238E27FC236}">
                <a16:creationId xmlns:a16="http://schemas.microsoft.com/office/drawing/2014/main" id="{A7BCE827-54AA-E944-BBFF-8895DBAA2D4E}"/>
              </a:ext>
            </a:extLst>
          </p:cNvPr>
          <p:cNvSpPr txBox="1"/>
          <p:nvPr/>
        </p:nvSpPr>
        <p:spPr>
          <a:xfrm>
            <a:off x="1848679" y="6017083"/>
            <a:ext cx="2030812" cy="369332"/>
          </a:xfrm>
          <a:prstGeom prst="rect">
            <a:avLst/>
          </a:prstGeom>
          <a:noFill/>
        </p:spPr>
        <p:txBody>
          <a:bodyPr wrap="none" rtlCol="0">
            <a:spAutoFit/>
          </a:bodyPr>
          <a:lstStyle/>
          <a:p>
            <a:r>
              <a:rPr lang="en-US" dirty="0">
                <a:solidFill>
                  <a:srgbClr val="FF0000"/>
                </a:solidFill>
              </a:rPr>
              <a:t>What is the design?</a:t>
            </a:r>
          </a:p>
        </p:txBody>
      </p:sp>
      <p:sp>
        <p:nvSpPr>
          <p:cNvPr id="6" name="TextBox 5">
            <a:extLst>
              <a:ext uri="{FF2B5EF4-FFF2-40B4-BE49-F238E27FC236}">
                <a16:creationId xmlns:a16="http://schemas.microsoft.com/office/drawing/2014/main" id="{90124538-D0A8-2B4F-833A-A34A4E9E033A}"/>
              </a:ext>
            </a:extLst>
          </p:cNvPr>
          <p:cNvSpPr txBox="1"/>
          <p:nvPr/>
        </p:nvSpPr>
        <p:spPr>
          <a:xfrm>
            <a:off x="4394836" y="6017083"/>
            <a:ext cx="2552615" cy="369332"/>
          </a:xfrm>
          <a:prstGeom prst="rect">
            <a:avLst/>
          </a:prstGeom>
          <a:noFill/>
        </p:spPr>
        <p:txBody>
          <a:bodyPr wrap="square" rtlCol="0">
            <a:spAutoFit/>
          </a:bodyPr>
          <a:lstStyle/>
          <a:p>
            <a:r>
              <a:rPr lang="en-US" dirty="0">
                <a:solidFill>
                  <a:srgbClr val="FF0000"/>
                </a:solidFill>
              </a:rPr>
              <a:t>Independent Measures</a:t>
            </a:r>
          </a:p>
        </p:txBody>
      </p:sp>
    </p:spTree>
    <p:extLst>
      <p:ext uri="{BB962C8B-B14F-4D97-AF65-F5344CB8AC3E}">
        <p14:creationId xmlns:p14="http://schemas.microsoft.com/office/powerpoint/2010/main" val="1316656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4057E1-4366-6E4E-9D94-2F6544999FF8}"/>
              </a:ext>
            </a:extLst>
          </p:cNvPr>
          <p:cNvPicPr>
            <a:picLocks noChangeAspect="1"/>
          </p:cNvPicPr>
          <p:nvPr/>
        </p:nvPicPr>
        <p:blipFill>
          <a:blip r:embed="rId2"/>
          <a:stretch>
            <a:fillRect/>
          </a:stretch>
        </p:blipFill>
        <p:spPr>
          <a:xfrm>
            <a:off x="241300" y="342900"/>
            <a:ext cx="8661400" cy="6172200"/>
          </a:xfrm>
          <a:prstGeom prst="rect">
            <a:avLst/>
          </a:prstGeom>
        </p:spPr>
      </p:pic>
      <p:sp>
        <p:nvSpPr>
          <p:cNvPr id="3" name="TextBox 2">
            <a:extLst>
              <a:ext uri="{FF2B5EF4-FFF2-40B4-BE49-F238E27FC236}">
                <a16:creationId xmlns:a16="http://schemas.microsoft.com/office/drawing/2014/main" id="{C3530068-9EF0-624B-8CB7-2A60E0CFF7E6}"/>
              </a:ext>
            </a:extLst>
          </p:cNvPr>
          <p:cNvSpPr txBox="1"/>
          <p:nvPr/>
        </p:nvSpPr>
        <p:spPr>
          <a:xfrm>
            <a:off x="5814392" y="2826622"/>
            <a:ext cx="2030812" cy="369332"/>
          </a:xfrm>
          <a:prstGeom prst="rect">
            <a:avLst/>
          </a:prstGeom>
          <a:noFill/>
        </p:spPr>
        <p:txBody>
          <a:bodyPr wrap="none" rtlCol="0">
            <a:spAutoFit/>
          </a:bodyPr>
          <a:lstStyle/>
          <a:p>
            <a:r>
              <a:rPr lang="en-US" dirty="0">
                <a:solidFill>
                  <a:srgbClr val="FF0000"/>
                </a:solidFill>
              </a:rPr>
              <a:t>What is the design?</a:t>
            </a:r>
          </a:p>
        </p:txBody>
      </p:sp>
      <p:sp>
        <p:nvSpPr>
          <p:cNvPr id="4" name="TextBox 3">
            <a:extLst>
              <a:ext uri="{FF2B5EF4-FFF2-40B4-BE49-F238E27FC236}">
                <a16:creationId xmlns:a16="http://schemas.microsoft.com/office/drawing/2014/main" id="{0B799420-247E-304F-BC27-2BF49339DF29}"/>
              </a:ext>
            </a:extLst>
          </p:cNvPr>
          <p:cNvSpPr txBox="1"/>
          <p:nvPr/>
        </p:nvSpPr>
        <p:spPr>
          <a:xfrm>
            <a:off x="5814392" y="3195954"/>
            <a:ext cx="2494722" cy="369332"/>
          </a:xfrm>
          <a:prstGeom prst="rect">
            <a:avLst/>
          </a:prstGeom>
          <a:noFill/>
        </p:spPr>
        <p:txBody>
          <a:bodyPr wrap="square" rtlCol="0">
            <a:spAutoFit/>
          </a:bodyPr>
          <a:lstStyle/>
          <a:p>
            <a:r>
              <a:rPr lang="en-US" dirty="0">
                <a:solidFill>
                  <a:srgbClr val="FF0000"/>
                </a:solidFill>
              </a:rPr>
              <a:t>Repeated Measures</a:t>
            </a:r>
          </a:p>
        </p:txBody>
      </p:sp>
    </p:spTree>
    <p:extLst>
      <p:ext uri="{BB962C8B-B14F-4D97-AF65-F5344CB8AC3E}">
        <p14:creationId xmlns:p14="http://schemas.microsoft.com/office/powerpoint/2010/main" val="15156231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1480</Words>
  <Application>Microsoft Macintosh PowerPoint</Application>
  <PresentationFormat>On-screen Show (4:3)</PresentationFormat>
  <Paragraphs>105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Helvetica</vt:lpstr>
      <vt:lpstr>Office Theme</vt:lpstr>
      <vt:lpstr>Analysis of Variance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Crutcher</dc:creator>
  <cp:lastModifiedBy>Robert Crutcher</cp:lastModifiedBy>
  <cp:revision>51</cp:revision>
  <dcterms:created xsi:type="dcterms:W3CDTF">2022-04-07T11:27:19Z</dcterms:created>
  <dcterms:modified xsi:type="dcterms:W3CDTF">2022-04-08T14:31:21Z</dcterms:modified>
</cp:coreProperties>
</file>