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4" r:id="rId2"/>
    <p:sldId id="256" r:id="rId3"/>
    <p:sldId id="257" r:id="rId4"/>
    <p:sldId id="258" r:id="rId5"/>
    <p:sldId id="277" r:id="rId6"/>
    <p:sldId id="278" r:id="rId7"/>
    <p:sldId id="280" r:id="rId8"/>
    <p:sldId id="279" r:id="rId9"/>
    <p:sldId id="28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8" r:id="rId21"/>
    <p:sldId id="282" r:id="rId22"/>
    <p:sldId id="283" r:id="rId23"/>
    <p:sldId id="289" r:id="rId24"/>
    <p:sldId id="290" r:id="rId25"/>
    <p:sldId id="270" r:id="rId26"/>
    <p:sldId id="275" r:id="rId27"/>
    <p:sldId id="273" r:id="rId28"/>
    <p:sldId id="276" r:id="rId29"/>
    <p:sldId id="27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BA585"/>
    <a:srgbClr val="747F77"/>
    <a:srgbClr val="727C76"/>
    <a:srgbClr val="5D6B62"/>
    <a:srgbClr val="1C6104"/>
    <a:srgbClr val="2E9908"/>
    <a:srgbClr val="6A7B71"/>
    <a:srgbClr val="757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/>
    <p:restoredTop sz="83410"/>
  </p:normalViewPr>
  <p:slideViewPr>
    <p:cSldViewPr>
      <p:cViewPr>
        <p:scale>
          <a:sx n="112" d="100"/>
          <a:sy n="112" d="100"/>
        </p:scale>
        <p:origin x="193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9" Type="http://schemas.openxmlformats.org/officeDocument/2006/relationships/image" Target="../media/image77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8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image" Target="../media/image8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8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image" Target="../media/image8.e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image" Target="../media/image8.emf"/><Relationship Id="rId2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DEF23A-917D-7B48-BBB4-B117BD143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9CF85A-E43A-284E-8679-D7BB12712B35}" type="datetime1">
              <a:rPr lang="en-US"/>
              <a:pPr/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44D6AC-9D08-CA49-B3FA-696775612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4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2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b="1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Figure</a:t>
            </a:r>
            <a:r>
              <a:rPr lang="el-GR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5.6</a:t>
            </a:r>
            <a:endParaRPr lang="el-GR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Following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a </a:t>
            </a:r>
            <a:r>
              <a:rPr lang="el-GR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z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score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transformation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the </a:t>
            </a:r>
            <a:r>
              <a:rPr lang="el-GR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X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axis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relabeled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el-GR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z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score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units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The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distance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that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equivalent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1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standard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deviation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on the </a:t>
            </a:r>
            <a:r>
              <a:rPr lang="el-GR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X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axis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(σ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=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10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points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this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example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)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corresponds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1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point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on the </a:t>
            </a:r>
            <a:r>
              <a:rPr lang="el-GR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z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-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score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scale</a:t>
            </a:r>
            <a:r>
              <a:rPr lang="el-GR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</a:t>
            </a:r>
            <a:endParaRPr lang="en-US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F7303C9-47CE-094E-85BA-EC588D96BD75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330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54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2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6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9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3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7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3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5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5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8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4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4D6AC-9D08-CA49-B3FA-696775612C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F30B3-1F7A-6243-9DD3-C1876E1B2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3024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85555-756E-614D-91B5-067358F94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5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91837-6F4A-234C-86E9-F35FAFA49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5824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9B239-B055-0F42-A018-DC213D550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2446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5A73E-64FC-BC44-BDAA-E033C2E7C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5678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15189-3E64-7E47-AAF9-10C8D0EBD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1661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9437B-5B60-9541-A39D-27409AAFB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4728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C046-BAF3-D54E-BCA9-283E41453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926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2397F-9A56-724C-A8F7-6E9C8A4CF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86894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214F8-DF6C-774F-8D86-1F5F4B3B8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1685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ADEC3-2694-1D42-B398-9908E9CD8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9453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2A836-E134-8B44-A955-5830C23D04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49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0.emf"/><Relationship Id="rId8" Type="http://schemas.openxmlformats.org/officeDocument/2006/relationships/image" Target="../media/image7.jpeg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emf"/><Relationship Id="rId20" Type="http://schemas.openxmlformats.org/officeDocument/2006/relationships/oleObject" Target="../embeddings/oleObject64.bin"/><Relationship Id="rId21" Type="http://schemas.openxmlformats.org/officeDocument/2006/relationships/image" Target="../media/image60.emf"/><Relationship Id="rId22" Type="http://schemas.openxmlformats.org/officeDocument/2006/relationships/oleObject" Target="../embeddings/oleObject65.bin"/><Relationship Id="rId23" Type="http://schemas.openxmlformats.org/officeDocument/2006/relationships/image" Target="../media/image61.emf"/><Relationship Id="rId10" Type="http://schemas.openxmlformats.org/officeDocument/2006/relationships/oleObject" Target="../embeddings/oleObject59.bin"/><Relationship Id="rId11" Type="http://schemas.openxmlformats.org/officeDocument/2006/relationships/image" Target="../media/image55.e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56.emf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57.e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63.bin"/><Relationship Id="rId19" Type="http://schemas.openxmlformats.org/officeDocument/2006/relationships/image" Target="../media/image5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70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71.bin"/><Relationship Id="rId15" Type="http://schemas.openxmlformats.org/officeDocument/2006/relationships/image" Target="../media/image67.emf"/><Relationship Id="rId16" Type="http://schemas.openxmlformats.org/officeDocument/2006/relationships/oleObject" Target="../embeddings/oleObject72.bin"/><Relationship Id="rId17" Type="http://schemas.openxmlformats.org/officeDocument/2006/relationships/image" Target="../media/image6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4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5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emf"/><Relationship Id="rId20" Type="http://schemas.openxmlformats.org/officeDocument/2006/relationships/oleObject" Target="../embeddings/oleObject81.bin"/><Relationship Id="rId21" Type="http://schemas.openxmlformats.org/officeDocument/2006/relationships/image" Target="../media/image77.emf"/><Relationship Id="rId10" Type="http://schemas.openxmlformats.org/officeDocument/2006/relationships/oleObject" Target="../embeddings/oleObject76.bin"/><Relationship Id="rId11" Type="http://schemas.openxmlformats.org/officeDocument/2006/relationships/image" Target="../media/image72.emf"/><Relationship Id="rId12" Type="http://schemas.openxmlformats.org/officeDocument/2006/relationships/oleObject" Target="../embeddings/oleObject77.bin"/><Relationship Id="rId13" Type="http://schemas.openxmlformats.org/officeDocument/2006/relationships/image" Target="../media/image73.emf"/><Relationship Id="rId14" Type="http://schemas.openxmlformats.org/officeDocument/2006/relationships/oleObject" Target="../embeddings/oleObject78.bin"/><Relationship Id="rId15" Type="http://schemas.openxmlformats.org/officeDocument/2006/relationships/image" Target="../media/image74.emf"/><Relationship Id="rId16" Type="http://schemas.openxmlformats.org/officeDocument/2006/relationships/oleObject" Target="../embeddings/oleObject79.bin"/><Relationship Id="rId17" Type="http://schemas.openxmlformats.org/officeDocument/2006/relationships/image" Target="../media/image75.emf"/><Relationship Id="rId18" Type="http://schemas.openxmlformats.org/officeDocument/2006/relationships/oleObject" Target="../embeddings/oleObject80.bin"/><Relationship Id="rId19" Type="http://schemas.openxmlformats.org/officeDocument/2006/relationships/image" Target="../media/image7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6.emf"/><Relationship Id="rId10" Type="http://schemas.openxmlformats.org/officeDocument/2006/relationships/image" Target="../media/image11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9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30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37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44.emf"/><Relationship Id="rId10" Type="http://schemas.openxmlformats.org/officeDocument/2006/relationships/image" Target="../media/image39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1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2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Chapter 5: z-Scores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Example 5.2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 distribution of exam scores has a mean (µ) of 50 and a standard deviation (σ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of 8.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143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Z formula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62201" y="2979738"/>
          <a:ext cx="12414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4" imgW="266700" imgH="152400" progId="Equation.3">
                  <p:embed/>
                </p:oleObj>
              </mc:Choice>
              <mc:Fallback>
                <p:oleObj name="Equation" r:id="rId4" imgW="266700" imgH="15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979738"/>
                        <a:ext cx="124142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394202" y="2386014"/>
          <a:ext cx="18319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6" imgW="393700" imgH="393700" progId="Equation.DSMT4">
                  <p:embed/>
                </p:oleObj>
              </mc:Choice>
              <mc:Fallback>
                <p:oleObj name="Equation" r:id="rId6" imgW="393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2" y="2386014"/>
                        <a:ext cx="183197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with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2150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4" y="12192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295400" y="44577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572000" y="13335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867400" y="29337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7162800" y="4381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7162800" y="31623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867400" y="3314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45720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041900" y="3467100"/>
            <a:ext cx="37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C6104"/>
                </a:solidFill>
                <a:sym typeface="Symbol" charset="0"/>
              </a:rPr>
              <a:t></a:t>
            </a:r>
            <a:endParaRPr lang="en-US">
              <a:solidFill>
                <a:srgbClr val="1C6104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337300" y="2933700"/>
            <a:ext cx="37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C6104"/>
                </a:solidFill>
                <a:sym typeface="Symbol" charset="0"/>
              </a:rPr>
              <a:t></a:t>
            </a:r>
            <a:endParaRPr lang="en-US">
              <a:solidFill>
                <a:srgbClr val="1C6104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791201" y="1709739"/>
            <a:ext cx="851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1C6104"/>
                </a:solidFill>
                <a:sym typeface="Symbol" charset="0"/>
              </a:rPr>
              <a:t> = 4</a:t>
            </a:r>
            <a:endParaRPr lang="en-US">
              <a:solidFill>
                <a:srgbClr val="1C6104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343401" y="46688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ym typeface="Symbol" charset="0"/>
              </a:rPr>
              <a:t>60</a:t>
            </a:r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638801" y="46863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ym typeface="Symbol" charset="0"/>
              </a:rPr>
              <a:t>64</a:t>
            </a:r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934201" y="46863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ym typeface="Symbol" charset="0"/>
              </a:rPr>
              <a:t>68</a:t>
            </a:r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19602" y="5067300"/>
            <a:ext cx="387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ym typeface="Symbol" charset="0"/>
              </a:rPr>
              <a:t>µ</a:t>
            </a:r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6553200" y="4457700"/>
            <a:ext cx="0" cy="914400"/>
          </a:xfrm>
          <a:prstGeom prst="line">
            <a:avLst/>
          </a:prstGeom>
          <a:noFill/>
          <a:ln w="9525">
            <a:solidFill>
              <a:srgbClr val="1C61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322855" y="5372101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1C6104"/>
                </a:solidFill>
              </a:rPr>
              <a:t>X</a:t>
            </a:r>
          </a:p>
          <a:p>
            <a:pPr algn="ctr"/>
            <a:r>
              <a:rPr lang="en-US">
                <a:solidFill>
                  <a:srgbClr val="1C6104"/>
                </a:solidFill>
              </a:rPr>
              <a:t>66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Example 5.5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 distribution has a mean of µ = 40 and a standard deviation of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  <a:sym typeface="Symbol" charset="0"/>
              </a:rPr>
              <a:t> = 6.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pPr eaLnBrk="1" hangingPunct="1"/>
            <a:r>
              <a:rPr lang="en-US" sz="4800">
                <a:latin typeface="Times" charset="0"/>
                <a:ea typeface="ＭＳ Ｐゴシック" charset="0"/>
                <a:cs typeface="ＭＳ Ｐゴシック" charset="0"/>
              </a:rPr>
              <a:t>To get the raw score from the z-score: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62200" y="3381376"/>
          <a:ext cx="14732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4" imgW="355600" imgH="152400" progId="Equation.3">
                  <p:embed/>
                </p:oleObj>
              </mc:Choice>
              <mc:Fallback>
                <p:oleObj name="Equation" r:id="rId4" imgW="355600" imgH="15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81376"/>
                        <a:ext cx="14732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017964" y="3276601"/>
          <a:ext cx="28400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6" imgW="685800" imgH="203200" progId="Equation.3">
                  <p:embed/>
                </p:oleObj>
              </mc:Choice>
              <mc:Fallback>
                <p:oleObj name="Equation" r:id="rId6" imgW="685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4" y="3276601"/>
                        <a:ext cx="28400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pPr eaLnBrk="1" hangingPunct="1"/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If we transform </a:t>
            </a:r>
            <a:r>
              <a:rPr lang="en-US" sz="3600" u="sng">
                <a:latin typeface="Times" charset="0"/>
                <a:ea typeface="ＭＳ Ｐゴシック" charset="0"/>
                <a:cs typeface="ＭＳ Ｐゴシック" charset="0"/>
              </a:rPr>
              <a:t>every</a:t>
            </a:r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 score in a distribution by assigning a z-score, </a:t>
            </a:r>
            <a:r>
              <a:rPr lang="en-US" sz="3600" u="sng">
                <a:latin typeface="Times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 distribution: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  <a:buFont typeface="Times" charset="0"/>
              <a:buAutoNum type="arabicPeriod"/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Same shape as original distribution</a:t>
            </a:r>
          </a:p>
          <a:p>
            <a:pPr marL="609600" indent="-609600" eaLnBrk="1" hangingPunct="1">
              <a:lnSpc>
                <a:spcPct val="200000"/>
              </a:lnSpc>
              <a:buFont typeface="Times" charset="0"/>
              <a:buAutoNum type="arabicPeriod"/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Mean for the new distribution will be </a:t>
            </a:r>
            <a:r>
              <a:rPr lang="en-US" u="sng">
                <a:latin typeface="Times" charset="0"/>
                <a:ea typeface="ＭＳ Ｐゴシック" charset="0"/>
                <a:cs typeface="ＭＳ Ｐゴシック" charset="0"/>
              </a:rPr>
              <a:t>zero</a:t>
            </a:r>
          </a:p>
          <a:p>
            <a:pPr marL="609600" indent="-609600" eaLnBrk="1" hangingPunct="1">
              <a:lnSpc>
                <a:spcPct val="200000"/>
              </a:lnSpc>
              <a:buFont typeface="Times" charset="0"/>
              <a:buAutoNum type="arabicPeriod"/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standard deviation will be equal to 1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Z-distribution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8077200" y="38481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029200" y="50292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4" imgW="203200" imgH="152400" progId="Equation.3">
                  <p:embed/>
                </p:oleObj>
              </mc:Choice>
              <mc:Fallback>
                <p:oleObj name="Equation" r:id="rId4" imgW="203200" imgH="15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364039" y="4648201"/>
          <a:ext cx="2889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6" imgW="177800" imgH="190500" progId="Equation.3">
                  <p:embed/>
                </p:oleObj>
              </mc:Choice>
              <mc:Fallback>
                <p:oleObj name="Equation" r:id="rId6" imgW="1778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9" y="4648201"/>
                        <a:ext cx="2889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Line 45"/>
          <p:cNvSpPr>
            <a:spLocks noChangeShapeType="1"/>
          </p:cNvSpPr>
          <p:nvPr/>
        </p:nvSpPr>
        <p:spPr bwMode="auto">
          <a:xfrm>
            <a:off x="7239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46"/>
          <p:cNvSpPr>
            <a:spLocks noChangeShapeType="1"/>
          </p:cNvSpPr>
          <p:nvPr/>
        </p:nvSpPr>
        <p:spPr bwMode="auto">
          <a:xfrm>
            <a:off x="3124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47"/>
          <p:cNvSpPr>
            <a:spLocks noChangeShapeType="1"/>
          </p:cNvSpPr>
          <p:nvPr/>
        </p:nvSpPr>
        <p:spPr bwMode="auto">
          <a:xfrm>
            <a:off x="18288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48"/>
          <p:cNvSpPr txBox="1">
            <a:spLocks noChangeArrowheads="1"/>
          </p:cNvSpPr>
          <p:nvPr/>
        </p:nvSpPr>
        <p:spPr bwMode="auto">
          <a:xfrm>
            <a:off x="8077200" y="50895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25611" name="Text Box 49"/>
          <p:cNvSpPr txBox="1">
            <a:spLocks noChangeArrowheads="1"/>
          </p:cNvSpPr>
          <p:nvPr/>
        </p:nvSpPr>
        <p:spPr bwMode="auto">
          <a:xfrm>
            <a:off x="1619250" y="55626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25612" name="Text Box 50"/>
          <p:cNvSpPr txBox="1">
            <a:spLocks noChangeArrowheads="1"/>
          </p:cNvSpPr>
          <p:nvPr/>
        </p:nvSpPr>
        <p:spPr bwMode="auto">
          <a:xfrm>
            <a:off x="2914650" y="55626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25613" name="Text Box 51"/>
          <p:cNvSpPr txBox="1">
            <a:spLocks noChangeArrowheads="1"/>
          </p:cNvSpPr>
          <p:nvPr/>
        </p:nvSpPr>
        <p:spPr bwMode="auto">
          <a:xfrm>
            <a:off x="4343400" y="55626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25614" name="Text Box 52"/>
          <p:cNvSpPr txBox="1">
            <a:spLocks noChangeArrowheads="1"/>
          </p:cNvSpPr>
          <p:nvPr/>
        </p:nvSpPr>
        <p:spPr bwMode="auto">
          <a:xfrm>
            <a:off x="5638801" y="55626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25615" name="Text Box 53"/>
          <p:cNvSpPr txBox="1">
            <a:spLocks noChangeArrowheads="1"/>
          </p:cNvSpPr>
          <p:nvPr/>
        </p:nvSpPr>
        <p:spPr bwMode="auto">
          <a:xfrm>
            <a:off x="6959601" y="55626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sp>
        <p:nvSpPr>
          <p:cNvPr id="25616" name="Text Box 59"/>
          <p:cNvSpPr txBox="1">
            <a:spLocks noChangeArrowheads="1"/>
          </p:cNvSpPr>
          <p:nvPr/>
        </p:nvSpPr>
        <p:spPr bwMode="auto">
          <a:xfrm>
            <a:off x="4191001" y="419100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100</a:t>
            </a:r>
          </a:p>
        </p:txBody>
      </p:sp>
      <p:sp>
        <p:nvSpPr>
          <p:cNvPr id="25617" name="Text Box 60"/>
          <p:cNvSpPr txBox="1">
            <a:spLocks noChangeArrowheads="1"/>
          </p:cNvSpPr>
          <p:nvPr/>
        </p:nvSpPr>
        <p:spPr bwMode="auto">
          <a:xfrm>
            <a:off x="5562600" y="4191000"/>
            <a:ext cx="635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110</a:t>
            </a:r>
          </a:p>
        </p:txBody>
      </p:sp>
      <p:sp>
        <p:nvSpPr>
          <p:cNvPr id="25618" name="Text Box 61"/>
          <p:cNvSpPr txBox="1">
            <a:spLocks noChangeArrowheads="1"/>
          </p:cNvSpPr>
          <p:nvPr/>
        </p:nvSpPr>
        <p:spPr bwMode="auto">
          <a:xfrm>
            <a:off x="6902450" y="419100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120</a:t>
            </a:r>
          </a:p>
        </p:txBody>
      </p:sp>
      <p:sp>
        <p:nvSpPr>
          <p:cNvPr id="25619" name="Text Box 62"/>
          <p:cNvSpPr txBox="1">
            <a:spLocks noChangeArrowheads="1"/>
          </p:cNvSpPr>
          <p:nvPr/>
        </p:nvSpPr>
        <p:spPr bwMode="auto">
          <a:xfrm>
            <a:off x="2863850" y="41910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90</a:t>
            </a:r>
          </a:p>
        </p:txBody>
      </p:sp>
      <p:sp>
        <p:nvSpPr>
          <p:cNvPr id="25620" name="Text Box 63"/>
          <p:cNvSpPr txBox="1">
            <a:spLocks noChangeArrowheads="1"/>
          </p:cNvSpPr>
          <p:nvPr/>
        </p:nvSpPr>
        <p:spPr bwMode="auto">
          <a:xfrm>
            <a:off x="1600201" y="41910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25621" name="Line 64"/>
          <p:cNvSpPr>
            <a:spLocks noChangeShapeType="1"/>
          </p:cNvSpPr>
          <p:nvPr/>
        </p:nvSpPr>
        <p:spPr bwMode="auto">
          <a:xfrm flipH="1">
            <a:off x="4495800" y="518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65"/>
          <p:cNvSpPr>
            <a:spLocks noChangeShapeType="1"/>
          </p:cNvSpPr>
          <p:nvPr/>
        </p:nvSpPr>
        <p:spPr bwMode="auto">
          <a:xfrm>
            <a:off x="53340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Rectangle 66"/>
          <p:cNvSpPr>
            <a:spLocks noChangeArrowheads="1"/>
          </p:cNvSpPr>
          <p:nvPr/>
        </p:nvSpPr>
        <p:spPr bwMode="auto">
          <a:xfrm>
            <a:off x="4495800" y="5334000"/>
            <a:ext cx="1371600" cy="152400"/>
          </a:xfrm>
          <a:prstGeom prst="rect">
            <a:avLst/>
          </a:prstGeom>
          <a:solidFill>
            <a:srgbClr val="8BA585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24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8382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5" name="Line 4"/>
          <p:cNvSpPr>
            <a:spLocks noChangeShapeType="1"/>
          </p:cNvSpPr>
          <p:nvPr/>
        </p:nvSpPr>
        <p:spPr bwMode="auto">
          <a:xfrm>
            <a:off x="1066800" y="405765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7"/>
          <p:cNvSpPr>
            <a:spLocks noChangeShapeType="1"/>
          </p:cNvSpPr>
          <p:nvPr/>
        </p:nvSpPr>
        <p:spPr bwMode="auto">
          <a:xfrm>
            <a:off x="4495800" y="95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8"/>
          <p:cNvSpPr>
            <a:spLocks noChangeShapeType="1"/>
          </p:cNvSpPr>
          <p:nvPr/>
        </p:nvSpPr>
        <p:spPr bwMode="auto">
          <a:xfrm>
            <a:off x="4495800" y="1181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9"/>
          <p:cNvSpPr>
            <a:spLocks noChangeShapeType="1"/>
          </p:cNvSpPr>
          <p:nvPr/>
        </p:nvSpPr>
        <p:spPr bwMode="auto">
          <a:xfrm>
            <a:off x="4495800" y="1485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10"/>
          <p:cNvSpPr>
            <a:spLocks noChangeShapeType="1"/>
          </p:cNvSpPr>
          <p:nvPr/>
        </p:nvSpPr>
        <p:spPr bwMode="auto">
          <a:xfrm>
            <a:off x="4495800" y="1790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11"/>
          <p:cNvSpPr>
            <a:spLocks noChangeShapeType="1"/>
          </p:cNvSpPr>
          <p:nvPr/>
        </p:nvSpPr>
        <p:spPr bwMode="auto">
          <a:xfrm>
            <a:off x="4495800" y="2095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12"/>
          <p:cNvSpPr>
            <a:spLocks noChangeShapeType="1"/>
          </p:cNvSpPr>
          <p:nvPr/>
        </p:nvSpPr>
        <p:spPr bwMode="auto">
          <a:xfrm>
            <a:off x="4495800" y="2400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55"/>
          <p:cNvSpPr>
            <a:spLocks noChangeShapeType="1"/>
          </p:cNvSpPr>
          <p:nvPr/>
        </p:nvSpPr>
        <p:spPr bwMode="auto">
          <a:xfrm>
            <a:off x="3124200" y="2590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56"/>
          <p:cNvSpPr>
            <a:spLocks noChangeShapeType="1"/>
          </p:cNvSpPr>
          <p:nvPr/>
        </p:nvSpPr>
        <p:spPr bwMode="auto">
          <a:xfrm flipV="1"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58"/>
          <p:cNvSpPr>
            <a:spLocks noChangeShapeType="1"/>
          </p:cNvSpPr>
          <p:nvPr/>
        </p:nvSpPr>
        <p:spPr bwMode="auto">
          <a:xfrm flipV="1">
            <a:off x="7239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70"/>
          <p:cNvSpPr>
            <a:spLocks noChangeShapeType="1"/>
          </p:cNvSpPr>
          <p:nvPr/>
        </p:nvSpPr>
        <p:spPr bwMode="auto">
          <a:xfrm>
            <a:off x="4495800" y="914400"/>
            <a:ext cx="0" cy="1752600"/>
          </a:xfrm>
          <a:prstGeom prst="line">
            <a:avLst/>
          </a:prstGeom>
          <a:noFill/>
          <a:ln w="9525">
            <a:solidFill>
              <a:srgbClr val="2E99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74"/>
          <p:cNvSpPr>
            <a:spLocks/>
          </p:cNvSpPr>
          <p:nvPr/>
        </p:nvSpPr>
        <p:spPr bwMode="auto">
          <a:xfrm>
            <a:off x="4357688" y="2247901"/>
            <a:ext cx="138112" cy="487363"/>
          </a:xfrm>
          <a:custGeom>
            <a:avLst/>
            <a:gdLst>
              <a:gd name="T0" fmla="*/ 2147483647 w 87"/>
              <a:gd name="T1" fmla="*/ 2147483647 h 307"/>
              <a:gd name="T2" fmla="*/ 2147483647 w 87"/>
              <a:gd name="T3" fmla="*/ 2147483647 h 307"/>
              <a:gd name="T4" fmla="*/ 2147483647 w 87"/>
              <a:gd name="T5" fmla="*/ 2147483647 h 307"/>
              <a:gd name="T6" fmla="*/ 0 w 87"/>
              <a:gd name="T7" fmla="*/ 2147483647 h 307"/>
              <a:gd name="T8" fmla="*/ 2147483647 w 87"/>
              <a:gd name="T9" fmla="*/ 2147483647 h 307"/>
              <a:gd name="T10" fmla="*/ 2147483647 w 87"/>
              <a:gd name="T11" fmla="*/ 2147483647 h 307"/>
              <a:gd name="T12" fmla="*/ 2147483647 w 87"/>
              <a:gd name="T13" fmla="*/ 2147483647 h 3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7"/>
              <a:gd name="T22" fmla="*/ 0 h 307"/>
              <a:gd name="T23" fmla="*/ 87 w 87"/>
              <a:gd name="T24" fmla="*/ 307 h 3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7" h="307">
                <a:moveTo>
                  <a:pt x="78" y="307"/>
                </a:moveTo>
                <a:cubicBezTo>
                  <a:pt x="73" y="210"/>
                  <a:pt x="87" y="111"/>
                  <a:pt x="65" y="18"/>
                </a:cubicBezTo>
                <a:cubicBezTo>
                  <a:pt x="60" y="0"/>
                  <a:pt x="26" y="19"/>
                  <a:pt x="13" y="31"/>
                </a:cubicBezTo>
                <a:cubicBezTo>
                  <a:pt x="2" y="39"/>
                  <a:pt x="4" y="57"/>
                  <a:pt x="0" y="71"/>
                </a:cubicBezTo>
                <a:cubicBezTo>
                  <a:pt x="0" y="80"/>
                  <a:pt x="3" y="202"/>
                  <a:pt x="26" y="241"/>
                </a:cubicBezTo>
                <a:cubicBezTo>
                  <a:pt x="32" y="251"/>
                  <a:pt x="44" y="258"/>
                  <a:pt x="52" y="268"/>
                </a:cubicBezTo>
                <a:cubicBezTo>
                  <a:pt x="61" y="280"/>
                  <a:pt x="78" y="307"/>
                  <a:pt x="78" y="30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343400" y="6091239"/>
          <a:ext cx="2889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9" imgW="177800" imgH="190500" progId="Equation.3">
                  <p:embed/>
                </p:oleObj>
              </mc:Choice>
              <mc:Fallback>
                <p:oleObj name="Equation" r:id="rId9" imgW="1778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6091239"/>
                        <a:ext cx="2889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7" name="Freeform 80"/>
          <p:cNvSpPr>
            <a:spLocks/>
          </p:cNvSpPr>
          <p:nvPr/>
        </p:nvSpPr>
        <p:spPr bwMode="auto">
          <a:xfrm>
            <a:off x="4495801" y="912814"/>
            <a:ext cx="1377951" cy="3125787"/>
          </a:xfrm>
          <a:custGeom>
            <a:avLst/>
            <a:gdLst>
              <a:gd name="T0" fmla="*/ 2147483647 w 868"/>
              <a:gd name="T1" fmla="*/ 0 h 1969"/>
              <a:gd name="T2" fmla="*/ 2147483647 w 868"/>
              <a:gd name="T3" fmla="*/ 2147483647 h 1969"/>
              <a:gd name="T4" fmla="*/ 2147483647 w 868"/>
              <a:gd name="T5" fmla="*/ 2147483647 h 1969"/>
              <a:gd name="T6" fmla="*/ 2147483647 w 868"/>
              <a:gd name="T7" fmla="*/ 2147483647 h 1969"/>
              <a:gd name="T8" fmla="*/ 2147483647 w 868"/>
              <a:gd name="T9" fmla="*/ 2147483647 h 1969"/>
              <a:gd name="T10" fmla="*/ 2147483647 w 868"/>
              <a:gd name="T11" fmla="*/ 2147483647 h 1969"/>
              <a:gd name="T12" fmla="*/ 2147483647 w 868"/>
              <a:gd name="T13" fmla="*/ 2147483647 h 1969"/>
              <a:gd name="T14" fmla="*/ 2147483647 w 868"/>
              <a:gd name="T15" fmla="*/ 2147483647 h 1969"/>
              <a:gd name="T16" fmla="*/ 2147483647 w 868"/>
              <a:gd name="T17" fmla="*/ 2147483647 h 1969"/>
              <a:gd name="T18" fmla="*/ 2147483647 w 868"/>
              <a:gd name="T19" fmla="*/ 2147483647 h 1969"/>
              <a:gd name="T20" fmla="*/ 2147483647 w 868"/>
              <a:gd name="T21" fmla="*/ 2147483647 h 1969"/>
              <a:gd name="T22" fmla="*/ 2147483647 w 868"/>
              <a:gd name="T23" fmla="*/ 2147483647 h 1969"/>
              <a:gd name="T24" fmla="*/ 2147483647 w 868"/>
              <a:gd name="T25" fmla="*/ 2147483647 h 1969"/>
              <a:gd name="T26" fmla="*/ 2147483647 w 868"/>
              <a:gd name="T27" fmla="*/ 2147483647 h 1969"/>
              <a:gd name="T28" fmla="*/ 2147483647 w 868"/>
              <a:gd name="T29" fmla="*/ 2147483647 h 1969"/>
              <a:gd name="T30" fmla="*/ 2147483647 w 868"/>
              <a:gd name="T31" fmla="*/ 2147483647 h 1969"/>
              <a:gd name="T32" fmla="*/ 2147483647 w 868"/>
              <a:gd name="T33" fmla="*/ 2147483647 h 1969"/>
              <a:gd name="T34" fmla="*/ 2147483647 w 868"/>
              <a:gd name="T35" fmla="*/ 2147483647 h 1969"/>
              <a:gd name="T36" fmla="*/ 0 w 868"/>
              <a:gd name="T37" fmla="*/ 2147483647 h 1969"/>
              <a:gd name="T38" fmla="*/ 2147483647 w 868"/>
              <a:gd name="T39" fmla="*/ 0 h 19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8"/>
              <a:gd name="T61" fmla="*/ 0 h 1969"/>
              <a:gd name="T62" fmla="*/ 868 w 868"/>
              <a:gd name="T63" fmla="*/ 1969 h 19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8" h="1969">
                <a:moveTo>
                  <a:pt x="6" y="0"/>
                </a:moveTo>
                <a:cubicBezTo>
                  <a:pt x="51" y="4"/>
                  <a:pt x="97" y="4"/>
                  <a:pt x="143" y="12"/>
                </a:cubicBezTo>
                <a:cubicBezTo>
                  <a:pt x="168" y="16"/>
                  <a:pt x="218" y="37"/>
                  <a:pt x="218" y="37"/>
                </a:cubicBezTo>
                <a:cubicBezTo>
                  <a:pt x="243" y="53"/>
                  <a:pt x="267" y="70"/>
                  <a:pt x="293" y="87"/>
                </a:cubicBezTo>
                <a:cubicBezTo>
                  <a:pt x="305" y="95"/>
                  <a:pt x="331" y="112"/>
                  <a:pt x="331" y="112"/>
                </a:cubicBezTo>
                <a:cubicBezTo>
                  <a:pt x="339" y="124"/>
                  <a:pt x="344" y="140"/>
                  <a:pt x="356" y="150"/>
                </a:cubicBezTo>
                <a:cubicBezTo>
                  <a:pt x="366" y="158"/>
                  <a:pt x="383" y="152"/>
                  <a:pt x="393" y="162"/>
                </a:cubicBezTo>
                <a:cubicBezTo>
                  <a:pt x="447" y="216"/>
                  <a:pt x="475" y="294"/>
                  <a:pt x="531" y="350"/>
                </a:cubicBezTo>
                <a:cubicBezTo>
                  <a:pt x="535" y="362"/>
                  <a:pt x="536" y="375"/>
                  <a:pt x="543" y="387"/>
                </a:cubicBezTo>
                <a:cubicBezTo>
                  <a:pt x="557" y="413"/>
                  <a:pt x="583" y="433"/>
                  <a:pt x="593" y="462"/>
                </a:cubicBezTo>
                <a:cubicBezTo>
                  <a:pt x="597" y="474"/>
                  <a:pt x="599" y="488"/>
                  <a:pt x="606" y="500"/>
                </a:cubicBezTo>
                <a:cubicBezTo>
                  <a:pt x="620" y="526"/>
                  <a:pt x="656" y="575"/>
                  <a:pt x="656" y="575"/>
                </a:cubicBezTo>
                <a:cubicBezTo>
                  <a:pt x="668" y="612"/>
                  <a:pt x="686" y="652"/>
                  <a:pt x="706" y="687"/>
                </a:cubicBezTo>
                <a:cubicBezTo>
                  <a:pt x="720" y="713"/>
                  <a:pt x="756" y="762"/>
                  <a:pt x="756" y="762"/>
                </a:cubicBezTo>
                <a:cubicBezTo>
                  <a:pt x="776" y="826"/>
                  <a:pt x="793" y="892"/>
                  <a:pt x="831" y="950"/>
                </a:cubicBezTo>
                <a:cubicBezTo>
                  <a:pt x="839" y="975"/>
                  <a:pt x="847" y="999"/>
                  <a:pt x="856" y="1025"/>
                </a:cubicBezTo>
                <a:cubicBezTo>
                  <a:pt x="860" y="1037"/>
                  <a:pt x="868" y="1062"/>
                  <a:pt x="868" y="1062"/>
                </a:cubicBezTo>
                <a:lnTo>
                  <a:pt x="864" y="1969"/>
                </a:lnTo>
                <a:lnTo>
                  <a:pt x="0" y="1969"/>
                </a:lnTo>
                <a:lnTo>
                  <a:pt x="6" y="0"/>
                </a:lnTo>
                <a:close/>
              </a:path>
            </a:pathLst>
          </a:custGeom>
          <a:solidFill>
            <a:srgbClr val="8BA585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81"/>
          <p:cNvSpPr>
            <a:spLocks noChangeShapeType="1"/>
          </p:cNvSpPr>
          <p:nvPr/>
        </p:nvSpPr>
        <p:spPr bwMode="auto">
          <a:xfrm>
            <a:off x="4495800" y="914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82"/>
          <p:cNvSpPr>
            <a:spLocks noChangeShapeType="1"/>
          </p:cNvSpPr>
          <p:nvPr/>
        </p:nvSpPr>
        <p:spPr bwMode="auto">
          <a:xfrm>
            <a:off x="5867400" y="2590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83"/>
          <p:cNvSpPr>
            <a:spLocks noChangeShapeType="1"/>
          </p:cNvSpPr>
          <p:nvPr/>
        </p:nvSpPr>
        <p:spPr bwMode="auto">
          <a:xfrm>
            <a:off x="58674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Line 84"/>
          <p:cNvSpPr>
            <a:spLocks noChangeShapeType="1"/>
          </p:cNvSpPr>
          <p:nvPr/>
        </p:nvSpPr>
        <p:spPr bwMode="auto">
          <a:xfrm>
            <a:off x="44958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85"/>
          <p:cNvSpPr>
            <a:spLocks noChangeShapeType="1"/>
          </p:cNvSpPr>
          <p:nvPr/>
        </p:nvSpPr>
        <p:spPr bwMode="auto">
          <a:xfrm>
            <a:off x="1066800" y="5334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A small population</a:t>
            </a:r>
          </a:p>
        </p:txBody>
      </p:sp>
      <p:sp>
        <p:nvSpPr>
          <p:cNvPr id="27661" name="Text Box 3"/>
          <p:cNvSpPr txBox="1">
            <a:spLocks noChangeArrowheads="1"/>
          </p:cNvSpPr>
          <p:nvPr/>
        </p:nvSpPr>
        <p:spPr bwMode="auto">
          <a:xfrm>
            <a:off x="3810000" y="99060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0, 6, 5, 2, 3, 2		N=6</a:t>
            </a:r>
          </a:p>
        </p:txBody>
      </p:sp>
      <p:graphicFrame>
        <p:nvGraphicFramePr>
          <p:cNvPr id="13509" name="Group 197"/>
          <p:cNvGraphicFramePr>
            <a:graphicFrameLocks noGrp="1"/>
          </p:cNvGraphicFramePr>
          <p:nvPr/>
        </p:nvGraphicFramePr>
        <p:xfrm>
          <a:off x="533400" y="1905000"/>
          <a:ext cx="3886200" cy="496062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 - 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(x - µ)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0 - 3 = -3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6 - 3 = +3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5 - 3 = +2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2 - 3 = 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3 - 3 =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2 - 3 = 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4" name="Line 198"/>
          <p:cNvSpPr>
            <a:spLocks noChangeShapeType="1"/>
          </p:cNvSpPr>
          <p:nvPr/>
        </p:nvSpPr>
        <p:spPr bwMode="auto">
          <a:xfrm>
            <a:off x="762000" y="2286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199"/>
          <p:cNvSpPr>
            <a:spLocks noChangeShapeType="1"/>
          </p:cNvSpPr>
          <p:nvPr/>
        </p:nvSpPr>
        <p:spPr bwMode="auto">
          <a:xfrm>
            <a:off x="762000" y="4648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276600" y="4711701"/>
          <a:ext cx="152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" name="Equation" r:id="rId4" imgW="1524000" imgH="317500" progId="Equation.3">
                  <p:embed/>
                </p:oleObj>
              </mc:Choice>
              <mc:Fallback>
                <p:oleObj name="Equation" r:id="rId4" imgW="15240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711701"/>
                        <a:ext cx="152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43400" y="5073651"/>
          <a:ext cx="482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" name="Equation" r:id="rId6" imgW="482600" imgH="203200" progId="Equation.3">
                  <p:embed/>
                </p:oleObj>
              </mc:Choice>
              <mc:Fallback>
                <p:oleObj name="Equation" r:id="rId6" imgW="4826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3651"/>
                        <a:ext cx="482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486400" y="2590800"/>
          <a:ext cx="787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" name="Equation" r:id="rId8" imgW="787400" imgH="584200" progId="Equation.3">
                  <p:embed/>
                </p:oleObj>
              </mc:Choice>
              <mc:Fallback>
                <p:oleObj name="Equation" r:id="rId8" imgW="7874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787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702301" y="3378201"/>
          <a:ext cx="469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1" name="Equation" r:id="rId10" imgW="469900" imgH="584200" progId="Equation.3">
                  <p:embed/>
                </p:oleObj>
              </mc:Choice>
              <mc:Fallback>
                <p:oleObj name="Equation" r:id="rId10" imgW="4699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1" y="3378201"/>
                        <a:ext cx="469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715001" y="4191000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2" name="Equation" r:id="rId12" imgW="342900" imgH="203200" progId="Equation.3">
                  <p:embed/>
                </p:oleObj>
              </mc:Choice>
              <mc:Fallback>
                <p:oleObj name="Equation" r:id="rId12" imgW="3429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4191000"/>
                        <a:ext cx="342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7086601" y="2590800"/>
          <a:ext cx="927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3" name="Equation" r:id="rId14" imgW="927100" imgH="622300" progId="Equation.3">
                  <p:embed/>
                </p:oleObj>
              </mc:Choice>
              <mc:Fallback>
                <p:oleObj name="Equation" r:id="rId14" imgW="927100" imgH="622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1" y="2590800"/>
                        <a:ext cx="927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7315200" y="3352800"/>
          <a:ext cx="142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4" name="Equation" r:id="rId16" imgW="1422400" imgH="660400" progId="Equation.3">
                  <p:embed/>
                </p:oleObj>
              </mc:Choice>
              <mc:Fallback>
                <p:oleObj name="Equation" r:id="rId16" imgW="1422400" imgH="660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352800"/>
                        <a:ext cx="142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7315201" y="4235451"/>
          <a:ext cx="69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5" name="Equation" r:id="rId18" imgW="698500" imgH="622300" progId="Equation.3">
                  <p:embed/>
                </p:oleObj>
              </mc:Choice>
              <mc:Fallback>
                <p:oleObj name="Equation" r:id="rId18" imgW="698500" imgH="622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4235451"/>
                        <a:ext cx="698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302501" y="5067300"/>
          <a:ext cx="546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6" name="Equation" r:id="rId20" imgW="546100" imgH="266700" progId="Equation.3">
                  <p:embed/>
                </p:oleObj>
              </mc:Choice>
              <mc:Fallback>
                <p:oleObj name="Equation" r:id="rId20" imgW="546100" imgH="266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1" y="5067300"/>
                        <a:ext cx="546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7353301" y="5588001"/>
          <a:ext cx="34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7" name="Equation" r:id="rId22" imgW="342900" imgH="203200" progId="Equation.3">
                  <p:embed/>
                </p:oleObj>
              </mc:Choice>
              <mc:Fallback>
                <p:oleObj name="Equation" r:id="rId22" imgW="3429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1" y="5588001"/>
                        <a:ext cx="342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057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Frequency distributions with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924051" y="1219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924051" y="28194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305051" y="2209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676651" y="2209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676651" y="16002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362449" y="2209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734051" y="2209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419851" y="2209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3718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6860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0576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7434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4292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1150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800851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924051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924051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612900" y="14319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619249" y="20415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527300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2194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9052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5910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2768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9626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648449" y="2819401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591051" y="3124201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V="1">
            <a:off x="4743451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6115051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276850" y="1768475"/>
            <a:ext cx="339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</a:t>
            </a:r>
            <a:endParaRPr lang="en-US" sz="2000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4743451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581651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7785100" y="2651125"/>
            <a:ext cx="36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 rot="-5400000">
            <a:off x="670441" y="1732113"/>
            <a:ext cx="1415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frequency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457200" y="685800"/>
            <a:ext cx="526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1924051" y="40989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1924051" y="5699125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2305051" y="50895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3676651" y="50895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3676651" y="44799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4362449" y="50895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5734051" y="50895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6419851" y="5089525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33718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26860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40576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>
            <a:off x="47434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>
            <a:off x="54292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>
            <a:off x="61150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6800851" y="55467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1924051" y="5089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>
            <a:off x="1924051" y="4479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612900" y="4311650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1619249" y="4921250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2362201" y="5715001"/>
            <a:ext cx="59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-1.5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3071814" y="5699125"/>
            <a:ext cx="59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-1.0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757614" y="5699125"/>
            <a:ext cx="59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-0.5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591049" y="56991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0</a:t>
            </a: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5105400" y="5699125"/>
            <a:ext cx="649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+0.5</a:t>
            </a: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5791200" y="5699125"/>
            <a:ext cx="649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+1.0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6477000" y="5699125"/>
            <a:ext cx="649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+1.5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4591051" y="6003925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 flipV="1">
            <a:off x="4743451" y="4708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 flipV="1">
            <a:off x="6115051" y="47085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5276850" y="4648201"/>
            <a:ext cx="339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</a:t>
            </a:r>
            <a:endParaRPr lang="en-US" sz="2000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 flipH="1">
            <a:off x="4743451" y="48609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>
            <a:off x="5581651" y="48609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7785102" y="5530850"/>
            <a:ext cx="298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z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 rot="-5400000">
            <a:off x="665678" y="4611837"/>
            <a:ext cx="1415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frequency</a:t>
            </a: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457200" y="3565525"/>
            <a:ext cx="54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(b)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 transform every raw score into a z-score using:			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086600" y="1066800"/>
          <a:ext cx="152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4" imgW="914400" imgH="584200" progId="Equation.3">
                  <p:embed/>
                </p:oleObj>
              </mc:Choice>
              <mc:Fallback>
                <p:oleObj name="Equation" r:id="rId4" imgW="914400" imgH="584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66800"/>
                        <a:ext cx="152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4"/>
          <p:cNvSpPr txBox="1">
            <a:spLocks noChangeArrowheads="1"/>
          </p:cNvSpPr>
          <p:nvPr/>
        </p:nvSpPr>
        <p:spPr bwMode="auto">
          <a:xfrm>
            <a:off x="2728914" y="2565400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0</a:t>
            </a: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2728914" y="3235325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6</a:t>
            </a:r>
          </a:p>
        </p:txBody>
      </p:sp>
      <p:sp>
        <p:nvSpPr>
          <p:cNvPr id="29708" name="Text Box 6"/>
          <p:cNvSpPr txBox="1">
            <a:spLocks noChangeArrowheads="1"/>
          </p:cNvSpPr>
          <p:nvPr/>
        </p:nvSpPr>
        <p:spPr bwMode="auto">
          <a:xfrm>
            <a:off x="2728914" y="3921125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5</a:t>
            </a:r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2728914" y="4606925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2</a:t>
            </a:r>
          </a:p>
        </p:txBody>
      </p:sp>
      <p:sp>
        <p:nvSpPr>
          <p:cNvPr id="29710" name="Text Box 8"/>
          <p:cNvSpPr txBox="1">
            <a:spLocks noChangeArrowheads="1"/>
          </p:cNvSpPr>
          <p:nvPr/>
        </p:nvSpPr>
        <p:spPr bwMode="auto">
          <a:xfrm>
            <a:off x="2728914" y="5292725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3</a:t>
            </a:r>
          </a:p>
        </p:txBody>
      </p:sp>
      <p:sp>
        <p:nvSpPr>
          <p:cNvPr id="29711" name="Text Box 9"/>
          <p:cNvSpPr txBox="1">
            <a:spLocks noChangeArrowheads="1"/>
          </p:cNvSpPr>
          <p:nvPr/>
        </p:nvSpPr>
        <p:spPr bwMode="auto">
          <a:xfrm>
            <a:off x="2728914" y="5978525"/>
            <a:ext cx="7140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2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541838" y="2438400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6" imgW="876300" imgH="584200" progId="Equation.3">
                  <p:embed/>
                </p:oleObj>
              </mc:Choice>
              <mc:Fallback>
                <p:oleObj name="Equation" r:id="rId6" imgW="8763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2438400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541838" y="3124200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Equation" r:id="rId8" imgW="876300" imgH="584200" progId="Equation.3">
                  <p:embed/>
                </p:oleObj>
              </mc:Choice>
              <mc:Fallback>
                <p:oleObj name="Equation" r:id="rId8" imgW="8763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3124200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541838" y="3810000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" name="Equation" r:id="rId10" imgW="876300" imgH="584200" progId="Equation.3">
                  <p:embed/>
                </p:oleObj>
              </mc:Choice>
              <mc:Fallback>
                <p:oleObj name="Equation" r:id="rId10" imgW="8763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3810000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541838" y="4495800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Equation" r:id="rId12" imgW="876300" imgH="584200" progId="Equation.3">
                  <p:embed/>
                </p:oleObj>
              </mc:Choice>
              <mc:Fallback>
                <p:oleObj name="Equation" r:id="rId12" imgW="876300" imgH="584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4495800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541838" y="5181600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14" imgW="876300" imgH="584200" progId="Equation.3">
                  <p:embed/>
                </p:oleObj>
              </mc:Choice>
              <mc:Fallback>
                <p:oleObj name="Equation" r:id="rId14" imgW="876300" imgH="584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5181600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702302" y="2549525"/>
            <a:ext cx="799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= -1.5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02301" y="3235325"/>
            <a:ext cx="858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= +1.5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702301" y="3921125"/>
            <a:ext cx="858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= +1.0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702302" y="4606925"/>
            <a:ext cx="799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= -0.5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715000" y="5292725"/>
            <a:ext cx="5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= 0 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514977" y="5978525"/>
            <a:ext cx="1055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    = -0.5</a:t>
            </a:r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4572001" y="5892801"/>
          <a:ext cx="876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16" imgW="876300" imgH="584200" progId="Equation.3">
                  <p:embed/>
                </p:oleObj>
              </mc:Choice>
              <mc:Fallback>
                <p:oleObj name="Equation" r:id="rId16" imgW="876300" imgH="584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892801"/>
                        <a:ext cx="8763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2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362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4"/>
          <p:cNvSpPr>
            <a:spLocks noChangeShapeType="1"/>
          </p:cNvSpPr>
          <p:nvPr/>
        </p:nvSpPr>
        <p:spPr bwMode="auto">
          <a:xfrm>
            <a:off x="457200" y="4419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5"/>
          <p:cNvSpPr>
            <a:spLocks noChangeShapeType="1"/>
          </p:cNvSpPr>
          <p:nvPr/>
        </p:nvSpPr>
        <p:spPr bwMode="auto">
          <a:xfrm>
            <a:off x="1600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6"/>
          <p:cNvSpPr>
            <a:spLocks noChangeShapeType="1"/>
          </p:cNvSpPr>
          <p:nvPr/>
        </p:nvSpPr>
        <p:spPr bwMode="auto">
          <a:xfrm>
            <a:off x="16002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8"/>
          <p:cNvSpPr>
            <a:spLocks noChangeShapeType="1"/>
          </p:cNvSpPr>
          <p:nvPr/>
        </p:nvSpPr>
        <p:spPr bwMode="auto">
          <a:xfrm flipV="1">
            <a:off x="1295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9"/>
          <p:cNvSpPr txBox="1">
            <a:spLocks noChangeArrowheads="1"/>
          </p:cNvSpPr>
          <p:nvPr/>
        </p:nvSpPr>
        <p:spPr bwMode="auto">
          <a:xfrm>
            <a:off x="1600200" y="35655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12</a:t>
            </a:r>
          </a:p>
        </p:txBody>
      </p:sp>
      <p:sp>
        <p:nvSpPr>
          <p:cNvPr id="16398" name="Text Box 10"/>
          <p:cNvSpPr txBox="1">
            <a:spLocks noChangeArrowheads="1"/>
          </p:cNvSpPr>
          <p:nvPr/>
        </p:nvSpPr>
        <p:spPr bwMode="auto">
          <a:xfrm>
            <a:off x="1390649" y="4419601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82</a:t>
            </a:r>
          </a:p>
        </p:txBody>
      </p:sp>
      <p:sp>
        <p:nvSpPr>
          <p:cNvPr id="16399" name="Text Box 11"/>
          <p:cNvSpPr txBox="1">
            <a:spLocks noChangeArrowheads="1"/>
          </p:cNvSpPr>
          <p:nvPr/>
        </p:nvSpPr>
        <p:spPr bwMode="auto">
          <a:xfrm>
            <a:off x="917577" y="4860925"/>
            <a:ext cx="842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76</a:t>
            </a:r>
          </a:p>
        </p:txBody>
      </p:sp>
      <p:sp>
        <p:nvSpPr>
          <p:cNvPr id="16400" name="Text Box 12"/>
          <p:cNvSpPr txBox="1">
            <a:spLocks noChangeArrowheads="1"/>
          </p:cNvSpPr>
          <p:nvPr/>
        </p:nvSpPr>
        <p:spPr bwMode="auto">
          <a:xfrm>
            <a:off x="457200" y="1371600"/>
            <a:ext cx="526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19201" y="1447801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5" imgW="673100" imgH="254000" progId="Equation.3">
                  <p:embed/>
                </p:oleObj>
              </mc:Choice>
              <mc:Fallback>
                <p:oleObj name="Equation" r:id="rId5" imgW="6731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447801"/>
                        <a:ext cx="6731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219201" y="1778001"/>
          <a:ext cx="673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778001"/>
                        <a:ext cx="673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5"/>
          <p:cNvSpPr txBox="1">
            <a:spLocks noChangeArrowheads="1"/>
          </p:cNvSpPr>
          <p:nvPr/>
        </p:nvSpPr>
        <p:spPr bwMode="auto">
          <a:xfrm>
            <a:off x="838200" y="2041526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X = 76 is slightly below average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505200" y="1371601"/>
            <a:ext cx="2362200" cy="3889374"/>
            <a:chOff x="2208" y="864"/>
            <a:chExt cx="1488" cy="2450"/>
          </a:xfrm>
        </p:grpSpPr>
        <p:pic>
          <p:nvPicPr>
            <p:cNvPr id="16415" name="Picture 40" descr="normal curve.jpg                                               000463BCMacintosh HD                   B64FD08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016"/>
              <a:ext cx="1488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Line 41"/>
            <p:cNvSpPr>
              <a:spLocks noChangeShapeType="1"/>
            </p:cNvSpPr>
            <p:nvPr/>
          </p:nvSpPr>
          <p:spPr bwMode="auto">
            <a:xfrm>
              <a:off x="2208" y="278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42"/>
            <p:cNvSpPr>
              <a:spLocks noChangeShapeType="1"/>
            </p:cNvSpPr>
            <p:nvPr/>
          </p:nvSpPr>
          <p:spPr bwMode="auto">
            <a:xfrm>
              <a:off x="2928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43"/>
            <p:cNvSpPr>
              <a:spLocks noChangeShapeType="1"/>
            </p:cNvSpPr>
            <p:nvPr/>
          </p:nvSpPr>
          <p:spPr bwMode="auto">
            <a:xfrm>
              <a:off x="2928" y="24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Text Box 45"/>
            <p:cNvSpPr txBox="1">
              <a:spLocks noChangeArrowheads="1"/>
            </p:cNvSpPr>
            <p:nvPr/>
          </p:nvSpPr>
          <p:spPr bwMode="auto">
            <a:xfrm>
              <a:off x="2928" y="2246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 dirty="0"/>
                <a:t>12</a:t>
              </a:r>
            </a:p>
          </p:txBody>
        </p:sp>
        <p:sp>
          <p:nvSpPr>
            <p:cNvPr id="16421" name="Text Box 46"/>
            <p:cNvSpPr txBox="1">
              <a:spLocks noChangeArrowheads="1"/>
            </p:cNvSpPr>
            <p:nvPr/>
          </p:nvSpPr>
          <p:spPr bwMode="auto">
            <a:xfrm>
              <a:off x="2796" y="2784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/>
                <a:t>70</a:t>
              </a:r>
            </a:p>
          </p:txBody>
        </p:sp>
        <p:sp>
          <p:nvSpPr>
            <p:cNvPr id="16422" name="Text Box 47"/>
            <p:cNvSpPr txBox="1">
              <a:spLocks noChangeArrowheads="1"/>
            </p:cNvSpPr>
            <p:nvPr/>
          </p:nvSpPr>
          <p:spPr bwMode="auto">
            <a:xfrm>
              <a:off x="2882" y="3062"/>
              <a:ext cx="5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/>
                <a:t>x = 76</a:t>
              </a:r>
            </a:p>
          </p:txBody>
        </p:sp>
        <p:sp>
          <p:nvSpPr>
            <p:cNvPr id="16423" name="Text Box 48"/>
            <p:cNvSpPr txBox="1">
              <a:spLocks noChangeArrowheads="1"/>
            </p:cNvSpPr>
            <p:nvPr/>
          </p:nvSpPr>
          <p:spPr bwMode="auto">
            <a:xfrm>
              <a:off x="2208" y="864"/>
              <a:ext cx="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(b)</a:t>
              </a:r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684" y="912"/>
            <a:ext cx="43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1" name="Equation" r:id="rId9" imgW="685800" imgH="254000" progId="Equation.3">
                    <p:embed/>
                  </p:oleObj>
                </mc:Choice>
                <mc:Fallback>
                  <p:oleObj name="Equation" r:id="rId9" imgW="685800" imgH="254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4" y="912"/>
                          <a:ext cx="432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2688" y="1120"/>
            <a:ext cx="424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2" name="Equation" r:id="rId11" imgW="673100" imgH="203200" progId="Equation.3">
                    <p:embed/>
                  </p:oleObj>
                </mc:Choice>
                <mc:Fallback>
                  <p:oleObj name="Equation" r:id="rId11" imgW="673100" imgH="203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120"/>
                          <a:ext cx="424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4" name="Text Box 51"/>
            <p:cNvSpPr txBox="1">
              <a:spLocks noChangeArrowheads="1"/>
            </p:cNvSpPr>
            <p:nvPr/>
          </p:nvSpPr>
          <p:spPr bwMode="auto">
            <a:xfrm>
              <a:off x="2448" y="1286"/>
              <a:ext cx="105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X = 76 is slightly above average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477000" y="1371601"/>
            <a:ext cx="2519363" cy="3889374"/>
            <a:chOff x="4080" y="864"/>
            <a:chExt cx="1587" cy="2450"/>
          </a:xfrm>
        </p:grpSpPr>
        <p:pic>
          <p:nvPicPr>
            <p:cNvPr id="16405" name="Picture 52" descr="normal curve.jpg                                               000463BCMacintosh HD                   B64FD08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16"/>
              <a:ext cx="1488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Line 53"/>
            <p:cNvSpPr>
              <a:spLocks noChangeShapeType="1"/>
            </p:cNvSpPr>
            <p:nvPr/>
          </p:nvSpPr>
          <p:spPr bwMode="auto">
            <a:xfrm>
              <a:off x="4080" y="278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54"/>
            <p:cNvSpPr>
              <a:spLocks noChangeShapeType="1"/>
            </p:cNvSpPr>
            <p:nvPr/>
          </p:nvSpPr>
          <p:spPr bwMode="auto">
            <a:xfrm>
              <a:off x="4800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55"/>
            <p:cNvSpPr>
              <a:spLocks noChangeShapeType="1"/>
            </p:cNvSpPr>
            <p:nvPr/>
          </p:nvSpPr>
          <p:spPr bwMode="auto">
            <a:xfrm>
              <a:off x="4800" y="24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56"/>
            <p:cNvSpPr>
              <a:spLocks noChangeShapeType="1"/>
            </p:cNvSpPr>
            <p:nvPr/>
          </p:nvSpPr>
          <p:spPr bwMode="auto">
            <a:xfrm flipV="1">
              <a:off x="5374" y="27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Text Box 57"/>
            <p:cNvSpPr txBox="1">
              <a:spLocks noChangeArrowheads="1"/>
            </p:cNvSpPr>
            <p:nvPr/>
          </p:nvSpPr>
          <p:spPr bwMode="auto">
            <a:xfrm>
              <a:off x="4844" y="224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/>
                <a:t>3</a:t>
              </a:r>
            </a:p>
          </p:txBody>
        </p:sp>
        <p:sp>
          <p:nvSpPr>
            <p:cNvPr id="16411" name="Text Box 58"/>
            <p:cNvSpPr txBox="1">
              <a:spLocks noChangeArrowheads="1"/>
            </p:cNvSpPr>
            <p:nvPr/>
          </p:nvSpPr>
          <p:spPr bwMode="auto">
            <a:xfrm>
              <a:off x="4668" y="2784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/>
                <a:t>70</a:t>
              </a:r>
            </a:p>
          </p:txBody>
        </p:sp>
        <p:sp>
          <p:nvSpPr>
            <p:cNvPr id="16412" name="Text Box 59"/>
            <p:cNvSpPr txBox="1">
              <a:spLocks noChangeArrowheads="1"/>
            </p:cNvSpPr>
            <p:nvPr/>
          </p:nvSpPr>
          <p:spPr bwMode="auto">
            <a:xfrm>
              <a:off x="5136" y="3062"/>
              <a:ext cx="5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/>
                <a:t>x = 76</a:t>
              </a:r>
            </a:p>
          </p:txBody>
        </p:sp>
        <p:sp>
          <p:nvSpPr>
            <p:cNvPr id="16413" name="Text Box 60"/>
            <p:cNvSpPr txBox="1">
              <a:spLocks noChangeArrowheads="1"/>
            </p:cNvSpPr>
            <p:nvPr/>
          </p:nvSpPr>
          <p:spPr bwMode="auto">
            <a:xfrm>
              <a:off x="4080" y="864"/>
              <a:ext cx="3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(c)</a:t>
              </a:r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4556" y="912"/>
            <a:ext cx="43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3" name="Equation" r:id="rId13" imgW="685800" imgH="254000" progId="Equation.3">
                    <p:embed/>
                  </p:oleObj>
                </mc:Choice>
                <mc:Fallback>
                  <p:oleObj name="Equation" r:id="rId13" imgW="685800" imgH="254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" y="912"/>
                          <a:ext cx="432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/>
            <p:cNvGraphicFramePr>
              <a:graphicFrameLocks noChangeAspect="1"/>
            </p:cNvGraphicFramePr>
            <p:nvPr/>
          </p:nvGraphicFramePr>
          <p:xfrm>
            <a:off x="4592" y="1120"/>
            <a:ext cx="360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4" name="Equation" r:id="rId15" imgW="571500" imgH="203200" progId="Equation.3">
                    <p:embed/>
                  </p:oleObj>
                </mc:Choice>
                <mc:Fallback>
                  <p:oleObj name="Equation" r:id="rId15" imgW="5715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2" y="1120"/>
                          <a:ext cx="360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4" name="Text Box 63"/>
            <p:cNvSpPr txBox="1">
              <a:spLocks noChangeArrowheads="1"/>
            </p:cNvSpPr>
            <p:nvPr/>
          </p:nvSpPr>
          <p:spPr bwMode="auto">
            <a:xfrm>
              <a:off x="4320" y="1286"/>
              <a:ext cx="105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X = 76 is far above  average</a:t>
              </a:r>
            </a:p>
          </p:txBody>
        </p:sp>
      </p:grpSp>
      <p:sp>
        <p:nvSpPr>
          <p:cNvPr id="16404" name="Rectangle 64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distribution comparisons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Z problem computation</a:t>
            </a:r>
          </a:p>
        </p:txBody>
      </p:sp>
      <p:sp>
        <p:nvSpPr>
          <p:cNvPr id="30732" name="Text Box 3"/>
          <p:cNvSpPr txBox="1">
            <a:spLocks noChangeArrowheads="1"/>
          </p:cNvSpPr>
          <p:nvPr/>
        </p:nvSpPr>
        <p:spPr bwMode="auto">
          <a:xfrm>
            <a:off x="76200" y="388203"/>
            <a:ext cx="269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Mean of z-score</a:t>
            </a:r>
          </a:p>
          <a:p>
            <a:pPr algn="ctr"/>
            <a:r>
              <a:rPr lang="en-US" dirty="0"/>
              <a:t> distribution :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637"/>
              </p:ext>
            </p:extLst>
          </p:nvPr>
        </p:nvGraphicFramePr>
        <p:xfrm>
          <a:off x="3124200" y="320675"/>
          <a:ext cx="990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Equation" r:id="rId4" imgW="863600" imgH="584200" progId="Equation.3">
                  <p:embed/>
                </p:oleObj>
              </mc:Choice>
              <mc:Fallback>
                <p:oleObj name="Equation" r:id="rId4" imgW="863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675"/>
                        <a:ext cx="9906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06251"/>
              </p:ext>
            </p:extLst>
          </p:nvPr>
        </p:nvGraphicFramePr>
        <p:xfrm>
          <a:off x="3505200" y="990600"/>
          <a:ext cx="50847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6" imgW="4432300" imgH="584200" progId="Equation.3">
                  <p:embed/>
                </p:oleObj>
              </mc:Choice>
              <mc:Fallback>
                <p:oleObj name="Equation" r:id="rId6" imgW="44323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50847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39335"/>
              </p:ext>
            </p:extLst>
          </p:nvPr>
        </p:nvGraphicFramePr>
        <p:xfrm>
          <a:off x="3505200" y="1676400"/>
          <a:ext cx="39211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8" imgW="342900" imgH="203200" progId="Equation.3">
                  <p:embed/>
                </p:oleObj>
              </mc:Choice>
              <mc:Fallback>
                <p:oleObj name="Equation" r:id="rId8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392113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 Box 7"/>
          <p:cNvSpPr txBox="1">
            <a:spLocks noChangeArrowheads="1"/>
          </p:cNvSpPr>
          <p:nvPr/>
        </p:nvSpPr>
        <p:spPr bwMode="auto">
          <a:xfrm>
            <a:off x="488950" y="2286000"/>
            <a:ext cx="255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Standard deviation: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43486"/>
              </p:ext>
            </p:extLst>
          </p:nvPr>
        </p:nvGraphicFramePr>
        <p:xfrm>
          <a:off x="3155950" y="2133600"/>
          <a:ext cx="12636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10" imgW="1104900" imgH="635000" progId="Equation.3">
                  <p:embed/>
                </p:oleObj>
              </mc:Choice>
              <mc:Fallback>
                <p:oleObj name="Equation" r:id="rId10" imgW="11049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2133600"/>
                        <a:ext cx="12636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474944"/>
              </p:ext>
            </p:extLst>
          </p:nvPr>
        </p:nvGraphicFramePr>
        <p:xfrm>
          <a:off x="4597400" y="2133600"/>
          <a:ext cx="1727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12" imgW="1511300" imgH="673100" progId="Equation.3">
                  <p:embed/>
                </p:oleObj>
              </mc:Choice>
              <mc:Fallback>
                <p:oleObj name="Equation" r:id="rId12" imgW="15113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33600"/>
                        <a:ext cx="17272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30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06664"/>
              </p:ext>
            </p:extLst>
          </p:nvPr>
        </p:nvGraphicFramePr>
        <p:xfrm>
          <a:off x="304800" y="3169920"/>
          <a:ext cx="5486400" cy="277368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z - µ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(z - µ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-1.5 - 0 = -1.5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+1.5 - 0 = +1.5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+1.0 - 0 = +1.0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1.00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-0.5 - 0 = -0.5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0 - 0 =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-0.5 - 0 = -0.5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6" name="Line 147"/>
          <p:cNvSpPr>
            <a:spLocks noChangeShapeType="1"/>
          </p:cNvSpPr>
          <p:nvPr/>
        </p:nvSpPr>
        <p:spPr bwMode="auto">
          <a:xfrm>
            <a:off x="1066800" y="3581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148"/>
          <p:cNvSpPr>
            <a:spLocks noChangeShapeType="1"/>
          </p:cNvSpPr>
          <p:nvPr/>
        </p:nvSpPr>
        <p:spPr bwMode="auto">
          <a:xfrm>
            <a:off x="1066800" y="5943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988136"/>
              </p:ext>
            </p:extLst>
          </p:nvPr>
        </p:nvGraphicFramePr>
        <p:xfrm>
          <a:off x="6324600" y="4470400"/>
          <a:ext cx="927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14" imgW="927100" imgH="622300" progId="Equation.3">
                  <p:embed/>
                </p:oleObj>
              </mc:Choice>
              <mc:Fallback>
                <p:oleObj name="Equation" r:id="rId14" imgW="927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70400"/>
                        <a:ext cx="927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16565"/>
              </p:ext>
            </p:extLst>
          </p:nvPr>
        </p:nvGraphicFramePr>
        <p:xfrm>
          <a:off x="7391400" y="4483100"/>
          <a:ext cx="558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16" imgW="558800" imgH="622300" progId="Equation.3">
                  <p:embed/>
                </p:oleObj>
              </mc:Choice>
              <mc:Fallback>
                <p:oleObj name="Equation" r:id="rId16" imgW="558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83100"/>
                        <a:ext cx="558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56933"/>
              </p:ext>
            </p:extLst>
          </p:nvPr>
        </p:nvGraphicFramePr>
        <p:xfrm>
          <a:off x="8089900" y="4660900"/>
          <a:ext cx="825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18" imgW="825500" imgH="266700" progId="Equation.3">
                  <p:embed/>
                </p:oleObj>
              </mc:Choice>
              <mc:Fallback>
                <p:oleObj name="Equation" r:id="rId18" imgW="825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4660900"/>
                        <a:ext cx="825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93910"/>
              </p:ext>
            </p:extLst>
          </p:nvPr>
        </p:nvGraphicFramePr>
        <p:xfrm>
          <a:off x="4622800" y="6096000"/>
          <a:ext cx="177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20" imgW="1778000" imgH="330200" progId="Equation.3">
                  <p:embed/>
                </p:oleObj>
              </mc:Choice>
              <mc:Fallback>
                <p:oleObj name="Equation" r:id="rId20" imgW="17780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096000"/>
                        <a:ext cx="1778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7916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z-scores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Can compare performance on two different scales (e.g. compare your score on the ACT to your score on SAT) by converting scores to z scores and comparing z scores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Can convert a distribution of scores with a specific mean and standard deviation to completely new distribution with a new mean and standard deviation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859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test scores on two different scales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55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Meghan’s Semester Test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Psychology Exam:	score of 60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Biology Exam:	score of </a:t>
            </a:r>
            <a:r>
              <a:rPr lang="en-US" dirty="0" smtClean="0"/>
              <a:t>56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Which was her better score, relative to the others in each class</a:t>
            </a:r>
            <a:r>
              <a:rPr lang="en-US" dirty="0" smtClean="0"/>
              <a:t>?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599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2860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answer the question convert her scores to standard scores and compare—explain your answer fully in terms of z scores and standard deviations</a:t>
            </a:r>
            <a:br>
              <a:rPr lang="en-US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70121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Psychology vs. Biology</a:t>
            </a:r>
          </a:p>
        </p:txBody>
      </p:sp>
      <p:pic>
        <p:nvPicPr>
          <p:cNvPr id="3174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24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1336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8956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5814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133600" y="3352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0" y="30321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924049" y="42513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50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981201" y="4495801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514602" y="4876801"/>
            <a:ext cx="899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60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191000" y="3870325"/>
            <a:ext cx="36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28956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371601" y="1524000"/>
            <a:ext cx="1621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Psychology</a:t>
            </a:r>
          </a:p>
        </p:txBody>
      </p:sp>
      <p:pic>
        <p:nvPicPr>
          <p:cNvPr id="31760" name="Picture 16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5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7371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67183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>
            <a:off x="81661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1"/>
          <p:cNvSpPr>
            <a:spLocks noChangeShapeType="1"/>
          </p:cNvSpPr>
          <p:nvPr/>
        </p:nvSpPr>
        <p:spPr bwMode="auto">
          <a:xfrm>
            <a:off x="6718301" y="3352800"/>
            <a:ext cx="74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6927849" y="30321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6508749" y="42513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48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6565901" y="4495801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7794626" y="4784725"/>
            <a:ext cx="8992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 = 56</a:t>
            </a:r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8775700" y="3870325"/>
            <a:ext cx="36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</a:t>
            </a:r>
          </a:p>
        </p:txBody>
      </p:sp>
      <p:sp>
        <p:nvSpPr>
          <p:cNvPr id="31770" name="Line 27"/>
          <p:cNvSpPr>
            <a:spLocks noChangeShapeType="1"/>
          </p:cNvSpPr>
          <p:nvPr/>
        </p:nvSpPr>
        <p:spPr bwMode="auto">
          <a:xfrm flipH="1" flipV="1">
            <a:off x="81534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6148388" y="1524000"/>
            <a:ext cx="1176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Biology</a:t>
            </a:r>
          </a:p>
        </p:txBody>
      </p:sp>
      <p:sp>
        <p:nvSpPr>
          <p:cNvPr id="31772" name="Line 29"/>
          <p:cNvSpPr>
            <a:spLocks noChangeShapeType="1"/>
          </p:cNvSpPr>
          <p:nvPr/>
        </p:nvSpPr>
        <p:spPr bwMode="auto">
          <a:xfrm>
            <a:off x="7467600" y="2971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Text Box 30"/>
          <p:cNvSpPr txBox="1">
            <a:spLocks noChangeArrowheads="1"/>
          </p:cNvSpPr>
          <p:nvPr/>
        </p:nvSpPr>
        <p:spPr bwMode="auto">
          <a:xfrm>
            <a:off x="7239000" y="42513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52</a:t>
            </a:r>
          </a:p>
        </p:txBody>
      </p:sp>
      <p:sp>
        <p:nvSpPr>
          <p:cNvPr id="31774" name="Line 31"/>
          <p:cNvSpPr>
            <a:spLocks noChangeShapeType="1"/>
          </p:cNvSpPr>
          <p:nvPr/>
        </p:nvSpPr>
        <p:spPr bwMode="auto">
          <a:xfrm>
            <a:off x="81534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Line 32"/>
          <p:cNvSpPr>
            <a:spLocks noChangeShapeType="1"/>
          </p:cNvSpPr>
          <p:nvPr/>
        </p:nvSpPr>
        <p:spPr bwMode="auto">
          <a:xfrm>
            <a:off x="81534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33"/>
          <p:cNvSpPr>
            <a:spLocks noChangeShapeType="1"/>
          </p:cNvSpPr>
          <p:nvPr/>
        </p:nvSpPr>
        <p:spPr bwMode="auto">
          <a:xfrm>
            <a:off x="81534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34"/>
          <p:cNvSpPr>
            <a:spLocks noChangeShapeType="1"/>
          </p:cNvSpPr>
          <p:nvPr/>
        </p:nvSpPr>
        <p:spPr bwMode="auto">
          <a:xfrm>
            <a:off x="81534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5"/>
          <p:cNvSpPr>
            <a:spLocks noChangeShapeType="1"/>
          </p:cNvSpPr>
          <p:nvPr/>
        </p:nvSpPr>
        <p:spPr bwMode="auto">
          <a:xfrm>
            <a:off x="81534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80010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 flipH="1">
            <a:off x="78486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 flipH="1">
            <a:off x="76962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Line 39"/>
          <p:cNvSpPr>
            <a:spLocks noChangeShapeType="1"/>
          </p:cNvSpPr>
          <p:nvPr/>
        </p:nvSpPr>
        <p:spPr bwMode="auto">
          <a:xfrm flipH="1">
            <a:off x="75438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Converting Distributions of</a:t>
            </a:r>
            <a:br>
              <a:rPr lang="en-US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Scores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Original vs. standardized distribution</a:t>
            </a:r>
          </a:p>
        </p:txBody>
      </p:sp>
      <p:pic>
        <p:nvPicPr>
          <p:cNvPr id="33795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524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1336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213360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362200" y="30321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14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1924049" y="42513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57</a:t>
            </a:r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1981201" y="4495801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2128219" y="4876801"/>
            <a:ext cx="11648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Joe</a:t>
            </a:r>
          </a:p>
          <a:p>
            <a:pPr algn="ctr"/>
            <a:r>
              <a:rPr lang="en-US" sz="2000"/>
              <a:t>X = 64</a:t>
            </a:r>
          </a:p>
          <a:p>
            <a:pPr algn="ctr"/>
            <a:r>
              <a:rPr lang="en-US" sz="2000"/>
              <a:t>z = +0.50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4191000" y="3870325"/>
            <a:ext cx="36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</a:t>
            </a:r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 flipV="1">
            <a:off x="2701925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762000" y="1524000"/>
            <a:ext cx="277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Original Distribution</a:t>
            </a:r>
          </a:p>
        </p:txBody>
      </p:sp>
      <p:pic>
        <p:nvPicPr>
          <p:cNvPr id="33806" name="Picture 16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5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47371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67183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6718301" y="33528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21"/>
          <p:cNvSpPr txBox="1">
            <a:spLocks noChangeArrowheads="1"/>
          </p:cNvSpPr>
          <p:nvPr/>
        </p:nvSpPr>
        <p:spPr bwMode="auto">
          <a:xfrm>
            <a:off x="6953249" y="30321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33811" name="Text Box 22"/>
          <p:cNvSpPr txBox="1">
            <a:spLocks noChangeArrowheads="1"/>
          </p:cNvSpPr>
          <p:nvPr/>
        </p:nvSpPr>
        <p:spPr bwMode="auto">
          <a:xfrm>
            <a:off x="6508749" y="4251325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50</a:t>
            </a:r>
          </a:p>
        </p:txBody>
      </p:sp>
      <p:sp>
        <p:nvSpPr>
          <p:cNvPr id="33812" name="Text Box 23"/>
          <p:cNvSpPr txBox="1">
            <a:spLocks noChangeArrowheads="1"/>
          </p:cNvSpPr>
          <p:nvPr/>
        </p:nvSpPr>
        <p:spPr bwMode="auto">
          <a:xfrm>
            <a:off x="6565901" y="4495801"/>
            <a:ext cx="358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</a:t>
            </a:r>
          </a:p>
        </p:txBody>
      </p:sp>
      <p:sp>
        <p:nvSpPr>
          <p:cNvPr id="33813" name="Text Box 25"/>
          <p:cNvSpPr txBox="1">
            <a:spLocks noChangeArrowheads="1"/>
          </p:cNvSpPr>
          <p:nvPr/>
        </p:nvSpPr>
        <p:spPr bwMode="auto">
          <a:xfrm>
            <a:off x="8775700" y="3870325"/>
            <a:ext cx="369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X</a:t>
            </a:r>
          </a:p>
        </p:txBody>
      </p:sp>
      <p:sp>
        <p:nvSpPr>
          <p:cNvPr id="33814" name="Text Box 27"/>
          <p:cNvSpPr txBox="1">
            <a:spLocks noChangeArrowheads="1"/>
          </p:cNvSpPr>
          <p:nvPr/>
        </p:nvSpPr>
        <p:spPr bwMode="auto">
          <a:xfrm>
            <a:off x="5057777" y="1524000"/>
            <a:ext cx="3355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Standardized Distribution</a:t>
            </a:r>
          </a:p>
        </p:txBody>
      </p:sp>
      <p:sp>
        <p:nvSpPr>
          <p:cNvPr id="33815" name="Text Box 39"/>
          <p:cNvSpPr txBox="1">
            <a:spLocks noChangeArrowheads="1"/>
          </p:cNvSpPr>
          <p:nvPr/>
        </p:nvSpPr>
        <p:spPr bwMode="auto">
          <a:xfrm>
            <a:off x="633838" y="4876801"/>
            <a:ext cx="11056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Maria</a:t>
            </a:r>
          </a:p>
          <a:p>
            <a:pPr algn="ctr"/>
            <a:r>
              <a:rPr lang="en-US" sz="2000"/>
              <a:t>X = 43</a:t>
            </a:r>
          </a:p>
          <a:p>
            <a:pPr algn="ctr"/>
            <a:r>
              <a:rPr lang="en-US" sz="2000"/>
              <a:t>z = -1.00</a:t>
            </a:r>
          </a:p>
        </p:txBody>
      </p:sp>
      <p:sp>
        <p:nvSpPr>
          <p:cNvPr id="33816" name="Line 40"/>
          <p:cNvSpPr>
            <a:spLocks noChangeShapeType="1"/>
          </p:cNvSpPr>
          <p:nvPr/>
        </p:nvSpPr>
        <p:spPr bwMode="auto">
          <a:xfrm flipV="1">
            <a:off x="1177925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Text Box 41"/>
          <p:cNvSpPr txBox="1">
            <a:spLocks noChangeArrowheads="1"/>
          </p:cNvSpPr>
          <p:nvPr/>
        </p:nvSpPr>
        <p:spPr bwMode="auto">
          <a:xfrm>
            <a:off x="5299499" y="4876801"/>
            <a:ext cx="11056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Maria</a:t>
            </a:r>
          </a:p>
          <a:p>
            <a:pPr algn="ctr"/>
            <a:r>
              <a:rPr lang="en-US" sz="2000"/>
              <a:t>X = 40</a:t>
            </a:r>
          </a:p>
          <a:p>
            <a:pPr algn="ctr"/>
            <a:r>
              <a:rPr lang="en-US" sz="2000"/>
              <a:t>z = -1.00</a:t>
            </a:r>
          </a:p>
        </p:txBody>
      </p:sp>
      <p:sp>
        <p:nvSpPr>
          <p:cNvPr id="33818" name="Line 42"/>
          <p:cNvSpPr>
            <a:spLocks noChangeShapeType="1"/>
          </p:cNvSpPr>
          <p:nvPr/>
        </p:nvSpPr>
        <p:spPr bwMode="auto">
          <a:xfrm flipV="1">
            <a:off x="5843588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43"/>
          <p:cNvSpPr txBox="1">
            <a:spLocks noChangeArrowheads="1"/>
          </p:cNvSpPr>
          <p:nvPr/>
        </p:nvSpPr>
        <p:spPr bwMode="auto">
          <a:xfrm>
            <a:off x="6689107" y="4876801"/>
            <a:ext cx="11648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Joe</a:t>
            </a:r>
          </a:p>
          <a:p>
            <a:pPr algn="ctr"/>
            <a:r>
              <a:rPr lang="en-US" sz="2000"/>
              <a:t>X = 55</a:t>
            </a:r>
          </a:p>
          <a:p>
            <a:pPr algn="ctr"/>
            <a:r>
              <a:rPr lang="en-US" sz="2000"/>
              <a:t>z = +0.50</a:t>
            </a:r>
          </a:p>
        </p:txBody>
      </p:sp>
      <p:sp>
        <p:nvSpPr>
          <p:cNvPr id="33820" name="Line 44"/>
          <p:cNvSpPr>
            <a:spLocks noChangeShapeType="1"/>
          </p:cNvSpPr>
          <p:nvPr/>
        </p:nvSpPr>
        <p:spPr bwMode="auto">
          <a:xfrm flipV="1">
            <a:off x="7262813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Correlating Two Distributions</a:t>
            </a:r>
            <a:br>
              <a:rPr lang="en-US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of Scores with z-scores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5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Distributions of height and weight</a:t>
            </a:r>
          </a:p>
        </p:txBody>
      </p:sp>
      <p:pic>
        <p:nvPicPr>
          <p:cNvPr id="35843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921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2733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0353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2273300" y="29876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2273301" y="2678113"/>
            <a:ext cx="740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 = 4</a:t>
            </a:r>
            <a:endParaRPr lang="en-US" sz="20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892300" y="4251325"/>
            <a:ext cx="887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 = 68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1979901" y="4800601"/>
            <a:ext cx="2131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Person A</a:t>
            </a:r>
          </a:p>
          <a:p>
            <a:pPr algn="ctr"/>
            <a:r>
              <a:rPr lang="en-US" sz="2000"/>
              <a:t>Height = 72 inches</a:t>
            </a:r>
          </a:p>
        </p:txBody>
      </p:sp>
      <p:sp>
        <p:nvSpPr>
          <p:cNvPr id="35851" name="Line 14"/>
          <p:cNvSpPr>
            <a:spLocks noChangeShapeType="1"/>
          </p:cNvSpPr>
          <p:nvPr/>
        </p:nvSpPr>
        <p:spPr bwMode="auto">
          <a:xfrm flipV="1">
            <a:off x="30353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1312470" y="838200"/>
            <a:ext cx="201850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Distribution of </a:t>
            </a:r>
          </a:p>
          <a:p>
            <a:pPr algn="ctr"/>
            <a:r>
              <a:rPr lang="en-US"/>
              <a:t>adult heights</a:t>
            </a:r>
          </a:p>
          <a:p>
            <a:pPr algn="ctr"/>
            <a:r>
              <a:rPr lang="en-US"/>
              <a:t> (in inches)</a:t>
            </a:r>
          </a:p>
        </p:txBody>
      </p:sp>
      <p:sp>
        <p:nvSpPr>
          <p:cNvPr id="35853" name="Line 16"/>
          <p:cNvSpPr>
            <a:spLocks noChangeShapeType="1"/>
          </p:cNvSpPr>
          <p:nvPr/>
        </p:nvSpPr>
        <p:spPr bwMode="auto">
          <a:xfrm>
            <a:off x="30353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/>
        </p:nvSpPr>
        <p:spPr bwMode="auto">
          <a:xfrm>
            <a:off x="30353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>
            <a:off x="30353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>
            <a:off x="30353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7" name="Picture 20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5" y="2057401"/>
            <a:ext cx="37163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Line 21"/>
          <p:cNvSpPr>
            <a:spLocks noChangeShapeType="1"/>
          </p:cNvSpPr>
          <p:nvPr/>
        </p:nvSpPr>
        <p:spPr bwMode="auto">
          <a:xfrm>
            <a:off x="48768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Line 22"/>
          <p:cNvSpPr>
            <a:spLocks noChangeShapeType="1"/>
          </p:cNvSpPr>
          <p:nvPr/>
        </p:nvSpPr>
        <p:spPr bwMode="auto">
          <a:xfrm>
            <a:off x="6858000" y="2133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Line 23"/>
          <p:cNvSpPr>
            <a:spLocks noChangeShapeType="1"/>
          </p:cNvSpPr>
          <p:nvPr/>
        </p:nvSpPr>
        <p:spPr bwMode="auto">
          <a:xfrm>
            <a:off x="7620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4"/>
          <p:cNvSpPr>
            <a:spLocks noChangeShapeType="1"/>
          </p:cNvSpPr>
          <p:nvPr/>
        </p:nvSpPr>
        <p:spPr bwMode="auto">
          <a:xfrm>
            <a:off x="6858000" y="29876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Text Box 25"/>
          <p:cNvSpPr txBox="1">
            <a:spLocks noChangeArrowheads="1"/>
          </p:cNvSpPr>
          <p:nvPr/>
        </p:nvSpPr>
        <p:spPr bwMode="auto">
          <a:xfrm>
            <a:off x="6769101" y="2678113"/>
            <a:ext cx="868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 = 16</a:t>
            </a:r>
            <a:endParaRPr lang="en-US" sz="2000"/>
          </a:p>
        </p:txBody>
      </p:sp>
      <p:sp>
        <p:nvSpPr>
          <p:cNvPr id="35863" name="Text Box 26"/>
          <p:cNvSpPr txBox="1">
            <a:spLocks noChangeArrowheads="1"/>
          </p:cNvSpPr>
          <p:nvPr/>
        </p:nvSpPr>
        <p:spPr bwMode="auto">
          <a:xfrm>
            <a:off x="6388101" y="4251325"/>
            <a:ext cx="1015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µ = 140</a:t>
            </a:r>
          </a:p>
        </p:txBody>
      </p:sp>
      <p:sp>
        <p:nvSpPr>
          <p:cNvPr id="35864" name="Text Box 27"/>
          <p:cNvSpPr txBox="1">
            <a:spLocks noChangeArrowheads="1"/>
          </p:cNvSpPr>
          <p:nvPr/>
        </p:nvSpPr>
        <p:spPr bwMode="auto">
          <a:xfrm>
            <a:off x="6432163" y="4800601"/>
            <a:ext cx="239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Person B</a:t>
            </a:r>
          </a:p>
          <a:p>
            <a:pPr algn="ctr"/>
            <a:r>
              <a:rPr lang="en-US" sz="2000"/>
              <a:t>Weight = 156 pounds</a:t>
            </a:r>
          </a:p>
        </p:txBody>
      </p:sp>
      <p:sp>
        <p:nvSpPr>
          <p:cNvPr id="35865" name="Line 29"/>
          <p:cNvSpPr>
            <a:spLocks noChangeShapeType="1"/>
          </p:cNvSpPr>
          <p:nvPr/>
        </p:nvSpPr>
        <p:spPr bwMode="auto">
          <a:xfrm flipV="1">
            <a:off x="76200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>
            <a:off x="5897170" y="838200"/>
            <a:ext cx="201850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Distribution of </a:t>
            </a:r>
          </a:p>
          <a:p>
            <a:pPr algn="ctr"/>
            <a:r>
              <a:rPr lang="en-US"/>
              <a:t>adult weights</a:t>
            </a:r>
          </a:p>
          <a:p>
            <a:pPr algn="ctr"/>
            <a:r>
              <a:rPr lang="en-US"/>
              <a:t> (in pounds)</a:t>
            </a:r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>
            <a:off x="76200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762000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Line 33"/>
          <p:cNvSpPr>
            <a:spLocks noChangeShapeType="1"/>
          </p:cNvSpPr>
          <p:nvPr/>
        </p:nvSpPr>
        <p:spPr bwMode="auto">
          <a:xfrm>
            <a:off x="7620000" y="3200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Line 34"/>
          <p:cNvSpPr>
            <a:spLocks noChangeShapeType="1"/>
          </p:cNvSpPr>
          <p:nvPr/>
        </p:nvSpPr>
        <p:spPr bwMode="auto">
          <a:xfrm>
            <a:off x="7620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Definition of z-score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 z-score specifies the precise location of each x-value within a distribution.  The </a:t>
            </a:r>
            <a:r>
              <a:rPr lang="en-US" u="sng">
                <a:latin typeface="Times" charset="0"/>
                <a:ea typeface="ＭＳ Ｐゴシック" charset="0"/>
                <a:cs typeface="ＭＳ Ｐゴシック" charset="0"/>
              </a:rPr>
              <a:t>sign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of the z-score (+ or - ) signifies whether the score is above the mean (positive) or below the mean (negative).  The </a:t>
            </a:r>
            <a:r>
              <a:rPr lang="en-US" u="sng">
                <a:latin typeface="Times" charset="0"/>
                <a:ea typeface="ＭＳ Ｐゴシック" charset="0"/>
                <a:cs typeface="ＭＳ Ｐゴシック" charset="0"/>
              </a:rPr>
              <a:t>numerical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value of the z-score specifies the distance from the mean by counting the number of standard deviations between X and µ.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364039" y="4579938"/>
          <a:ext cx="2889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7" imgW="177800" imgH="190500" progId="Equation.3">
                  <p:embed/>
                </p:oleObj>
              </mc:Choice>
              <mc:Fallback>
                <p:oleObj name="Equation" r:id="rId7" imgW="1778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9" y="4579938"/>
                        <a:ext cx="2889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54740"/>
              </p:ext>
            </p:extLst>
          </p:nvPr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65465"/>
              </p:ext>
            </p:extLst>
          </p:nvPr>
        </p:nvGraphicFramePr>
        <p:xfrm>
          <a:off x="4291013" y="4600575"/>
          <a:ext cx="4333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7" imgW="266700" imgH="165100" progId="Equation.3">
                  <p:embed/>
                </p:oleObj>
              </mc:Choice>
              <mc:Fallback>
                <p:oleObj name="Equation" r:id="rId7" imgW="266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4600575"/>
                        <a:ext cx="4333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3194"/>
              </p:ext>
            </p:extLst>
          </p:nvPr>
        </p:nvGraphicFramePr>
        <p:xfrm>
          <a:off x="5638801" y="4600575"/>
          <a:ext cx="4333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9" imgW="266700" imgH="165100" progId="Equation.3">
                  <p:embed/>
                </p:oleObj>
              </mc:Choice>
              <mc:Fallback>
                <p:oleObj name="Equation" r:id="rId9" imgW="266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4600575"/>
                        <a:ext cx="4333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68812"/>
              </p:ext>
            </p:extLst>
          </p:nvPr>
        </p:nvGraphicFramePr>
        <p:xfrm>
          <a:off x="7010401" y="4600575"/>
          <a:ext cx="4333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1" imgW="266700" imgH="165100" progId="Equation.3">
                  <p:embed/>
                </p:oleObj>
              </mc:Choice>
              <mc:Fallback>
                <p:oleObj name="Equation" r:id="rId11" imgW="266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1" y="4600575"/>
                        <a:ext cx="4333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43891"/>
              </p:ext>
            </p:extLst>
          </p:nvPr>
        </p:nvGraphicFramePr>
        <p:xfrm>
          <a:off x="2957513" y="4600575"/>
          <a:ext cx="3095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13" imgW="190500" imgH="165100" progId="Equation.3">
                  <p:embed/>
                </p:oleObj>
              </mc:Choice>
              <mc:Fallback>
                <p:oleObj name="Equation" r:id="rId13" imgW="190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600575"/>
                        <a:ext cx="3095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538839"/>
              </p:ext>
            </p:extLst>
          </p:nvPr>
        </p:nvGraphicFramePr>
        <p:xfrm>
          <a:off x="1651000" y="4600575"/>
          <a:ext cx="330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15" imgW="203200" imgH="165100" progId="Equation.3">
                  <p:embed/>
                </p:oleObj>
              </mc:Choice>
              <mc:Fallback>
                <p:oleObj name="Equation" r:id="rId15" imgW="203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600575"/>
                        <a:ext cx="330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362200" y="376536"/>
            <a:ext cx="406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Intelligence Quota - IQ Scores</a:t>
            </a:r>
            <a:endParaRPr lang="en-US" dirty="0"/>
          </a:p>
        </p:txBody>
      </p:sp>
      <p:graphicFrame>
        <p:nvGraphicFramePr>
          <p:cNvPr id="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130033"/>
              </p:ext>
            </p:extLst>
          </p:nvPr>
        </p:nvGraphicFramePr>
        <p:xfrm>
          <a:off x="6802439" y="1066801"/>
          <a:ext cx="8874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17" imgW="546100" imgH="190500" progId="Equation.3">
                  <p:embed/>
                </p:oleObj>
              </mc:Choice>
              <mc:Fallback>
                <p:oleObj name="Equation" r:id="rId17" imgW="546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9" y="1066801"/>
                        <a:ext cx="88741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87228"/>
              </p:ext>
            </p:extLst>
          </p:nvPr>
        </p:nvGraphicFramePr>
        <p:xfrm>
          <a:off x="6796823" y="1407188"/>
          <a:ext cx="755831" cy="25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19" imgW="482600" imgH="165100" progId="Equation.3">
                  <p:embed/>
                </p:oleObj>
              </mc:Choice>
              <mc:Fallback>
                <p:oleObj name="Equation" r:id="rId19" imgW="482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823" y="1407188"/>
                        <a:ext cx="755831" cy="258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6092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216"/>
              </p:ext>
            </p:extLst>
          </p:nvPr>
        </p:nvGraphicFramePr>
        <p:xfrm>
          <a:off x="4341813" y="4600575"/>
          <a:ext cx="330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Equation" r:id="rId7" imgW="203200" imgH="165100" progId="Equation.3">
                  <p:embed/>
                </p:oleObj>
              </mc:Choice>
              <mc:Fallback>
                <p:oleObj name="Equation" r:id="rId7" imgW="203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600575"/>
                        <a:ext cx="330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782281"/>
              </p:ext>
            </p:extLst>
          </p:nvPr>
        </p:nvGraphicFramePr>
        <p:xfrm>
          <a:off x="5689600" y="4610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Equation" r:id="rId9" imgW="203200" imgH="152400" progId="Equation.3">
                  <p:embed/>
                </p:oleObj>
              </mc:Choice>
              <mc:Fallback>
                <p:oleObj name="Equation" r:id="rId9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610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960478"/>
              </p:ext>
            </p:extLst>
          </p:nvPr>
        </p:nvGraphicFramePr>
        <p:xfrm>
          <a:off x="7061200" y="4591051"/>
          <a:ext cx="3302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Equation" r:id="rId11" imgW="203200" imgH="177800" progId="Equation.3">
                  <p:embed/>
                </p:oleObj>
              </mc:Choice>
              <mc:Fallback>
                <p:oleObj name="Equation" r:id="rId11" imgW="203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591051"/>
                        <a:ext cx="3302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83704"/>
              </p:ext>
            </p:extLst>
          </p:nvPr>
        </p:nvGraphicFramePr>
        <p:xfrm>
          <a:off x="2957513" y="4600575"/>
          <a:ext cx="3095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Equation" r:id="rId13" imgW="190500" imgH="165100" progId="Equation.3">
                  <p:embed/>
                </p:oleObj>
              </mc:Choice>
              <mc:Fallback>
                <p:oleObj name="Equation" r:id="rId13" imgW="190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600575"/>
                        <a:ext cx="3095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40219"/>
              </p:ext>
            </p:extLst>
          </p:nvPr>
        </p:nvGraphicFramePr>
        <p:xfrm>
          <a:off x="1651000" y="4600575"/>
          <a:ext cx="330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Equation" r:id="rId15" imgW="203200" imgH="165100" progId="Equation.3">
                  <p:embed/>
                </p:oleObj>
              </mc:Choice>
              <mc:Fallback>
                <p:oleObj name="Equation" r:id="rId15" imgW="203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600575"/>
                        <a:ext cx="330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8540"/>
              </p:ext>
            </p:extLst>
          </p:nvPr>
        </p:nvGraphicFramePr>
        <p:xfrm>
          <a:off x="6853240" y="1066801"/>
          <a:ext cx="7842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Equation" r:id="rId17" imgW="482600" imgH="190500" progId="Equation.3">
                  <p:embed/>
                </p:oleObj>
              </mc:Choice>
              <mc:Fallback>
                <p:oleObj name="Equation" r:id="rId17" imgW="482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40" y="1066801"/>
                        <a:ext cx="7842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16330"/>
              </p:ext>
            </p:extLst>
          </p:nvPr>
        </p:nvGraphicFramePr>
        <p:xfrm>
          <a:off x="6858001" y="1406526"/>
          <a:ext cx="65722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Equation" r:id="rId19" imgW="419100" imgH="165100" progId="Equation.3">
                  <p:embed/>
                </p:oleObj>
              </mc:Choice>
              <mc:Fallback>
                <p:oleObj name="Equation" r:id="rId19" imgW="419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1406526"/>
                        <a:ext cx="657225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5966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62645"/>
              </p:ext>
            </p:extLst>
          </p:nvPr>
        </p:nvGraphicFramePr>
        <p:xfrm>
          <a:off x="4279901" y="4591051"/>
          <a:ext cx="454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1" y="4591051"/>
                        <a:ext cx="4540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6717"/>
              </p:ext>
            </p:extLst>
          </p:nvPr>
        </p:nvGraphicFramePr>
        <p:xfrm>
          <a:off x="5627689" y="4600575"/>
          <a:ext cx="4540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9" imgW="279400" imgH="165100" progId="Equation.3">
                  <p:embed/>
                </p:oleObj>
              </mc:Choice>
              <mc:Fallback>
                <p:oleObj name="Equation" r:id="rId9" imgW="279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9" y="4600575"/>
                        <a:ext cx="4540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25612"/>
              </p:ext>
            </p:extLst>
          </p:nvPr>
        </p:nvGraphicFramePr>
        <p:xfrm>
          <a:off x="6999289" y="4600575"/>
          <a:ext cx="4540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11" imgW="279400" imgH="165100" progId="Equation.3">
                  <p:embed/>
                </p:oleObj>
              </mc:Choice>
              <mc:Fallback>
                <p:oleObj name="Equation" r:id="rId11" imgW="279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9" y="4600575"/>
                        <a:ext cx="4540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63516"/>
              </p:ext>
            </p:extLst>
          </p:nvPr>
        </p:nvGraphicFramePr>
        <p:xfrm>
          <a:off x="2886077" y="4600575"/>
          <a:ext cx="4540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13" imgW="279400" imgH="165100" progId="Equation.3">
                  <p:embed/>
                </p:oleObj>
              </mc:Choice>
              <mc:Fallback>
                <p:oleObj name="Equation" r:id="rId13" imgW="279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7" y="4600575"/>
                        <a:ext cx="4540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992174"/>
              </p:ext>
            </p:extLst>
          </p:nvPr>
        </p:nvGraphicFramePr>
        <p:xfrm>
          <a:off x="1589089" y="4600575"/>
          <a:ext cx="4540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Equation" r:id="rId15" imgW="279400" imgH="165100" progId="Equation.3">
                  <p:embed/>
                </p:oleObj>
              </mc:Choice>
              <mc:Fallback>
                <p:oleObj name="Equation" r:id="rId15" imgW="279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9" y="4600575"/>
                        <a:ext cx="4540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92877"/>
              </p:ext>
            </p:extLst>
          </p:nvPr>
        </p:nvGraphicFramePr>
        <p:xfrm>
          <a:off x="6791325" y="1057276"/>
          <a:ext cx="908051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0" name="Equation" r:id="rId17" imgW="558800" imgH="203200" progId="Equation.3">
                  <p:embed/>
                </p:oleObj>
              </mc:Choice>
              <mc:Fallback>
                <p:oleObj name="Equation" r:id="rId17" imgW="558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1057276"/>
                        <a:ext cx="908051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87372"/>
              </p:ext>
            </p:extLst>
          </p:nvPr>
        </p:nvGraphicFramePr>
        <p:xfrm>
          <a:off x="6819901" y="1406526"/>
          <a:ext cx="8763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Equation" r:id="rId19" imgW="558800" imgH="165100" progId="Equation.3">
                  <p:embed/>
                </p:oleObj>
              </mc:Choice>
              <mc:Fallback>
                <p:oleObj name="Equation" r:id="rId19" imgW="558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1" y="1406526"/>
                        <a:ext cx="87630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580608" y="39019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913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37196"/>
              </p:ext>
            </p:extLst>
          </p:nvPr>
        </p:nvGraphicFramePr>
        <p:xfrm>
          <a:off x="4341813" y="4600575"/>
          <a:ext cx="330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Equation" r:id="rId7" imgW="203200" imgH="165100" progId="Equation.3">
                  <p:embed/>
                </p:oleObj>
              </mc:Choice>
              <mc:Fallback>
                <p:oleObj name="Equation" r:id="rId7" imgW="203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600575"/>
                        <a:ext cx="330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331189"/>
              </p:ext>
            </p:extLst>
          </p:nvPr>
        </p:nvGraphicFramePr>
        <p:xfrm>
          <a:off x="5597525" y="4600575"/>
          <a:ext cx="515939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9" imgW="317500" imgH="165100" progId="Equation.3">
                  <p:embed/>
                </p:oleObj>
              </mc:Choice>
              <mc:Fallback>
                <p:oleObj name="Equation" r:id="rId9" imgW="317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4600575"/>
                        <a:ext cx="515939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77012"/>
              </p:ext>
            </p:extLst>
          </p:nvPr>
        </p:nvGraphicFramePr>
        <p:xfrm>
          <a:off x="6994525" y="4572001"/>
          <a:ext cx="515939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Equation" r:id="rId11" imgW="317500" imgH="177800" progId="Equation.3">
                  <p:embed/>
                </p:oleObj>
              </mc:Choice>
              <mc:Fallback>
                <p:oleObj name="Equation" r:id="rId11" imgW="31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4572001"/>
                        <a:ext cx="515939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08981"/>
              </p:ext>
            </p:extLst>
          </p:nvPr>
        </p:nvGraphicFramePr>
        <p:xfrm>
          <a:off x="2865439" y="4600575"/>
          <a:ext cx="4953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13" imgW="304800" imgH="165100" progId="Equation.3">
                  <p:embed/>
                </p:oleObj>
              </mc:Choice>
              <mc:Fallback>
                <p:oleObj name="Equation" r:id="rId13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9" y="4600575"/>
                        <a:ext cx="4953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77554"/>
              </p:ext>
            </p:extLst>
          </p:nvPr>
        </p:nvGraphicFramePr>
        <p:xfrm>
          <a:off x="1558925" y="4600575"/>
          <a:ext cx="515939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5" name="Equation" r:id="rId15" imgW="317500" imgH="165100" progId="Equation.3">
                  <p:embed/>
                </p:oleObj>
              </mc:Choice>
              <mc:Fallback>
                <p:oleObj name="Equation" r:id="rId15" imgW="317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600575"/>
                        <a:ext cx="515939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30480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male height (in inches) for American Males (ages 20-29) – taken from Wikipedia 2014</a:t>
            </a:r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127123"/>
              </p:ext>
            </p:extLst>
          </p:nvPr>
        </p:nvGraphicFramePr>
        <p:xfrm>
          <a:off x="7231065" y="1381126"/>
          <a:ext cx="7842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6" name="Equation" r:id="rId17" imgW="482600" imgH="190500" progId="Equation.3">
                  <p:embed/>
                </p:oleObj>
              </mc:Choice>
              <mc:Fallback>
                <p:oleObj name="Equation" r:id="rId17" imgW="482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5" y="1381126"/>
                        <a:ext cx="78422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17025"/>
              </p:ext>
            </p:extLst>
          </p:nvPr>
        </p:nvGraphicFramePr>
        <p:xfrm>
          <a:off x="7216776" y="1720851"/>
          <a:ext cx="83661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7" name="Equation" r:id="rId19" imgW="533400" imgH="165100" progId="Equation.3">
                  <p:embed/>
                </p:oleObj>
              </mc:Choice>
              <mc:Fallback>
                <p:oleObj name="Equation" r:id="rId19" imgW="533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6" y="1720851"/>
                        <a:ext cx="83661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5054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Normal curve segmented by sd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8437" name="Picture 3" descr="normal curve.jpg                                               000463BCMacintosh HD                   B64FD08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5" y="1295400"/>
            <a:ext cx="6211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066800" y="45339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077200" y="4305300"/>
            <a:ext cx="40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66800" y="5257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495800" y="14097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495800" y="1638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495800" y="1943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4495800" y="2247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4495800" y="2552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4495800" y="2857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4"/>
          <p:cNvSpPr>
            <a:spLocks noChangeShapeType="1"/>
          </p:cNvSpPr>
          <p:nvPr/>
        </p:nvSpPr>
        <p:spPr bwMode="auto">
          <a:xfrm>
            <a:off x="4495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4495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4495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>
            <a:off x="4495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4495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3124200" y="30861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1242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242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31242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1242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1242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8674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58674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8674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58674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8674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72390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72390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72390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2390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2390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828800" y="316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828800" y="34671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828800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1828800" y="4076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828800" y="4381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H="1">
            <a:off x="1828800" y="30861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rot="10800000" flipH="1">
            <a:off x="5943600" y="3086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003800" y="2705100"/>
          <a:ext cx="3302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5" imgW="203200" imgH="152400" progId="Equation.3">
                  <p:embed/>
                </p:oleObj>
              </mc:Choice>
              <mc:Fallback>
                <p:oleObj name="Equation" r:id="rId5" imgW="2032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05100"/>
                        <a:ext cx="3302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78313"/>
              </p:ext>
            </p:extLst>
          </p:nvPr>
        </p:nvGraphicFramePr>
        <p:xfrm>
          <a:off x="4259263" y="4591051"/>
          <a:ext cx="4953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7" imgW="304800" imgH="177800" progId="Equation.3">
                  <p:embed/>
                </p:oleObj>
              </mc:Choice>
              <mc:Fallback>
                <p:oleObj name="Equation" r:id="rId7" imgW="304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4591051"/>
                        <a:ext cx="4953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Line 45"/>
          <p:cNvSpPr>
            <a:spLocks noChangeShapeType="1"/>
          </p:cNvSpPr>
          <p:nvPr/>
        </p:nvSpPr>
        <p:spPr bwMode="auto">
          <a:xfrm>
            <a:off x="4495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6"/>
          <p:cNvSpPr>
            <a:spLocks noChangeShapeType="1"/>
          </p:cNvSpPr>
          <p:nvPr/>
        </p:nvSpPr>
        <p:spPr bwMode="auto">
          <a:xfrm>
            <a:off x="58674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7"/>
          <p:cNvSpPr>
            <a:spLocks noChangeShapeType="1"/>
          </p:cNvSpPr>
          <p:nvPr/>
        </p:nvSpPr>
        <p:spPr bwMode="auto">
          <a:xfrm>
            <a:off x="7239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8"/>
          <p:cNvSpPr>
            <a:spLocks noChangeShapeType="1"/>
          </p:cNvSpPr>
          <p:nvPr/>
        </p:nvSpPr>
        <p:spPr bwMode="auto">
          <a:xfrm>
            <a:off x="31242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9"/>
          <p:cNvSpPr>
            <a:spLocks noChangeShapeType="1"/>
          </p:cNvSpPr>
          <p:nvPr/>
        </p:nvSpPr>
        <p:spPr bwMode="auto">
          <a:xfrm>
            <a:off x="18288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Text Box 50"/>
          <p:cNvSpPr txBox="1">
            <a:spLocks noChangeArrowheads="1"/>
          </p:cNvSpPr>
          <p:nvPr/>
        </p:nvSpPr>
        <p:spPr bwMode="auto">
          <a:xfrm>
            <a:off x="8077200" y="5013325"/>
            <a:ext cx="321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z</a:t>
            </a:r>
          </a:p>
        </p:txBody>
      </p:sp>
      <p:sp>
        <p:nvSpPr>
          <p:cNvPr id="18481" name="Text Box 51"/>
          <p:cNvSpPr txBox="1">
            <a:spLocks noChangeArrowheads="1"/>
          </p:cNvSpPr>
          <p:nvPr/>
        </p:nvSpPr>
        <p:spPr bwMode="auto">
          <a:xfrm>
            <a:off x="16192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-2</a:t>
            </a:r>
          </a:p>
        </p:txBody>
      </p:sp>
      <p:sp>
        <p:nvSpPr>
          <p:cNvPr id="18482" name="Text Box 52"/>
          <p:cNvSpPr txBox="1">
            <a:spLocks noChangeArrowheads="1"/>
          </p:cNvSpPr>
          <p:nvPr/>
        </p:nvSpPr>
        <p:spPr bwMode="auto">
          <a:xfrm>
            <a:off x="2914650" y="5486400"/>
            <a:ext cx="441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-1</a:t>
            </a:r>
          </a:p>
        </p:txBody>
      </p:sp>
      <p:sp>
        <p:nvSpPr>
          <p:cNvPr id="18483" name="Text Box 53"/>
          <p:cNvSpPr txBox="1">
            <a:spLocks noChangeArrowheads="1"/>
          </p:cNvSpPr>
          <p:nvPr/>
        </p:nvSpPr>
        <p:spPr bwMode="auto">
          <a:xfrm>
            <a:off x="4343400" y="54864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8484" name="Text Box 54"/>
          <p:cNvSpPr txBox="1">
            <a:spLocks noChangeArrowheads="1"/>
          </p:cNvSpPr>
          <p:nvPr/>
        </p:nvSpPr>
        <p:spPr bwMode="auto">
          <a:xfrm>
            <a:off x="56388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+1</a:t>
            </a:r>
          </a:p>
        </p:txBody>
      </p:sp>
      <p:sp>
        <p:nvSpPr>
          <p:cNvPr id="18485" name="Text Box 55"/>
          <p:cNvSpPr txBox="1">
            <a:spLocks noChangeArrowheads="1"/>
          </p:cNvSpPr>
          <p:nvPr/>
        </p:nvSpPr>
        <p:spPr bwMode="auto">
          <a:xfrm>
            <a:off x="6959601" y="5486400"/>
            <a:ext cx="512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+2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70765"/>
              </p:ext>
            </p:extLst>
          </p:nvPr>
        </p:nvGraphicFramePr>
        <p:xfrm>
          <a:off x="5597525" y="4600575"/>
          <a:ext cx="515939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9" imgW="317500" imgH="165100" progId="Equation.3">
                  <p:embed/>
                </p:oleObj>
              </mc:Choice>
              <mc:Fallback>
                <p:oleObj name="Equation" r:id="rId9" imgW="317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4600575"/>
                        <a:ext cx="515939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16873"/>
              </p:ext>
            </p:extLst>
          </p:nvPr>
        </p:nvGraphicFramePr>
        <p:xfrm>
          <a:off x="7004051" y="4581525"/>
          <a:ext cx="4953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11" imgW="304800" imgH="165100" progId="Equation.3">
                  <p:embed/>
                </p:oleObj>
              </mc:Choice>
              <mc:Fallback>
                <p:oleObj name="Equation" r:id="rId11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1" y="4581525"/>
                        <a:ext cx="4953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57691"/>
              </p:ext>
            </p:extLst>
          </p:nvPr>
        </p:nvGraphicFramePr>
        <p:xfrm>
          <a:off x="2865439" y="4600575"/>
          <a:ext cx="4953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13" imgW="304800" imgH="165100" progId="Equation.3">
                  <p:embed/>
                </p:oleObj>
              </mc:Choice>
              <mc:Fallback>
                <p:oleObj name="Equation" r:id="rId13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9" y="4600575"/>
                        <a:ext cx="4953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534647"/>
              </p:ext>
            </p:extLst>
          </p:nvPr>
        </p:nvGraphicFramePr>
        <p:xfrm>
          <a:off x="1558925" y="4591051"/>
          <a:ext cx="515939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15" imgW="317500" imgH="177800" progId="Equation.3">
                  <p:embed/>
                </p:oleObj>
              </mc:Choice>
              <mc:Fallback>
                <p:oleObj name="Equation" r:id="rId15" imgW="317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591051"/>
                        <a:ext cx="515939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304801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female height (in inches) for American Females (ages 20-29) – taken from Wikipedia 2014</a:t>
            </a:r>
            <a:endParaRPr lang="en-US" dirty="0"/>
          </a:p>
        </p:txBody>
      </p:sp>
      <p:graphicFrame>
        <p:nvGraphicFramePr>
          <p:cNvPr id="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35846"/>
              </p:ext>
            </p:extLst>
          </p:nvPr>
        </p:nvGraphicFramePr>
        <p:xfrm>
          <a:off x="7138988" y="1371601"/>
          <a:ext cx="9699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17" imgW="596900" imgH="203200" progId="Equation.3">
                  <p:embed/>
                </p:oleObj>
              </mc:Choice>
              <mc:Fallback>
                <p:oleObj name="Equation" r:id="rId17" imgW="596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371601"/>
                        <a:ext cx="9699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70782"/>
              </p:ext>
            </p:extLst>
          </p:nvPr>
        </p:nvGraphicFramePr>
        <p:xfrm>
          <a:off x="7216776" y="1720851"/>
          <a:ext cx="83661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19" imgW="533400" imgH="165100" progId="Equation.3">
                  <p:embed/>
                </p:oleObj>
              </mc:Choice>
              <mc:Fallback>
                <p:oleObj name="Equation" r:id="rId19" imgW="533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6" y="1720851"/>
                        <a:ext cx="83661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7753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935</Words>
  <Application>Microsoft Macintosh PowerPoint</Application>
  <PresentationFormat>On-screen Show (4:3)</PresentationFormat>
  <Paragraphs>289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ＭＳ Ｐゴシック</vt:lpstr>
      <vt:lpstr>Symbol</vt:lpstr>
      <vt:lpstr>Times</vt:lpstr>
      <vt:lpstr>Arial</vt:lpstr>
      <vt:lpstr>Blank Presentation</vt:lpstr>
      <vt:lpstr>Equation</vt:lpstr>
      <vt:lpstr>Chapter 5: z-Scores</vt:lpstr>
      <vt:lpstr>Normal curve distribution comparisons</vt:lpstr>
      <vt:lpstr>Definition of z-score</vt:lpstr>
      <vt:lpstr>Normal curve segmented by sd’s</vt:lpstr>
      <vt:lpstr>Normal curve segmented by sd’s</vt:lpstr>
      <vt:lpstr>Normal curve segmented by sd’s</vt:lpstr>
      <vt:lpstr>Normal curve segmented by sd’s</vt:lpstr>
      <vt:lpstr>Normal curve segmented by sd’s</vt:lpstr>
      <vt:lpstr>Normal curve segmented by sd’s</vt:lpstr>
      <vt:lpstr>Example 5.2</vt:lpstr>
      <vt:lpstr>Z formula</vt:lpstr>
      <vt:lpstr>Normal curve with sd’s</vt:lpstr>
      <vt:lpstr>Example 5.5</vt:lpstr>
      <vt:lpstr>To get the raw score from the z-score:</vt:lpstr>
      <vt:lpstr>If we transform every score in a distribution by assigning a z-score, new distribution:</vt:lpstr>
      <vt:lpstr>Z-distribution</vt:lpstr>
      <vt:lpstr>A small population</vt:lpstr>
      <vt:lpstr>Frequency distributions with sd’s</vt:lpstr>
      <vt:lpstr>Let’s transform every raw score into a z-score using:   </vt:lpstr>
      <vt:lpstr>Z problem computation</vt:lpstr>
      <vt:lpstr>What do we use z-scores for?</vt:lpstr>
      <vt:lpstr>Comparing test scores on two different scales</vt:lpstr>
      <vt:lpstr>Meghan’s Semester Test Results </vt:lpstr>
      <vt:lpstr>PowerPoint Presentation</vt:lpstr>
      <vt:lpstr>Psychology vs. Biology</vt:lpstr>
      <vt:lpstr>Converting Distributions of Scores</vt:lpstr>
      <vt:lpstr>Original vs. standardized distribution</vt:lpstr>
      <vt:lpstr>Correlating Two Distributions of Scores with z-scores</vt:lpstr>
      <vt:lpstr>Distributions of height and weight</vt:lpstr>
    </vt:vector>
  </TitlesOfParts>
  <Company>University of Dayton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 Arts &amp; Sciences</dc:creator>
  <cp:lastModifiedBy>Robert Crutcher</cp:lastModifiedBy>
  <cp:revision>43</cp:revision>
  <cp:lastPrinted>2016-09-13T12:18:41Z</cp:lastPrinted>
  <dcterms:created xsi:type="dcterms:W3CDTF">2009-09-14T20:30:40Z</dcterms:created>
  <dcterms:modified xsi:type="dcterms:W3CDTF">2016-09-13T12:36:49Z</dcterms:modified>
</cp:coreProperties>
</file>