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8"/>
  </p:notesMasterIdLst>
  <p:handoutMasterIdLst>
    <p:handoutMasterId r:id="rId39"/>
  </p:handoutMasterIdLst>
  <p:sldIdLst>
    <p:sldId id="285" r:id="rId2"/>
    <p:sldId id="256" r:id="rId3"/>
    <p:sldId id="257" r:id="rId4"/>
    <p:sldId id="288" r:id="rId5"/>
    <p:sldId id="258" r:id="rId6"/>
    <p:sldId id="284" r:id="rId7"/>
    <p:sldId id="259" r:id="rId8"/>
    <p:sldId id="260" r:id="rId9"/>
    <p:sldId id="261" r:id="rId10"/>
    <p:sldId id="262" r:id="rId11"/>
    <p:sldId id="289" r:id="rId12"/>
    <p:sldId id="290" r:id="rId13"/>
    <p:sldId id="263" r:id="rId14"/>
    <p:sldId id="294" r:id="rId15"/>
    <p:sldId id="295" r:id="rId16"/>
    <p:sldId id="296" r:id="rId17"/>
    <p:sldId id="297" r:id="rId18"/>
    <p:sldId id="266" r:id="rId19"/>
    <p:sldId id="267" r:id="rId20"/>
    <p:sldId id="268" r:id="rId21"/>
    <p:sldId id="269" r:id="rId22"/>
    <p:sldId id="270" r:id="rId23"/>
    <p:sldId id="286"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Times"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Times"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Times"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Times" charset="0"/>
        <a:ea typeface="ＭＳ Ｐゴシック" charset="0"/>
        <a:cs typeface="ＭＳ Ｐゴシック" charset="0"/>
      </a:defRPr>
    </a:lvl5pPr>
    <a:lvl6pPr marL="2286000" algn="l" defTabSz="457200" rtl="0" eaLnBrk="1" latinLnBrk="0" hangingPunct="1">
      <a:defRPr kern="1200">
        <a:solidFill>
          <a:schemeClr val="tx1"/>
        </a:solidFill>
        <a:latin typeface="Times" charset="0"/>
        <a:ea typeface="ＭＳ Ｐゴシック" charset="0"/>
        <a:cs typeface="ＭＳ Ｐゴシック" charset="0"/>
      </a:defRPr>
    </a:lvl6pPr>
    <a:lvl7pPr marL="2743200" algn="l" defTabSz="457200" rtl="0" eaLnBrk="1" latinLnBrk="0" hangingPunct="1">
      <a:defRPr kern="1200">
        <a:solidFill>
          <a:schemeClr val="tx1"/>
        </a:solidFill>
        <a:latin typeface="Times" charset="0"/>
        <a:ea typeface="ＭＳ Ｐゴシック" charset="0"/>
        <a:cs typeface="ＭＳ Ｐゴシック" charset="0"/>
      </a:defRPr>
    </a:lvl7pPr>
    <a:lvl8pPr marL="3200400" algn="l" defTabSz="457200" rtl="0" eaLnBrk="1" latinLnBrk="0" hangingPunct="1">
      <a:defRPr kern="1200">
        <a:solidFill>
          <a:schemeClr val="tx1"/>
        </a:solidFill>
        <a:latin typeface="Times" charset="0"/>
        <a:ea typeface="ＭＳ Ｐゴシック" charset="0"/>
        <a:cs typeface="ＭＳ Ｐゴシック" charset="0"/>
      </a:defRPr>
    </a:lvl8pPr>
    <a:lvl9pPr marL="3657600" algn="l" defTabSz="457200" rtl="0" eaLnBrk="1" latinLnBrk="0" hangingPunct="1">
      <a:defRPr kern="1200">
        <a:solidFill>
          <a:schemeClr val="tx1"/>
        </a:solidFill>
        <a:latin typeface="Times"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6A7D7E"/>
    <a:srgbClr val="BEE1E4"/>
    <a:srgbClr val="E1F6E6"/>
    <a:srgbClr val="A3B2A7"/>
    <a:srgbClr val="FAFAFA"/>
    <a:srgbClr val="E8E8E8"/>
    <a:srgbClr val="686E6A"/>
    <a:srgbClr val="117029"/>
    <a:srgbClr val="009999"/>
    <a:srgbClr val="D9EDD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33" autoAdjust="0"/>
  </p:normalViewPr>
  <p:slideViewPr>
    <p:cSldViewPr>
      <p:cViewPr varScale="1">
        <p:scale>
          <a:sx n="137" d="100"/>
          <a:sy n="137" d="100"/>
        </p:scale>
        <p:origin x="-64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31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317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0" charset="0"/>
                <a:ea typeface="+mn-ea"/>
                <a:cs typeface="+mn-cs"/>
              </a:defRPr>
            </a:lvl1pPr>
          </a:lstStyle>
          <a:p>
            <a:pPr>
              <a:defRPr/>
            </a:pPr>
            <a:endParaRPr lang="en-US"/>
          </a:p>
        </p:txBody>
      </p:sp>
      <p:sp>
        <p:nvSpPr>
          <p:cNvPr id="317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317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821792A-E222-9C40-B0DD-25634626DF34}" type="slidenum">
              <a:rPr lang="en-US"/>
              <a:pPr/>
              <a:t>‹#›</a:t>
            </a:fld>
            <a:endParaRPr lang="en-US"/>
          </a:p>
        </p:txBody>
      </p:sp>
    </p:spTree>
    <p:extLst>
      <p:ext uri="{BB962C8B-B14F-4D97-AF65-F5344CB8AC3E}">
        <p14:creationId xmlns:p14="http://schemas.microsoft.com/office/powerpoint/2010/main" val="21826599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Times" pitchFamily="-107"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23FC3D8-A942-9746-94D2-CD1085B537CC}" type="datetime1">
              <a:rPr lang="en-US"/>
              <a:pPr/>
              <a:t>9/16/14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Times" pitchFamily="-107"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898B66F-81FE-6A4A-98CC-7E795D24B36F}" type="slidenum">
              <a:rPr lang="en-US"/>
              <a:pPr/>
              <a:t>‹#›</a:t>
            </a:fld>
            <a:endParaRPr lang="en-US"/>
          </a:p>
        </p:txBody>
      </p:sp>
    </p:spTree>
    <p:extLst>
      <p:ext uri="{BB962C8B-B14F-4D97-AF65-F5344CB8AC3E}">
        <p14:creationId xmlns:p14="http://schemas.microsoft.com/office/powerpoint/2010/main" val="759994277"/>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a:t>
            </a:fld>
            <a:endParaRPr lang="en-US"/>
          </a:p>
        </p:txBody>
      </p:sp>
    </p:spTree>
    <p:extLst>
      <p:ext uri="{BB962C8B-B14F-4D97-AF65-F5344CB8AC3E}">
        <p14:creationId xmlns:p14="http://schemas.microsoft.com/office/powerpoint/2010/main" val="1730395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10</a:t>
            </a:fld>
            <a:endParaRPr lang="en-US"/>
          </a:p>
        </p:txBody>
      </p:sp>
    </p:spTree>
    <p:extLst>
      <p:ext uri="{BB962C8B-B14F-4D97-AF65-F5344CB8AC3E}">
        <p14:creationId xmlns:p14="http://schemas.microsoft.com/office/powerpoint/2010/main" val="3038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11</a:t>
            </a:fld>
            <a:endParaRPr lang="en-US"/>
          </a:p>
        </p:txBody>
      </p:sp>
    </p:spTree>
    <p:extLst>
      <p:ext uri="{BB962C8B-B14F-4D97-AF65-F5344CB8AC3E}">
        <p14:creationId xmlns:p14="http://schemas.microsoft.com/office/powerpoint/2010/main" val="3505702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12</a:t>
            </a:fld>
            <a:endParaRPr lang="en-US"/>
          </a:p>
        </p:txBody>
      </p:sp>
    </p:spTree>
    <p:extLst>
      <p:ext uri="{BB962C8B-B14F-4D97-AF65-F5344CB8AC3E}">
        <p14:creationId xmlns:p14="http://schemas.microsoft.com/office/powerpoint/2010/main" val="2360873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13</a:t>
            </a:fld>
            <a:endParaRPr lang="en-US"/>
          </a:p>
        </p:txBody>
      </p:sp>
    </p:spTree>
    <p:extLst>
      <p:ext uri="{BB962C8B-B14F-4D97-AF65-F5344CB8AC3E}">
        <p14:creationId xmlns:p14="http://schemas.microsoft.com/office/powerpoint/2010/main" val="3819563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14</a:t>
            </a:fld>
            <a:endParaRPr lang="en-US"/>
          </a:p>
        </p:txBody>
      </p:sp>
    </p:spTree>
    <p:extLst>
      <p:ext uri="{BB962C8B-B14F-4D97-AF65-F5344CB8AC3E}">
        <p14:creationId xmlns:p14="http://schemas.microsoft.com/office/powerpoint/2010/main" val="2458077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15</a:t>
            </a:fld>
            <a:endParaRPr lang="en-US"/>
          </a:p>
        </p:txBody>
      </p:sp>
    </p:spTree>
    <p:extLst>
      <p:ext uri="{BB962C8B-B14F-4D97-AF65-F5344CB8AC3E}">
        <p14:creationId xmlns:p14="http://schemas.microsoft.com/office/powerpoint/2010/main" val="2126578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16</a:t>
            </a:fld>
            <a:endParaRPr lang="en-US"/>
          </a:p>
        </p:txBody>
      </p:sp>
    </p:spTree>
    <p:extLst>
      <p:ext uri="{BB962C8B-B14F-4D97-AF65-F5344CB8AC3E}">
        <p14:creationId xmlns:p14="http://schemas.microsoft.com/office/powerpoint/2010/main" val="621279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17</a:t>
            </a:fld>
            <a:endParaRPr lang="en-US"/>
          </a:p>
        </p:txBody>
      </p:sp>
    </p:spTree>
    <p:extLst>
      <p:ext uri="{BB962C8B-B14F-4D97-AF65-F5344CB8AC3E}">
        <p14:creationId xmlns:p14="http://schemas.microsoft.com/office/powerpoint/2010/main" val="4255177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18</a:t>
            </a:fld>
            <a:endParaRPr lang="en-US"/>
          </a:p>
        </p:txBody>
      </p:sp>
    </p:spTree>
    <p:extLst>
      <p:ext uri="{BB962C8B-B14F-4D97-AF65-F5344CB8AC3E}">
        <p14:creationId xmlns:p14="http://schemas.microsoft.com/office/powerpoint/2010/main" val="2396226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19</a:t>
            </a:fld>
            <a:endParaRPr lang="en-US"/>
          </a:p>
        </p:txBody>
      </p:sp>
    </p:spTree>
    <p:extLst>
      <p:ext uri="{BB962C8B-B14F-4D97-AF65-F5344CB8AC3E}">
        <p14:creationId xmlns:p14="http://schemas.microsoft.com/office/powerpoint/2010/main" val="1568655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r>
              <a:rPr lang="en-US" baseline="0" dirty="0" smtClean="0"/>
              <a:t> that our goal is to use samples to answer questions about populations.  In other words, we want to go from a sample result to a generalization about the makeup of a population. The means to do this is probability. First we link populations to samples by probability and see how knowing something about the population enables us to predict specific sample outcomes. Then we use probability to reverse the process: In other words given a specific sample outcome we can decide what the makeup of the population is from which the sample was selected.  Let’s see how we can do this.</a:t>
            </a:r>
            <a:endParaRPr lang="en-US" dirty="0"/>
          </a:p>
        </p:txBody>
      </p:sp>
      <p:sp>
        <p:nvSpPr>
          <p:cNvPr id="4" name="Slide Number Placeholder 3"/>
          <p:cNvSpPr>
            <a:spLocks noGrp="1"/>
          </p:cNvSpPr>
          <p:nvPr>
            <p:ph type="sldNum" sz="quarter" idx="10"/>
          </p:nvPr>
        </p:nvSpPr>
        <p:spPr/>
        <p:txBody>
          <a:bodyPr/>
          <a:lstStyle/>
          <a:p>
            <a:fld id="{C898B66F-81FE-6A4A-98CC-7E795D24B36F}" type="slidenum">
              <a:rPr lang="en-US" smtClean="0"/>
              <a:pPr/>
              <a:t>2</a:t>
            </a:fld>
            <a:endParaRPr lang="en-US"/>
          </a:p>
        </p:txBody>
      </p:sp>
    </p:spTree>
    <p:extLst>
      <p:ext uri="{BB962C8B-B14F-4D97-AF65-F5344CB8AC3E}">
        <p14:creationId xmlns:p14="http://schemas.microsoft.com/office/powerpoint/2010/main" val="1410320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20</a:t>
            </a:fld>
            <a:endParaRPr lang="en-US"/>
          </a:p>
        </p:txBody>
      </p:sp>
    </p:spTree>
    <p:extLst>
      <p:ext uri="{BB962C8B-B14F-4D97-AF65-F5344CB8AC3E}">
        <p14:creationId xmlns:p14="http://schemas.microsoft.com/office/powerpoint/2010/main" val="417160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21</a:t>
            </a:fld>
            <a:endParaRPr lang="en-US"/>
          </a:p>
        </p:txBody>
      </p:sp>
    </p:spTree>
    <p:extLst>
      <p:ext uri="{BB962C8B-B14F-4D97-AF65-F5344CB8AC3E}">
        <p14:creationId xmlns:p14="http://schemas.microsoft.com/office/powerpoint/2010/main" val="26530115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22</a:t>
            </a:fld>
            <a:endParaRPr lang="en-US"/>
          </a:p>
        </p:txBody>
      </p:sp>
    </p:spTree>
    <p:extLst>
      <p:ext uri="{BB962C8B-B14F-4D97-AF65-F5344CB8AC3E}">
        <p14:creationId xmlns:p14="http://schemas.microsoft.com/office/powerpoint/2010/main" val="15471046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13CDA770-0EBC-B245-94C8-600F2799A152}" type="slidenum">
              <a:rPr lang="en-US" sz="1200"/>
              <a:pPr/>
              <a:t>23</a:t>
            </a:fld>
            <a:endParaRPr lang="en-US" sz="120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l-GR" b="1">
                <a:solidFill>
                  <a:srgbClr val="00FFFF"/>
                </a:solidFill>
                <a:latin typeface="Calibri" charset="0"/>
                <a:cs typeface="Arial" charset="0"/>
              </a:rPr>
              <a:t>Figure 6.6</a:t>
            </a:r>
            <a:endParaRPr lang="el-GR">
              <a:solidFill>
                <a:srgbClr val="00FFFF"/>
              </a:solidFill>
              <a:latin typeface="Calibri" charset="0"/>
              <a:cs typeface="Arial" charset="0"/>
            </a:endParaRPr>
          </a:p>
          <a:p>
            <a:pPr>
              <a:spcBef>
                <a:spcPct val="0"/>
              </a:spcBef>
            </a:pPr>
            <a:r>
              <a:rPr lang="el-GR">
                <a:solidFill>
                  <a:srgbClr val="00FFFF"/>
                </a:solidFill>
                <a:latin typeface="Calibri" charset="0"/>
                <a:cs typeface="Arial" charset="0"/>
              </a:rPr>
              <a:t>A portion of the unit normal table. This table lists proportions of the normal distribution corresponding to each </a:t>
            </a:r>
            <a:r>
              <a:rPr lang="el-GR" i="1">
                <a:solidFill>
                  <a:srgbClr val="00FFFF"/>
                </a:solidFill>
                <a:latin typeface="Calibri" charset="0"/>
                <a:cs typeface="Arial" charset="0"/>
              </a:rPr>
              <a:t>z</a:t>
            </a:r>
            <a:r>
              <a:rPr lang="el-GR">
                <a:solidFill>
                  <a:srgbClr val="00FFFF"/>
                </a:solidFill>
                <a:latin typeface="Calibri" charset="0"/>
                <a:cs typeface="Arial" charset="0"/>
              </a:rPr>
              <a:t>-score value. Column A of the table lists </a:t>
            </a:r>
            <a:r>
              <a:rPr lang="el-GR" i="1">
                <a:solidFill>
                  <a:srgbClr val="00FFFF"/>
                </a:solidFill>
                <a:latin typeface="Calibri" charset="0"/>
                <a:cs typeface="Arial" charset="0"/>
              </a:rPr>
              <a:t>z</a:t>
            </a:r>
            <a:r>
              <a:rPr lang="el-GR">
                <a:solidFill>
                  <a:srgbClr val="00FFFF"/>
                </a:solidFill>
                <a:latin typeface="Calibri" charset="0"/>
                <a:cs typeface="Arial" charset="0"/>
              </a:rPr>
              <a:t>-scores. Column B lists the proportion in the body of the normal distribution up to the </a:t>
            </a:r>
            <a:r>
              <a:rPr lang="el-GR" i="1">
                <a:solidFill>
                  <a:srgbClr val="00FFFF"/>
                </a:solidFill>
                <a:latin typeface="Calibri" charset="0"/>
                <a:cs typeface="Arial" charset="0"/>
              </a:rPr>
              <a:t>z</a:t>
            </a:r>
            <a:r>
              <a:rPr lang="el-GR">
                <a:solidFill>
                  <a:srgbClr val="00FFFF"/>
                </a:solidFill>
                <a:latin typeface="Calibri" charset="0"/>
                <a:cs typeface="Arial" charset="0"/>
              </a:rPr>
              <a:t>-score value. Column C lists the proportion of the normal distribution that is located in the tail of the distribution beyond the </a:t>
            </a:r>
            <a:r>
              <a:rPr lang="el-GR" i="1">
                <a:solidFill>
                  <a:srgbClr val="00FFFF"/>
                </a:solidFill>
                <a:latin typeface="Calibri" charset="0"/>
                <a:cs typeface="Arial" charset="0"/>
              </a:rPr>
              <a:t>z</a:t>
            </a:r>
            <a:r>
              <a:rPr lang="el-GR">
                <a:solidFill>
                  <a:srgbClr val="00FFFF"/>
                </a:solidFill>
                <a:latin typeface="Calibri" charset="0"/>
                <a:cs typeface="Arial" charset="0"/>
              </a:rPr>
              <a:t>-score value. Column D lists the proportion between the mean and the </a:t>
            </a:r>
            <a:r>
              <a:rPr lang="el-GR" i="1">
                <a:solidFill>
                  <a:srgbClr val="00FFFF"/>
                </a:solidFill>
                <a:latin typeface="Calibri" charset="0"/>
                <a:cs typeface="Arial" charset="0"/>
              </a:rPr>
              <a:t>z</a:t>
            </a:r>
            <a:r>
              <a:rPr lang="el-GR">
                <a:solidFill>
                  <a:srgbClr val="00FFFF"/>
                </a:solidFill>
                <a:latin typeface="Calibri" charset="0"/>
                <a:cs typeface="Arial" charset="0"/>
              </a:rPr>
              <a:t>-score value.</a:t>
            </a:r>
          </a:p>
          <a:p>
            <a:pPr>
              <a:spcBef>
                <a:spcPct val="0"/>
              </a:spcBef>
            </a:pPr>
            <a:endParaRPr lang="en-US">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24</a:t>
            </a:fld>
            <a:endParaRPr lang="en-US"/>
          </a:p>
        </p:txBody>
      </p:sp>
    </p:spTree>
    <p:extLst>
      <p:ext uri="{BB962C8B-B14F-4D97-AF65-F5344CB8AC3E}">
        <p14:creationId xmlns:p14="http://schemas.microsoft.com/office/powerpoint/2010/main" val="18611177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25</a:t>
            </a:fld>
            <a:endParaRPr lang="en-US"/>
          </a:p>
        </p:txBody>
      </p:sp>
    </p:spTree>
    <p:extLst>
      <p:ext uri="{BB962C8B-B14F-4D97-AF65-F5344CB8AC3E}">
        <p14:creationId xmlns:p14="http://schemas.microsoft.com/office/powerpoint/2010/main" val="20550422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26</a:t>
            </a:fld>
            <a:endParaRPr lang="en-US"/>
          </a:p>
        </p:txBody>
      </p:sp>
    </p:spTree>
    <p:extLst>
      <p:ext uri="{BB962C8B-B14F-4D97-AF65-F5344CB8AC3E}">
        <p14:creationId xmlns:p14="http://schemas.microsoft.com/office/powerpoint/2010/main" val="19681248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27</a:t>
            </a:fld>
            <a:endParaRPr lang="en-US"/>
          </a:p>
        </p:txBody>
      </p:sp>
    </p:spTree>
    <p:extLst>
      <p:ext uri="{BB962C8B-B14F-4D97-AF65-F5344CB8AC3E}">
        <p14:creationId xmlns:p14="http://schemas.microsoft.com/office/powerpoint/2010/main" val="2823829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28</a:t>
            </a:fld>
            <a:endParaRPr lang="en-US"/>
          </a:p>
        </p:txBody>
      </p:sp>
    </p:spTree>
    <p:extLst>
      <p:ext uri="{BB962C8B-B14F-4D97-AF65-F5344CB8AC3E}">
        <p14:creationId xmlns:p14="http://schemas.microsoft.com/office/powerpoint/2010/main" val="1708563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29</a:t>
            </a:fld>
            <a:endParaRPr lang="en-US"/>
          </a:p>
        </p:txBody>
      </p:sp>
    </p:spTree>
    <p:extLst>
      <p:ext uri="{BB962C8B-B14F-4D97-AF65-F5344CB8AC3E}">
        <p14:creationId xmlns:p14="http://schemas.microsoft.com/office/powerpoint/2010/main" val="1026564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Suppose we have a population of marbles that has 50 black and 50 red marbles. A</a:t>
            </a:r>
            <a:r>
              <a:rPr lang="en-US" baseline="0" dirty="0" smtClean="0"/>
              <a:t> marble is selected at random. Consider this a sample of size n = 1.  What is the likelihood that the marble picked is black? Although you can’t say definitively, you can state that the likelihood or probability is 50% or .50 (p = .50)  Or the chances are 50-50. </a:t>
            </a:r>
            <a:endParaRPr lang="en-US" dirty="0" smtClean="0"/>
          </a:p>
          <a:p>
            <a:endParaRPr lang="en-US" dirty="0" smtClean="0"/>
          </a:p>
          <a:p>
            <a:r>
              <a:rPr lang="en-US" dirty="0" smtClean="0"/>
              <a:t>Now consider a</a:t>
            </a:r>
            <a:r>
              <a:rPr lang="en-US" baseline="0" dirty="0" smtClean="0"/>
              <a:t> second jar (</a:t>
            </a:r>
            <a:r>
              <a:rPr lang="en-US" dirty="0" smtClean="0"/>
              <a:t> population) of marbles that</a:t>
            </a:r>
            <a:r>
              <a:rPr lang="en-US" baseline="0" dirty="0" smtClean="0"/>
              <a:t> has 90 black marbles and 10 red marbles. Imagine selecting a marble at random from the second population. What is the probability of picking a black marble now? Much more likely (.90 or 90 Percent).  Why? Because the proportion of black marbles in much higher in population two.  </a:t>
            </a:r>
          </a:p>
          <a:p>
            <a:endParaRPr lang="en-US" baseline="0" dirty="0" smtClean="0"/>
          </a:p>
          <a:p>
            <a:r>
              <a:rPr lang="en-US" baseline="0" dirty="0" smtClean="0"/>
              <a:t>So, knowing the make-up of the population we can determine the probability of obtaining specific sample outcomes.</a:t>
            </a:r>
          </a:p>
          <a:p>
            <a:endParaRPr lang="en-US" baseline="0" dirty="0" smtClean="0"/>
          </a:p>
          <a:p>
            <a:r>
              <a:rPr lang="en-US" baseline="0" dirty="0" smtClean="0"/>
              <a:t>In this way, probability gives us a connection between populations and samples and this connection is the foundation for inferential statistics that are presented in the coming chapters.</a:t>
            </a:r>
          </a:p>
          <a:p>
            <a:endParaRPr lang="en-US" baseline="0" dirty="0" smtClean="0"/>
          </a:p>
          <a:p>
            <a:r>
              <a:rPr lang="en-US" baseline="0" dirty="0" smtClean="0"/>
              <a:t>Here we begin with a population and use probability to describe the samples that could be obtained. However, we can reverse this process and using samples to make inferences about populations (or possible populations) using sample data.</a:t>
            </a:r>
          </a:p>
        </p:txBody>
      </p:sp>
      <p:sp>
        <p:nvSpPr>
          <p:cNvPr id="4" name="Slide Number Placeholder 3"/>
          <p:cNvSpPr>
            <a:spLocks noGrp="1"/>
          </p:cNvSpPr>
          <p:nvPr>
            <p:ph type="sldNum" sz="quarter" idx="10"/>
          </p:nvPr>
        </p:nvSpPr>
        <p:spPr/>
        <p:txBody>
          <a:bodyPr/>
          <a:lstStyle/>
          <a:p>
            <a:fld id="{C898B66F-81FE-6A4A-98CC-7E795D24B36F}" type="slidenum">
              <a:rPr lang="en-US" smtClean="0"/>
              <a:pPr/>
              <a:t>3</a:t>
            </a:fld>
            <a:endParaRPr lang="en-US"/>
          </a:p>
        </p:txBody>
      </p:sp>
    </p:spTree>
    <p:extLst>
      <p:ext uri="{BB962C8B-B14F-4D97-AF65-F5344CB8AC3E}">
        <p14:creationId xmlns:p14="http://schemas.microsoft.com/office/powerpoint/2010/main" val="35461320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30</a:t>
            </a:fld>
            <a:endParaRPr lang="en-US"/>
          </a:p>
        </p:txBody>
      </p:sp>
    </p:spTree>
    <p:extLst>
      <p:ext uri="{BB962C8B-B14F-4D97-AF65-F5344CB8AC3E}">
        <p14:creationId xmlns:p14="http://schemas.microsoft.com/office/powerpoint/2010/main" val="37017864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31</a:t>
            </a:fld>
            <a:endParaRPr lang="en-US"/>
          </a:p>
        </p:txBody>
      </p:sp>
    </p:spTree>
    <p:extLst>
      <p:ext uri="{BB962C8B-B14F-4D97-AF65-F5344CB8AC3E}">
        <p14:creationId xmlns:p14="http://schemas.microsoft.com/office/powerpoint/2010/main" val="39591341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32</a:t>
            </a:fld>
            <a:endParaRPr lang="en-US"/>
          </a:p>
        </p:txBody>
      </p:sp>
    </p:spTree>
    <p:extLst>
      <p:ext uri="{BB962C8B-B14F-4D97-AF65-F5344CB8AC3E}">
        <p14:creationId xmlns:p14="http://schemas.microsoft.com/office/powerpoint/2010/main" val="19123524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33</a:t>
            </a:fld>
            <a:endParaRPr lang="en-US"/>
          </a:p>
        </p:txBody>
      </p:sp>
    </p:spTree>
    <p:extLst>
      <p:ext uri="{BB962C8B-B14F-4D97-AF65-F5344CB8AC3E}">
        <p14:creationId xmlns:p14="http://schemas.microsoft.com/office/powerpoint/2010/main" val="17610343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34</a:t>
            </a:fld>
            <a:endParaRPr lang="en-US"/>
          </a:p>
        </p:txBody>
      </p:sp>
    </p:spTree>
    <p:extLst>
      <p:ext uri="{BB962C8B-B14F-4D97-AF65-F5344CB8AC3E}">
        <p14:creationId xmlns:p14="http://schemas.microsoft.com/office/powerpoint/2010/main" val="25226157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35</a:t>
            </a:fld>
            <a:endParaRPr lang="en-US"/>
          </a:p>
        </p:txBody>
      </p:sp>
    </p:spTree>
    <p:extLst>
      <p:ext uri="{BB962C8B-B14F-4D97-AF65-F5344CB8AC3E}">
        <p14:creationId xmlns:p14="http://schemas.microsoft.com/office/powerpoint/2010/main" val="31118964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36</a:t>
            </a:fld>
            <a:endParaRPr lang="en-US"/>
          </a:p>
        </p:txBody>
      </p:sp>
    </p:spTree>
    <p:extLst>
      <p:ext uri="{BB962C8B-B14F-4D97-AF65-F5344CB8AC3E}">
        <p14:creationId xmlns:p14="http://schemas.microsoft.com/office/powerpoint/2010/main" val="1397907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So, now imagine that you’re blindfolded and a sample of size 4 (n =4) is selected.  Your task is to look at the sample outcome and decide which jar (population) the sample came from.  So, if you select a sample of size n =4 and all 4 marbles turn out to be black, which jar did the sample come from?  What is the sample size was 6 or 7?  Note. You are now using a sample to make an inference about a population.</a:t>
            </a:r>
            <a:endParaRPr lang="en-US" dirty="0"/>
          </a:p>
        </p:txBody>
      </p:sp>
      <p:sp>
        <p:nvSpPr>
          <p:cNvPr id="4" name="Slide Number Placeholder 3"/>
          <p:cNvSpPr>
            <a:spLocks noGrp="1"/>
          </p:cNvSpPr>
          <p:nvPr>
            <p:ph type="sldNum" sz="quarter" idx="10"/>
          </p:nvPr>
        </p:nvSpPr>
        <p:spPr/>
        <p:txBody>
          <a:bodyPr/>
          <a:lstStyle/>
          <a:p>
            <a:fld id="{C898B66F-81FE-6A4A-98CC-7E795D24B36F}" type="slidenum">
              <a:rPr lang="en-US" smtClean="0"/>
              <a:pPr/>
              <a:t>4</a:t>
            </a:fld>
            <a:endParaRPr lang="en-US"/>
          </a:p>
        </p:txBody>
      </p:sp>
    </p:spTree>
    <p:extLst>
      <p:ext uri="{BB962C8B-B14F-4D97-AF65-F5344CB8AC3E}">
        <p14:creationId xmlns:p14="http://schemas.microsoft.com/office/powerpoint/2010/main" val="354613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5</a:t>
            </a:fld>
            <a:endParaRPr lang="en-US"/>
          </a:p>
        </p:txBody>
      </p:sp>
    </p:spTree>
    <p:extLst>
      <p:ext uri="{BB962C8B-B14F-4D97-AF65-F5344CB8AC3E}">
        <p14:creationId xmlns:p14="http://schemas.microsoft.com/office/powerpoint/2010/main" val="4236848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6</a:t>
            </a:fld>
            <a:endParaRPr lang="en-US"/>
          </a:p>
        </p:txBody>
      </p:sp>
    </p:spTree>
    <p:extLst>
      <p:ext uri="{BB962C8B-B14F-4D97-AF65-F5344CB8AC3E}">
        <p14:creationId xmlns:p14="http://schemas.microsoft.com/office/powerpoint/2010/main" val="2325895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7</a:t>
            </a:fld>
            <a:endParaRPr lang="en-US"/>
          </a:p>
        </p:txBody>
      </p:sp>
    </p:spTree>
    <p:extLst>
      <p:ext uri="{BB962C8B-B14F-4D97-AF65-F5344CB8AC3E}">
        <p14:creationId xmlns:p14="http://schemas.microsoft.com/office/powerpoint/2010/main" val="2664666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cant also talk about the probability of selecting</a:t>
            </a:r>
            <a:r>
              <a:rPr lang="en-US" baseline="0" dirty="0" smtClean="0"/>
              <a:t> a given score from a distribution of scores.  For example, here we have 10 scores. What is the probability of randomly selecting a score of 8?  Three out of 10 or .30.</a:t>
            </a:r>
            <a:endParaRPr lang="en-US" dirty="0"/>
          </a:p>
        </p:txBody>
      </p:sp>
      <p:sp>
        <p:nvSpPr>
          <p:cNvPr id="4" name="Slide Number Placeholder 3"/>
          <p:cNvSpPr>
            <a:spLocks noGrp="1"/>
          </p:cNvSpPr>
          <p:nvPr>
            <p:ph type="sldNum" sz="quarter" idx="10"/>
          </p:nvPr>
        </p:nvSpPr>
        <p:spPr/>
        <p:txBody>
          <a:bodyPr/>
          <a:lstStyle/>
          <a:p>
            <a:fld id="{C898B66F-81FE-6A4A-98CC-7E795D24B36F}" type="slidenum">
              <a:rPr lang="en-US" smtClean="0"/>
              <a:pPr/>
              <a:t>8</a:t>
            </a:fld>
            <a:endParaRPr lang="en-US"/>
          </a:p>
        </p:txBody>
      </p:sp>
    </p:spTree>
    <p:extLst>
      <p:ext uri="{BB962C8B-B14F-4D97-AF65-F5344CB8AC3E}">
        <p14:creationId xmlns:p14="http://schemas.microsoft.com/office/powerpoint/2010/main" val="2437471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8B66F-81FE-6A4A-98CC-7E795D24B36F}" type="slidenum">
              <a:rPr lang="en-US" smtClean="0"/>
              <a:pPr/>
              <a:t>9</a:t>
            </a:fld>
            <a:endParaRPr lang="en-US"/>
          </a:p>
        </p:txBody>
      </p:sp>
    </p:spTree>
    <p:extLst>
      <p:ext uri="{BB962C8B-B14F-4D97-AF65-F5344CB8AC3E}">
        <p14:creationId xmlns:p14="http://schemas.microsoft.com/office/powerpoint/2010/main" val="2004303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3D26697-4087-9B44-B651-599AAA96B95E}" type="slidenum">
              <a:rPr lang="en-US"/>
              <a:pPr/>
              <a:t>‹#›</a:t>
            </a:fld>
            <a:endParaRPr lang="en-US"/>
          </a:p>
        </p:txBody>
      </p:sp>
    </p:spTree>
    <p:extLst>
      <p:ext uri="{BB962C8B-B14F-4D97-AF65-F5344CB8AC3E}">
        <p14:creationId xmlns:p14="http://schemas.microsoft.com/office/powerpoint/2010/main" val="2017243080"/>
      </p:ext>
    </p:extLst>
  </p:cSld>
  <p:clrMapOvr>
    <a:masterClrMapping/>
  </p:clrMapOvr>
  <p:transition xmlns:p14="http://schemas.microsoft.com/office/powerpoint/2010/main" spd="med">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36B932F-F804-144B-82E5-3C1A922B0778}" type="slidenum">
              <a:rPr lang="en-US"/>
              <a:pPr/>
              <a:t>‹#›</a:t>
            </a:fld>
            <a:endParaRPr lang="en-US"/>
          </a:p>
        </p:txBody>
      </p:sp>
    </p:spTree>
    <p:extLst>
      <p:ext uri="{BB962C8B-B14F-4D97-AF65-F5344CB8AC3E}">
        <p14:creationId xmlns:p14="http://schemas.microsoft.com/office/powerpoint/2010/main" val="3197510121"/>
      </p:ext>
    </p:extLst>
  </p:cSld>
  <p:clrMapOvr>
    <a:masterClrMapping/>
  </p:clrMapOvr>
  <p:transition xmlns:p14="http://schemas.microsoft.com/office/powerpoint/2010/main" spd="med">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41529FA-CBB6-354B-A23F-6AAD58E235B2}" type="slidenum">
              <a:rPr lang="en-US"/>
              <a:pPr/>
              <a:t>‹#›</a:t>
            </a:fld>
            <a:endParaRPr lang="en-US"/>
          </a:p>
        </p:txBody>
      </p:sp>
    </p:spTree>
    <p:extLst>
      <p:ext uri="{BB962C8B-B14F-4D97-AF65-F5344CB8AC3E}">
        <p14:creationId xmlns:p14="http://schemas.microsoft.com/office/powerpoint/2010/main" val="2773663107"/>
      </p:ext>
    </p:extLst>
  </p:cSld>
  <p:clrMapOvr>
    <a:masterClrMapping/>
  </p:clrMapOvr>
  <p:transition xmlns:p14="http://schemas.microsoft.com/office/powerpoint/2010/main" spd="med">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8159B08-6ADE-2446-B160-89C58F94718F}" type="slidenum">
              <a:rPr lang="en-US"/>
              <a:pPr/>
              <a:t>‹#›</a:t>
            </a:fld>
            <a:endParaRPr lang="en-US"/>
          </a:p>
        </p:txBody>
      </p:sp>
    </p:spTree>
    <p:extLst>
      <p:ext uri="{BB962C8B-B14F-4D97-AF65-F5344CB8AC3E}">
        <p14:creationId xmlns:p14="http://schemas.microsoft.com/office/powerpoint/2010/main" val="3753780083"/>
      </p:ext>
    </p:extLst>
  </p:cSld>
  <p:clrMapOvr>
    <a:masterClrMapping/>
  </p:clrMapOvr>
  <p:transition xmlns:p14="http://schemas.microsoft.com/office/powerpoint/2010/main" spd="med">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571CA4A-701A-364C-BF08-590DE73F69B0}" type="slidenum">
              <a:rPr lang="en-US"/>
              <a:pPr/>
              <a:t>‹#›</a:t>
            </a:fld>
            <a:endParaRPr lang="en-US"/>
          </a:p>
        </p:txBody>
      </p:sp>
    </p:spTree>
    <p:extLst>
      <p:ext uri="{BB962C8B-B14F-4D97-AF65-F5344CB8AC3E}">
        <p14:creationId xmlns:p14="http://schemas.microsoft.com/office/powerpoint/2010/main" val="1445235160"/>
      </p:ext>
    </p:extLst>
  </p:cSld>
  <p:clrMapOvr>
    <a:masterClrMapping/>
  </p:clrMapOvr>
  <p:transition xmlns:p14="http://schemas.microsoft.com/office/powerpoint/2010/main" spd="med">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9E49C06-DAEA-D646-BE95-8EC7A172FDC0}" type="slidenum">
              <a:rPr lang="en-US"/>
              <a:pPr/>
              <a:t>‹#›</a:t>
            </a:fld>
            <a:endParaRPr lang="en-US"/>
          </a:p>
        </p:txBody>
      </p:sp>
    </p:spTree>
    <p:extLst>
      <p:ext uri="{BB962C8B-B14F-4D97-AF65-F5344CB8AC3E}">
        <p14:creationId xmlns:p14="http://schemas.microsoft.com/office/powerpoint/2010/main" val="156657526"/>
      </p:ext>
    </p:extLst>
  </p:cSld>
  <p:clrMapOvr>
    <a:masterClrMapping/>
  </p:clrMapOvr>
  <p:transition xmlns:p14="http://schemas.microsoft.com/office/powerpoint/2010/main" spd="med">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93CA0DE-6DD1-8642-983A-121AE3F8FA7C}" type="slidenum">
              <a:rPr lang="en-US"/>
              <a:pPr/>
              <a:t>‹#›</a:t>
            </a:fld>
            <a:endParaRPr lang="en-US"/>
          </a:p>
        </p:txBody>
      </p:sp>
    </p:spTree>
    <p:extLst>
      <p:ext uri="{BB962C8B-B14F-4D97-AF65-F5344CB8AC3E}">
        <p14:creationId xmlns:p14="http://schemas.microsoft.com/office/powerpoint/2010/main" val="2300192225"/>
      </p:ext>
    </p:extLst>
  </p:cSld>
  <p:clrMapOvr>
    <a:masterClrMapping/>
  </p:clrMapOvr>
  <p:transition xmlns:p14="http://schemas.microsoft.com/office/powerpoint/2010/main" spd="med">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6F63818-ECA9-6C45-B557-8DE2022BB177}" type="slidenum">
              <a:rPr lang="en-US"/>
              <a:pPr/>
              <a:t>‹#›</a:t>
            </a:fld>
            <a:endParaRPr lang="en-US"/>
          </a:p>
        </p:txBody>
      </p:sp>
    </p:spTree>
    <p:extLst>
      <p:ext uri="{BB962C8B-B14F-4D97-AF65-F5344CB8AC3E}">
        <p14:creationId xmlns:p14="http://schemas.microsoft.com/office/powerpoint/2010/main" val="3300993075"/>
      </p:ext>
    </p:extLst>
  </p:cSld>
  <p:clrMapOvr>
    <a:masterClrMapping/>
  </p:clrMapOvr>
  <p:transition xmlns:p14="http://schemas.microsoft.com/office/powerpoint/2010/main" spd="med">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B7CD1091-31E5-4448-B6DC-2FFCD0BBDF93}" type="slidenum">
              <a:rPr lang="en-US"/>
              <a:pPr/>
              <a:t>‹#›</a:t>
            </a:fld>
            <a:endParaRPr lang="en-US"/>
          </a:p>
        </p:txBody>
      </p:sp>
    </p:spTree>
    <p:extLst>
      <p:ext uri="{BB962C8B-B14F-4D97-AF65-F5344CB8AC3E}">
        <p14:creationId xmlns:p14="http://schemas.microsoft.com/office/powerpoint/2010/main" val="634618294"/>
      </p:ext>
    </p:extLst>
  </p:cSld>
  <p:clrMapOvr>
    <a:masterClrMapping/>
  </p:clrMapOvr>
  <p:transition xmlns:p14="http://schemas.microsoft.com/office/powerpoint/2010/main" spd="med">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C9FF001-5834-304D-8456-0A481FD688BA}" type="slidenum">
              <a:rPr lang="en-US"/>
              <a:pPr/>
              <a:t>‹#›</a:t>
            </a:fld>
            <a:endParaRPr lang="en-US"/>
          </a:p>
        </p:txBody>
      </p:sp>
    </p:spTree>
    <p:extLst>
      <p:ext uri="{BB962C8B-B14F-4D97-AF65-F5344CB8AC3E}">
        <p14:creationId xmlns:p14="http://schemas.microsoft.com/office/powerpoint/2010/main" val="3098573849"/>
      </p:ext>
    </p:extLst>
  </p:cSld>
  <p:clrMapOvr>
    <a:masterClrMapping/>
  </p:clrMapOvr>
  <p:transition xmlns:p14="http://schemas.microsoft.com/office/powerpoint/2010/main" spd="med">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A4E7549-54FF-5C47-9E82-EA7F800BBBE9}" type="slidenum">
              <a:rPr lang="en-US"/>
              <a:pPr/>
              <a:t>‹#›</a:t>
            </a:fld>
            <a:endParaRPr lang="en-US"/>
          </a:p>
        </p:txBody>
      </p:sp>
    </p:spTree>
    <p:extLst>
      <p:ext uri="{BB962C8B-B14F-4D97-AF65-F5344CB8AC3E}">
        <p14:creationId xmlns:p14="http://schemas.microsoft.com/office/powerpoint/2010/main" val="2499100181"/>
      </p:ext>
    </p:extLst>
  </p:cSld>
  <p:clrMapOvr>
    <a:masterClrMapping/>
  </p:clrMapOvr>
  <p:transition xmlns:p14="http://schemas.microsoft.com/office/powerpoint/2010/main" spd="med">
    <p:pull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pitchFamily="-110"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pitchFamily="-110"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C508819-1B38-604F-939F-DFCB0DCCA49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spd="med">
    <p:pull dir="r"/>
  </p:transition>
  <p:hf hdr="0" ftr="0" dt="0"/>
  <p:txStyles>
    <p:titleStyle>
      <a:lvl1pPr algn="ctr" rtl="0" eaLnBrk="0" fontAlgn="base" hangingPunct="0">
        <a:spcBef>
          <a:spcPct val="0"/>
        </a:spcBef>
        <a:spcAft>
          <a:spcPct val="0"/>
        </a:spcAft>
        <a:defRPr sz="4400">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4400">
          <a:solidFill>
            <a:schemeClr val="tx2"/>
          </a:solidFill>
          <a:latin typeface="Times" pitchFamily="-110" charset="0"/>
          <a:ea typeface="ＭＳ Ｐゴシック" pitchFamily="-107" charset="-128"/>
          <a:cs typeface="ＭＳ Ｐゴシック" pitchFamily="-107" charset="-128"/>
        </a:defRPr>
      </a:lvl2pPr>
      <a:lvl3pPr algn="ctr" rtl="0" eaLnBrk="0" fontAlgn="base" hangingPunct="0">
        <a:spcBef>
          <a:spcPct val="0"/>
        </a:spcBef>
        <a:spcAft>
          <a:spcPct val="0"/>
        </a:spcAft>
        <a:defRPr sz="4400">
          <a:solidFill>
            <a:schemeClr val="tx2"/>
          </a:solidFill>
          <a:latin typeface="Times" pitchFamily="-110" charset="0"/>
          <a:ea typeface="ＭＳ Ｐゴシック" pitchFamily="-107" charset="-128"/>
          <a:cs typeface="ＭＳ Ｐゴシック" pitchFamily="-107" charset="-128"/>
        </a:defRPr>
      </a:lvl3pPr>
      <a:lvl4pPr algn="ctr" rtl="0" eaLnBrk="0" fontAlgn="base" hangingPunct="0">
        <a:spcBef>
          <a:spcPct val="0"/>
        </a:spcBef>
        <a:spcAft>
          <a:spcPct val="0"/>
        </a:spcAft>
        <a:defRPr sz="4400">
          <a:solidFill>
            <a:schemeClr val="tx2"/>
          </a:solidFill>
          <a:latin typeface="Times" pitchFamily="-110" charset="0"/>
          <a:ea typeface="ＭＳ Ｐゴシック" pitchFamily="-107" charset="-128"/>
          <a:cs typeface="ＭＳ Ｐゴシック" pitchFamily="-107" charset="-128"/>
        </a:defRPr>
      </a:lvl4pPr>
      <a:lvl5pPr algn="ctr" rtl="0" eaLnBrk="0" fontAlgn="base" hangingPunct="0">
        <a:spcBef>
          <a:spcPct val="0"/>
        </a:spcBef>
        <a:spcAft>
          <a:spcPct val="0"/>
        </a:spcAft>
        <a:defRPr sz="4400">
          <a:solidFill>
            <a:schemeClr val="tx2"/>
          </a:solidFill>
          <a:latin typeface="Times" pitchFamily="-110" charset="0"/>
          <a:ea typeface="ＭＳ Ｐゴシック" pitchFamily="-107" charset="-128"/>
          <a:cs typeface="ＭＳ Ｐゴシック" pitchFamily="-107" charset="-128"/>
        </a:defRPr>
      </a:lvl5pPr>
      <a:lvl6pPr marL="457200" algn="ctr" rtl="0" fontAlgn="base">
        <a:spcBef>
          <a:spcPct val="0"/>
        </a:spcBef>
        <a:spcAft>
          <a:spcPct val="0"/>
        </a:spcAft>
        <a:defRPr sz="4400">
          <a:solidFill>
            <a:schemeClr val="tx2"/>
          </a:solidFill>
          <a:latin typeface="Times" pitchFamily="-110" charset="0"/>
        </a:defRPr>
      </a:lvl6pPr>
      <a:lvl7pPr marL="914400" algn="ctr" rtl="0" fontAlgn="base">
        <a:spcBef>
          <a:spcPct val="0"/>
        </a:spcBef>
        <a:spcAft>
          <a:spcPct val="0"/>
        </a:spcAft>
        <a:defRPr sz="4400">
          <a:solidFill>
            <a:schemeClr val="tx2"/>
          </a:solidFill>
          <a:latin typeface="Times" pitchFamily="-110" charset="0"/>
        </a:defRPr>
      </a:lvl7pPr>
      <a:lvl8pPr marL="1371600" algn="ctr" rtl="0" fontAlgn="base">
        <a:spcBef>
          <a:spcPct val="0"/>
        </a:spcBef>
        <a:spcAft>
          <a:spcPct val="0"/>
        </a:spcAft>
        <a:defRPr sz="4400">
          <a:solidFill>
            <a:schemeClr val="tx2"/>
          </a:solidFill>
          <a:latin typeface="Times" pitchFamily="-110" charset="0"/>
        </a:defRPr>
      </a:lvl8pPr>
      <a:lvl9pPr marL="1828800" algn="ctr" rtl="0" fontAlgn="base">
        <a:spcBef>
          <a:spcPct val="0"/>
        </a:spcBef>
        <a:spcAft>
          <a:spcPct val="0"/>
        </a:spcAft>
        <a:defRPr sz="4400">
          <a:solidFill>
            <a:schemeClr val="tx2"/>
          </a:solidFill>
          <a:latin typeface="Times" pitchFamily="-110"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0"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0"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0"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image" Target="../media/image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 Id="rId3" Type="http://schemas.openxmlformats.org/officeDocument/2006/relationships/image" Target="../media/image3.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 Id="rId3"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 Id="rId3" Type="http://schemas.openxmlformats.org/officeDocument/2006/relationships/image" Target="../media/image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 Id="rId3"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 Id="rId3"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 Id="rId3" Type="http://schemas.openxmlformats.org/officeDocument/2006/relationships/image" Target="../media/image3.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 Id="rId3" Type="http://schemas.openxmlformats.org/officeDocument/2006/relationships/image" Target="../media/image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 Id="rId3" Type="http://schemas.openxmlformats.org/officeDocument/2006/relationships/image" Target="../media/image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 Id="rId3" Type="http://schemas.openxmlformats.org/officeDocument/2006/relationships/image" Target="../media/image3.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a:latin typeface="Times" charset="0"/>
                <a:ea typeface="ＭＳ Ｐゴシック" charset="0"/>
                <a:cs typeface="ＭＳ Ｐゴシック" charset="0"/>
              </a:rPr>
              <a:t>Chapter 6: Probability</a:t>
            </a:r>
          </a:p>
        </p:txBody>
      </p:sp>
      <p:sp>
        <p:nvSpPr>
          <p:cNvPr id="2" name="Slide Number Placeholder 1"/>
          <p:cNvSpPr>
            <a:spLocks noGrp="1"/>
          </p:cNvSpPr>
          <p:nvPr>
            <p:ph type="sldNum" sz="quarter" idx="12"/>
          </p:nvPr>
        </p:nvSpPr>
        <p:spPr/>
        <p:txBody>
          <a:bodyPr/>
          <a:lstStyle/>
          <a:p>
            <a:fld id="{13D26697-4087-9B44-B651-599AAA96B95E}" type="slidenum">
              <a:rPr lang="en-US" smtClean="0"/>
              <a:pPr/>
              <a:t>1</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457200"/>
            <a:ext cx="7772400" cy="1143000"/>
          </a:xfrm>
        </p:spPr>
        <p:txBody>
          <a:bodyPr/>
          <a:lstStyle/>
          <a:p>
            <a:pPr eaLnBrk="1" hangingPunct="1"/>
            <a:r>
              <a:rPr lang="en-US">
                <a:latin typeface="Times" charset="0"/>
                <a:ea typeface="ＭＳ Ｐゴシック" charset="0"/>
                <a:cs typeface="ＭＳ Ｐゴシック" charset="0"/>
              </a:rPr>
              <a:t>Biased Sample</a:t>
            </a:r>
          </a:p>
        </p:txBody>
      </p:sp>
      <p:sp>
        <p:nvSpPr>
          <p:cNvPr id="23555" name="AutoShape 3"/>
          <p:cNvSpPr>
            <a:spLocks noChangeArrowheads="1"/>
          </p:cNvSpPr>
          <p:nvPr/>
        </p:nvSpPr>
        <p:spPr bwMode="auto">
          <a:xfrm>
            <a:off x="3200400" y="3505200"/>
            <a:ext cx="2819400" cy="2895600"/>
          </a:xfrm>
          <a:prstGeom prst="can">
            <a:avLst>
              <a:gd name="adj" fmla="val 25676"/>
            </a:avLst>
          </a:prstGeom>
          <a:solidFill>
            <a:srgbClr val="EBEBEB"/>
          </a:solidFill>
          <a:ln w="9525">
            <a:solidFill>
              <a:schemeClr val="tx1"/>
            </a:solidFill>
            <a:round/>
            <a:headEnd/>
            <a:tailEnd/>
          </a:ln>
        </p:spPr>
        <p:txBody>
          <a:bodyPr wrap="none" anchor="ctr"/>
          <a:lstStyle/>
          <a:p>
            <a:endParaRPr lang="en-US"/>
          </a:p>
        </p:txBody>
      </p:sp>
      <p:sp>
        <p:nvSpPr>
          <p:cNvPr id="23556" name="Oval 4"/>
          <p:cNvSpPr>
            <a:spLocks noChangeArrowheads="1"/>
          </p:cNvSpPr>
          <p:nvPr/>
        </p:nvSpPr>
        <p:spPr bwMode="auto">
          <a:xfrm>
            <a:off x="3200400" y="5867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57" name="Oval 5"/>
          <p:cNvSpPr>
            <a:spLocks noChangeArrowheads="1"/>
          </p:cNvSpPr>
          <p:nvPr/>
        </p:nvSpPr>
        <p:spPr bwMode="auto">
          <a:xfrm>
            <a:off x="3810000" y="48768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58" name="Oval 6"/>
          <p:cNvSpPr>
            <a:spLocks noChangeArrowheads="1"/>
          </p:cNvSpPr>
          <p:nvPr/>
        </p:nvSpPr>
        <p:spPr bwMode="auto">
          <a:xfrm>
            <a:off x="5486400" y="48006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59" name="Oval 7"/>
          <p:cNvSpPr>
            <a:spLocks noChangeArrowheads="1"/>
          </p:cNvSpPr>
          <p:nvPr/>
        </p:nvSpPr>
        <p:spPr bwMode="auto">
          <a:xfrm>
            <a:off x="4724400" y="60198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0" name="Oval 8"/>
          <p:cNvSpPr>
            <a:spLocks noChangeArrowheads="1"/>
          </p:cNvSpPr>
          <p:nvPr/>
        </p:nvSpPr>
        <p:spPr bwMode="auto">
          <a:xfrm>
            <a:off x="5486400" y="54864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1" name="Oval 9"/>
          <p:cNvSpPr>
            <a:spLocks noChangeArrowheads="1"/>
          </p:cNvSpPr>
          <p:nvPr/>
        </p:nvSpPr>
        <p:spPr bwMode="auto">
          <a:xfrm>
            <a:off x="3200400" y="45720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2" name="Oval 10"/>
          <p:cNvSpPr>
            <a:spLocks noChangeArrowheads="1"/>
          </p:cNvSpPr>
          <p:nvPr/>
        </p:nvSpPr>
        <p:spPr bwMode="auto">
          <a:xfrm>
            <a:off x="5715000" y="59436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3" name="Oval 11"/>
          <p:cNvSpPr>
            <a:spLocks noChangeArrowheads="1"/>
          </p:cNvSpPr>
          <p:nvPr/>
        </p:nvSpPr>
        <p:spPr bwMode="auto">
          <a:xfrm>
            <a:off x="4724400" y="52578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4" name="Oval 12"/>
          <p:cNvSpPr>
            <a:spLocks noChangeArrowheads="1"/>
          </p:cNvSpPr>
          <p:nvPr/>
        </p:nvSpPr>
        <p:spPr bwMode="auto">
          <a:xfrm>
            <a:off x="4495800" y="45720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5" name="Oval 13"/>
          <p:cNvSpPr>
            <a:spLocks noChangeArrowheads="1"/>
          </p:cNvSpPr>
          <p:nvPr/>
        </p:nvSpPr>
        <p:spPr bwMode="auto">
          <a:xfrm>
            <a:off x="4038600" y="54864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6" name="Oval 14"/>
          <p:cNvSpPr>
            <a:spLocks noChangeArrowheads="1"/>
          </p:cNvSpPr>
          <p:nvPr/>
        </p:nvSpPr>
        <p:spPr bwMode="auto">
          <a:xfrm>
            <a:off x="3429000" y="5715000"/>
            <a:ext cx="228600" cy="228600"/>
          </a:xfrm>
          <a:prstGeom prst="ellipse">
            <a:avLst/>
          </a:prstGeom>
          <a:solidFill>
            <a:schemeClr val="tx1"/>
          </a:solidFill>
          <a:ln w="9525">
            <a:solidFill>
              <a:schemeClr val="tx1"/>
            </a:solidFill>
            <a:round/>
            <a:headEnd/>
            <a:tailEnd/>
          </a:ln>
        </p:spPr>
        <p:txBody>
          <a:bodyPr wrap="none" anchor="ctr"/>
          <a:lstStyle/>
          <a:p>
            <a:pPr algn="ctr"/>
            <a:endParaRPr lang="en-US" sz="2400"/>
          </a:p>
        </p:txBody>
      </p:sp>
      <p:sp>
        <p:nvSpPr>
          <p:cNvPr id="23567" name="Oval 15"/>
          <p:cNvSpPr>
            <a:spLocks noChangeArrowheads="1"/>
          </p:cNvSpPr>
          <p:nvPr/>
        </p:nvSpPr>
        <p:spPr bwMode="auto">
          <a:xfrm>
            <a:off x="3352800" y="6019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68" name="Oval 16"/>
          <p:cNvSpPr>
            <a:spLocks noChangeArrowheads="1"/>
          </p:cNvSpPr>
          <p:nvPr/>
        </p:nvSpPr>
        <p:spPr bwMode="auto">
          <a:xfrm>
            <a:off x="3810000" y="5943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69" name="Oval 17"/>
          <p:cNvSpPr>
            <a:spLocks noChangeArrowheads="1"/>
          </p:cNvSpPr>
          <p:nvPr/>
        </p:nvSpPr>
        <p:spPr bwMode="auto">
          <a:xfrm>
            <a:off x="4343400" y="5867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0" name="Oval 18"/>
          <p:cNvSpPr>
            <a:spLocks noChangeArrowheads="1"/>
          </p:cNvSpPr>
          <p:nvPr/>
        </p:nvSpPr>
        <p:spPr bwMode="auto">
          <a:xfrm>
            <a:off x="3581400" y="4191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571" name="Oval 19"/>
          <p:cNvSpPr>
            <a:spLocks noChangeArrowheads="1"/>
          </p:cNvSpPr>
          <p:nvPr/>
        </p:nvSpPr>
        <p:spPr bwMode="auto">
          <a:xfrm>
            <a:off x="4648200" y="5791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2" name="Oval 20"/>
          <p:cNvSpPr>
            <a:spLocks noChangeArrowheads="1"/>
          </p:cNvSpPr>
          <p:nvPr/>
        </p:nvSpPr>
        <p:spPr bwMode="auto">
          <a:xfrm>
            <a:off x="4495800" y="6096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3" name="Oval 21"/>
          <p:cNvSpPr>
            <a:spLocks noChangeArrowheads="1"/>
          </p:cNvSpPr>
          <p:nvPr/>
        </p:nvSpPr>
        <p:spPr bwMode="auto">
          <a:xfrm>
            <a:off x="4953000" y="6096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4" name="Oval 22"/>
          <p:cNvSpPr>
            <a:spLocks noChangeArrowheads="1"/>
          </p:cNvSpPr>
          <p:nvPr/>
        </p:nvSpPr>
        <p:spPr bwMode="auto">
          <a:xfrm>
            <a:off x="5029200" y="5867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5" name="Oval 23"/>
          <p:cNvSpPr>
            <a:spLocks noChangeArrowheads="1"/>
          </p:cNvSpPr>
          <p:nvPr/>
        </p:nvSpPr>
        <p:spPr bwMode="auto">
          <a:xfrm>
            <a:off x="5715000" y="5257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6" name="Oval 24"/>
          <p:cNvSpPr>
            <a:spLocks noChangeArrowheads="1"/>
          </p:cNvSpPr>
          <p:nvPr/>
        </p:nvSpPr>
        <p:spPr bwMode="auto">
          <a:xfrm>
            <a:off x="5791200" y="5715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7" name="Oval 25"/>
          <p:cNvSpPr>
            <a:spLocks noChangeArrowheads="1"/>
          </p:cNvSpPr>
          <p:nvPr/>
        </p:nvSpPr>
        <p:spPr bwMode="auto">
          <a:xfrm>
            <a:off x="5715000" y="5486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8" name="Oval 26"/>
          <p:cNvSpPr>
            <a:spLocks noChangeArrowheads="1"/>
          </p:cNvSpPr>
          <p:nvPr/>
        </p:nvSpPr>
        <p:spPr bwMode="auto">
          <a:xfrm>
            <a:off x="5562600" y="5715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79" name="Oval 27"/>
          <p:cNvSpPr>
            <a:spLocks noChangeArrowheads="1"/>
          </p:cNvSpPr>
          <p:nvPr/>
        </p:nvSpPr>
        <p:spPr bwMode="auto">
          <a:xfrm>
            <a:off x="5334000" y="5791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0" name="Oval 28"/>
          <p:cNvSpPr>
            <a:spLocks noChangeArrowheads="1"/>
          </p:cNvSpPr>
          <p:nvPr/>
        </p:nvSpPr>
        <p:spPr bwMode="auto">
          <a:xfrm>
            <a:off x="5257800" y="6096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1" name="Oval 29"/>
          <p:cNvSpPr>
            <a:spLocks noChangeArrowheads="1"/>
          </p:cNvSpPr>
          <p:nvPr/>
        </p:nvSpPr>
        <p:spPr bwMode="auto">
          <a:xfrm>
            <a:off x="5486400" y="6019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2" name="Oval 30"/>
          <p:cNvSpPr>
            <a:spLocks noChangeArrowheads="1"/>
          </p:cNvSpPr>
          <p:nvPr/>
        </p:nvSpPr>
        <p:spPr bwMode="auto">
          <a:xfrm>
            <a:off x="3962400" y="6172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3" name="Oval 31"/>
          <p:cNvSpPr>
            <a:spLocks noChangeArrowheads="1"/>
          </p:cNvSpPr>
          <p:nvPr/>
        </p:nvSpPr>
        <p:spPr bwMode="auto">
          <a:xfrm>
            <a:off x="4114800" y="5943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4" name="Oval 32"/>
          <p:cNvSpPr>
            <a:spLocks noChangeArrowheads="1"/>
          </p:cNvSpPr>
          <p:nvPr/>
        </p:nvSpPr>
        <p:spPr bwMode="auto">
          <a:xfrm>
            <a:off x="3657600" y="5715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5" name="Oval 33"/>
          <p:cNvSpPr>
            <a:spLocks noChangeArrowheads="1"/>
          </p:cNvSpPr>
          <p:nvPr/>
        </p:nvSpPr>
        <p:spPr bwMode="auto">
          <a:xfrm>
            <a:off x="3962400" y="5715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6" name="Oval 34"/>
          <p:cNvSpPr>
            <a:spLocks noChangeArrowheads="1"/>
          </p:cNvSpPr>
          <p:nvPr/>
        </p:nvSpPr>
        <p:spPr bwMode="auto">
          <a:xfrm>
            <a:off x="4267200" y="5638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7" name="Oval 35"/>
          <p:cNvSpPr>
            <a:spLocks noChangeArrowheads="1"/>
          </p:cNvSpPr>
          <p:nvPr/>
        </p:nvSpPr>
        <p:spPr bwMode="auto">
          <a:xfrm>
            <a:off x="4495800" y="5562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8" name="Oval 36"/>
          <p:cNvSpPr>
            <a:spLocks noChangeArrowheads="1"/>
          </p:cNvSpPr>
          <p:nvPr/>
        </p:nvSpPr>
        <p:spPr bwMode="auto">
          <a:xfrm>
            <a:off x="4876800" y="5638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89" name="Oval 37"/>
          <p:cNvSpPr>
            <a:spLocks noChangeArrowheads="1"/>
          </p:cNvSpPr>
          <p:nvPr/>
        </p:nvSpPr>
        <p:spPr bwMode="auto">
          <a:xfrm>
            <a:off x="4724400" y="5486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0" name="Oval 38"/>
          <p:cNvSpPr>
            <a:spLocks noChangeArrowheads="1"/>
          </p:cNvSpPr>
          <p:nvPr/>
        </p:nvSpPr>
        <p:spPr bwMode="auto">
          <a:xfrm>
            <a:off x="5105400" y="5638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1" name="Oval 39"/>
          <p:cNvSpPr>
            <a:spLocks noChangeArrowheads="1"/>
          </p:cNvSpPr>
          <p:nvPr/>
        </p:nvSpPr>
        <p:spPr bwMode="auto">
          <a:xfrm>
            <a:off x="3810000" y="5410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2" name="Oval 40"/>
          <p:cNvSpPr>
            <a:spLocks noChangeArrowheads="1"/>
          </p:cNvSpPr>
          <p:nvPr/>
        </p:nvSpPr>
        <p:spPr bwMode="auto">
          <a:xfrm>
            <a:off x="5257800" y="5410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3" name="Oval 41"/>
          <p:cNvSpPr>
            <a:spLocks noChangeArrowheads="1"/>
          </p:cNvSpPr>
          <p:nvPr/>
        </p:nvSpPr>
        <p:spPr bwMode="auto">
          <a:xfrm>
            <a:off x="5486400" y="5181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4" name="Oval 42"/>
          <p:cNvSpPr>
            <a:spLocks noChangeArrowheads="1"/>
          </p:cNvSpPr>
          <p:nvPr/>
        </p:nvSpPr>
        <p:spPr bwMode="auto">
          <a:xfrm>
            <a:off x="57912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5" name="Oval 43"/>
          <p:cNvSpPr>
            <a:spLocks noChangeArrowheads="1"/>
          </p:cNvSpPr>
          <p:nvPr/>
        </p:nvSpPr>
        <p:spPr bwMode="auto">
          <a:xfrm>
            <a:off x="3581400" y="6019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6" name="Oval 44"/>
          <p:cNvSpPr>
            <a:spLocks noChangeArrowheads="1"/>
          </p:cNvSpPr>
          <p:nvPr/>
        </p:nvSpPr>
        <p:spPr bwMode="auto">
          <a:xfrm>
            <a:off x="32766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7" name="Oval 45"/>
          <p:cNvSpPr>
            <a:spLocks noChangeArrowheads="1"/>
          </p:cNvSpPr>
          <p:nvPr/>
        </p:nvSpPr>
        <p:spPr bwMode="auto">
          <a:xfrm>
            <a:off x="35814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8" name="Oval 46"/>
          <p:cNvSpPr>
            <a:spLocks noChangeArrowheads="1"/>
          </p:cNvSpPr>
          <p:nvPr/>
        </p:nvSpPr>
        <p:spPr bwMode="auto">
          <a:xfrm>
            <a:off x="46482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599" name="Oval 47"/>
          <p:cNvSpPr>
            <a:spLocks noChangeArrowheads="1"/>
          </p:cNvSpPr>
          <p:nvPr/>
        </p:nvSpPr>
        <p:spPr bwMode="auto">
          <a:xfrm>
            <a:off x="43434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0" name="Oval 48"/>
          <p:cNvSpPr>
            <a:spLocks noChangeArrowheads="1"/>
          </p:cNvSpPr>
          <p:nvPr/>
        </p:nvSpPr>
        <p:spPr bwMode="auto">
          <a:xfrm>
            <a:off x="40386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1" name="Oval 49"/>
          <p:cNvSpPr>
            <a:spLocks noChangeArrowheads="1"/>
          </p:cNvSpPr>
          <p:nvPr/>
        </p:nvSpPr>
        <p:spPr bwMode="auto">
          <a:xfrm>
            <a:off x="41148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2" name="Oval 50"/>
          <p:cNvSpPr>
            <a:spLocks noChangeArrowheads="1"/>
          </p:cNvSpPr>
          <p:nvPr/>
        </p:nvSpPr>
        <p:spPr bwMode="auto">
          <a:xfrm>
            <a:off x="43434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3" name="Oval 51"/>
          <p:cNvSpPr>
            <a:spLocks noChangeArrowheads="1"/>
          </p:cNvSpPr>
          <p:nvPr/>
        </p:nvSpPr>
        <p:spPr bwMode="auto">
          <a:xfrm>
            <a:off x="45720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4" name="Oval 52"/>
          <p:cNvSpPr>
            <a:spLocks noChangeArrowheads="1"/>
          </p:cNvSpPr>
          <p:nvPr/>
        </p:nvSpPr>
        <p:spPr bwMode="auto">
          <a:xfrm>
            <a:off x="50292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5" name="Oval 53"/>
          <p:cNvSpPr>
            <a:spLocks noChangeArrowheads="1"/>
          </p:cNvSpPr>
          <p:nvPr/>
        </p:nvSpPr>
        <p:spPr bwMode="auto">
          <a:xfrm>
            <a:off x="57150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6" name="Oval 54"/>
          <p:cNvSpPr>
            <a:spLocks noChangeArrowheads="1"/>
          </p:cNvSpPr>
          <p:nvPr/>
        </p:nvSpPr>
        <p:spPr bwMode="auto">
          <a:xfrm>
            <a:off x="5562600" y="4953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7" name="Oval 55"/>
          <p:cNvSpPr>
            <a:spLocks noChangeArrowheads="1"/>
          </p:cNvSpPr>
          <p:nvPr/>
        </p:nvSpPr>
        <p:spPr bwMode="auto">
          <a:xfrm>
            <a:off x="52578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8" name="Oval 56"/>
          <p:cNvSpPr>
            <a:spLocks noChangeArrowheads="1"/>
          </p:cNvSpPr>
          <p:nvPr/>
        </p:nvSpPr>
        <p:spPr bwMode="auto">
          <a:xfrm>
            <a:off x="48768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09" name="Oval 57"/>
          <p:cNvSpPr>
            <a:spLocks noChangeArrowheads="1"/>
          </p:cNvSpPr>
          <p:nvPr/>
        </p:nvSpPr>
        <p:spPr bwMode="auto">
          <a:xfrm>
            <a:off x="51816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0" name="Oval 58"/>
          <p:cNvSpPr>
            <a:spLocks noChangeArrowheads="1"/>
          </p:cNvSpPr>
          <p:nvPr/>
        </p:nvSpPr>
        <p:spPr bwMode="auto">
          <a:xfrm>
            <a:off x="4953000" y="5334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1" name="Oval 59"/>
          <p:cNvSpPr>
            <a:spLocks noChangeArrowheads="1"/>
          </p:cNvSpPr>
          <p:nvPr/>
        </p:nvSpPr>
        <p:spPr bwMode="auto">
          <a:xfrm>
            <a:off x="4495800" y="5257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2" name="Oval 60"/>
          <p:cNvSpPr>
            <a:spLocks noChangeArrowheads="1"/>
          </p:cNvSpPr>
          <p:nvPr/>
        </p:nvSpPr>
        <p:spPr bwMode="auto">
          <a:xfrm>
            <a:off x="4038600" y="5257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3" name="Oval 61"/>
          <p:cNvSpPr>
            <a:spLocks noChangeArrowheads="1"/>
          </p:cNvSpPr>
          <p:nvPr/>
        </p:nvSpPr>
        <p:spPr bwMode="auto">
          <a:xfrm>
            <a:off x="39624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4" name="Oval 62"/>
          <p:cNvSpPr>
            <a:spLocks noChangeArrowheads="1"/>
          </p:cNvSpPr>
          <p:nvPr/>
        </p:nvSpPr>
        <p:spPr bwMode="auto">
          <a:xfrm>
            <a:off x="36576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5" name="Oval 63"/>
          <p:cNvSpPr>
            <a:spLocks noChangeArrowheads="1"/>
          </p:cNvSpPr>
          <p:nvPr/>
        </p:nvSpPr>
        <p:spPr bwMode="auto">
          <a:xfrm>
            <a:off x="34290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6" name="Oval 64"/>
          <p:cNvSpPr>
            <a:spLocks noChangeArrowheads="1"/>
          </p:cNvSpPr>
          <p:nvPr/>
        </p:nvSpPr>
        <p:spPr bwMode="auto">
          <a:xfrm>
            <a:off x="32004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7" name="Oval 65"/>
          <p:cNvSpPr>
            <a:spLocks noChangeArrowheads="1"/>
          </p:cNvSpPr>
          <p:nvPr/>
        </p:nvSpPr>
        <p:spPr bwMode="auto">
          <a:xfrm>
            <a:off x="3352800" y="5334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8" name="Oval 66"/>
          <p:cNvSpPr>
            <a:spLocks noChangeArrowheads="1"/>
          </p:cNvSpPr>
          <p:nvPr/>
        </p:nvSpPr>
        <p:spPr bwMode="auto">
          <a:xfrm>
            <a:off x="3200400" y="5562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19" name="Oval 67"/>
          <p:cNvSpPr>
            <a:spLocks noChangeArrowheads="1"/>
          </p:cNvSpPr>
          <p:nvPr/>
        </p:nvSpPr>
        <p:spPr bwMode="auto">
          <a:xfrm>
            <a:off x="4267200" y="5334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0" name="Oval 68"/>
          <p:cNvSpPr>
            <a:spLocks noChangeArrowheads="1"/>
          </p:cNvSpPr>
          <p:nvPr/>
        </p:nvSpPr>
        <p:spPr bwMode="auto">
          <a:xfrm>
            <a:off x="3581400" y="5410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1" name="Oval 69"/>
          <p:cNvSpPr>
            <a:spLocks noChangeArrowheads="1"/>
          </p:cNvSpPr>
          <p:nvPr/>
        </p:nvSpPr>
        <p:spPr bwMode="auto">
          <a:xfrm>
            <a:off x="36576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2" name="Oval 70"/>
          <p:cNvSpPr>
            <a:spLocks noChangeArrowheads="1"/>
          </p:cNvSpPr>
          <p:nvPr/>
        </p:nvSpPr>
        <p:spPr bwMode="auto">
          <a:xfrm>
            <a:off x="34290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3" name="Oval 71"/>
          <p:cNvSpPr>
            <a:spLocks noChangeArrowheads="1"/>
          </p:cNvSpPr>
          <p:nvPr/>
        </p:nvSpPr>
        <p:spPr bwMode="auto">
          <a:xfrm>
            <a:off x="3733800" y="5334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4" name="Oval 72"/>
          <p:cNvSpPr>
            <a:spLocks noChangeArrowheads="1"/>
          </p:cNvSpPr>
          <p:nvPr/>
        </p:nvSpPr>
        <p:spPr bwMode="auto">
          <a:xfrm>
            <a:off x="38862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5" name="Oval 73"/>
          <p:cNvSpPr>
            <a:spLocks noChangeArrowheads="1"/>
          </p:cNvSpPr>
          <p:nvPr/>
        </p:nvSpPr>
        <p:spPr bwMode="auto">
          <a:xfrm>
            <a:off x="47244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6" name="Oval 74"/>
          <p:cNvSpPr>
            <a:spLocks noChangeArrowheads="1"/>
          </p:cNvSpPr>
          <p:nvPr/>
        </p:nvSpPr>
        <p:spPr bwMode="auto">
          <a:xfrm>
            <a:off x="41910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7" name="Oval 75"/>
          <p:cNvSpPr>
            <a:spLocks noChangeArrowheads="1"/>
          </p:cNvSpPr>
          <p:nvPr/>
        </p:nvSpPr>
        <p:spPr bwMode="auto">
          <a:xfrm>
            <a:off x="35052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28" name="Oval 76"/>
          <p:cNvSpPr>
            <a:spLocks noChangeArrowheads="1"/>
          </p:cNvSpPr>
          <p:nvPr/>
        </p:nvSpPr>
        <p:spPr bwMode="auto">
          <a:xfrm>
            <a:off x="3276600" y="4343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29" name="Oval 77"/>
          <p:cNvSpPr>
            <a:spLocks noChangeArrowheads="1"/>
          </p:cNvSpPr>
          <p:nvPr/>
        </p:nvSpPr>
        <p:spPr bwMode="auto">
          <a:xfrm>
            <a:off x="3733800" y="4419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0" name="Oval 78"/>
          <p:cNvSpPr>
            <a:spLocks noChangeArrowheads="1"/>
          </p:cNvSpPr>
          <p:nvPr/>
        </p:nvSpPr>
        <p:spPr bwMode="auto">
          <a:xfrm>
            <a:off x="4038600" y="4343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1" name="Oval 79"/>
          <p:cNvSpPr>
            <a:spLocks noChangeArrowheads="1"/>
          </p:cNvSpPr>
          <p:nvPr/>
        </p:nvSpPr>
        <p:spPr bwMode="auto">
          <a:xfrm>
            <a:off x="4343400" y="4343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2" name="Oval 80"/>
          <p:cNvSpPr>
            <a:spLocks noChangeArrowheads="1"/>
          </p:cNvSpPr>
          <p:nvPr/>
        </p:nvSpPr>
        <p:spPr bwMode="auto">
          <a:xfrm>
            <a:off x="4572000" y="4343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3" name="Oval 81"/>
          <p:cNvSpPr>
            <a:spLocks noChangeArrowheads="1"/>
          </p:cNvSpPr>
          <p:nvPr/>
        </p:nvSpPr>
        <p:spPr bwMode="auto">
          <a:xfrm>
            <a:off x="4800600" y="4419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4" name="Oval 82"/>
          <p:cNvSpPr>
            <a:spLocks noChangeArrowheads="1"/>
          </p:cNvSpPr>
          <p:nvPr/>
        </p:nvSpPr>
        <p:spPr bwMode="auto">
          <a:xfrm>
            <a:off x="5105400" y="4419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5" name="Oval 83"/>
          <p:cNvSpPr>
            <a:spLocks noChangeArrowheads="1"/>
          </p:cNvSpPr>
          <p:nvPr/>
        </p:nvSpPr>
        <p:spPr bwMode="auto">
          <a:xfrm>
            <a:off x="5791200" y="4191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6" name="Oval 84"/>
          <p:cNvSpPr>
            <a:spLocks noChangeArrowheads="1"/>
          </p:cNvSpPr>
          <p:nvPr/>
        </p:nvSpPr>
        <p:spPr bwMode="auto">
          <a:xfrm>
            <a:off x="5334000" y="4343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7" name="Oval 85"/>
          <p:cNvSpPr>
            <a:spLocks noChangeArrowheads="1"/>
          </p:cNvSpPr>
          <p:nvPr/>
        </p:nvSpPr>
        <p:spPr bwMode="auto">
          <a:xfrm>
            <a:off x="49530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38" name="Oval 86"/>
          <p:cNvSpPr>
            <a:spLocks noChangeArrowheads="1"/>
          </p:cNvSpPr>
          <p:nvPr/>
        </p:nvSpPr>
        <p:spPr bwMode="auto">
          <a:xfrm>
            <a:off x="5562600" y="4267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23639" name="Oval 87"/>
          <p:cNvSpPr>
            <a:spLocks noChangeArrowheads="1"/>
          </p:cNvSpPr>
          <p:nvPr/>
        </p:nvSpPr>
        <p:spPr bwMode="auto">
          <a:xfrm>
            <a:off x="52578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40" name="Oval 88"/>
          <p:cNvSpPr>
            <a:spLocks noChangeArrowheads="1"/>
          </p:cNvSpPr>
          <p:nvPr/>
        </p:nvSpPr>
        <p:spPr bwMode="auto">
          <a:xfrm>
            <a:off x="54864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41" name="Oval 89"/>
          <p:cNvSpPr>
            <a:spLocks noChangeArrowheads="1"/>
          </p:cNvSpPr>
          <p:nvPr/>
        </p:nvSpPr>
        <p:spPr bwMode="auto">
          <a:xfrm>
            <a:off x="57912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3642" name="Oval 90"/>
          <p:cNvSpPr>
            <a:spLocks noChangeArrowheads="1"/>
          </p:cNvSpPr>
          <p:nvPr/>
        </p:nvSpPr>
        <p:spPr bwMode="auto">
          <a:xfrm>
            <a:off x="4267200" y="6172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pic>
        <p:nvPicPr>
          <p:cNvPr id="23643" name="Picture 93" descr="scan20030108_112227.tiff                                       0000E7AA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2176">
            <a:off x="3276600" y="1676400"/>
            <a:ext cx="9937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44" name="Line 94"/>
          <p:cNvSpPr>
            <a:spLocks noChangeShapeType="1"/>
          </p:cNvSpPr>
          <p:nvPr/>
        </p:nvSpPr>
        <p:spPr bwMode="auto">
          <a:xfrm flipV="1">
            <a:off x="4572000" y="2362200"/>
            <a:ext cx="1676400" cy="1752600"/>
          </a:xfrm>
          <a:prstGeom prst="line">
            <a:avLst/>
          </a:prstGeom>
          <a:noFill/>
          <a:ln w="825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46F63818-ECA9-6C45-B557-8DE2022BB177}" type="slidenum">
              <a:rPr lang="en-US" smtClean="0"/>
              <a:pPr/>
              <a:t>10</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458200" cy="1143000"/>
          </a:xfrm>
        </p:spPr>
        <p:txBody>
          <a:bodyPr/>
          <a:lstStyle/>
          <a:p>
            <a:r>
              <a:rPr lang="en-US" sz="3600" dirty="0" smtClean="0"/>
              <a:t>What do we mean by a constant probability?</a:t>
            </a:r>
            <a:endParaRPr lang="en-US" sz="3600" dirty="0"/>
          </a:p>
        </p:txBody>
      </p:sp>
      <p:sp>
        <p:nvSpPr>
          <p:cNvPr id="4" name="Content Placeholder 3"/>
          <p:cNvSpPr>
            <a:spLocks noGrp="1"/>
          </p:cNvSpPr>
          <p:nvPr>
            <p:ph idx="1"/>
          </p:nvPr>
        </p:nvSpPr>
        <p:spPr>
          <a:xfrm>
            <a:off x="685800" y="1676400"/>
            <a:ext cx="7772400" cy="4114800"/>
          </a:xfrm>
        </p:spPr>
        <p:txBody>
          <a:bodyPr/>
          <a:lstStyle/>
          <a:p>
            <a:pPr>
              <a:spcAft>
                <a:spcPts val="1800"/>
              </a:spcAft>
            </a:pPr>
            <a:r>
              <a:rPr lang="en-US" dirty="0" smtClean="0"/>
              <a:t>Imagine </a:t>
            </a:r>
            <a:r>
              <a:rPr lang="en-US" dirty="0"/>
              <a:t>selecting two cards from a </a:t>
            </a:r>
            <a:r>
              <a:rPr lang="en-US" dirty="0" smtClean="0"/>
              <a:t>deck</a:t>
            </a:r>
          </a:p>
          <a:p>
            <a:pPr>
              <a:spcAft>
                <a:spcPts val="1800"/>
              </a:spcAft>
            </a:pPr>
            <a:r>
              <a:rPr lang="en-US" dirty="0" smtClean="0"/>
              <a:t>First pick:	P(Jack) = ?</a:t>
            </a:r>
            <a:endParaRPr lang="en-US" dirty="0"/>
          </a:p>
          <a:p>
            <a:pPr>
              <a:spcAft>
                <a:spcPts val="1800"/>
              </a:spcAft>
            </a:pPr>
            <a:r>
              <a:rPr lang="en-US" dirty="0" smtClean="0"/>
              <a:t>Second pic:	P(Jack) = ?	(It depends)</a:t>
            </a:r>
            <a:endParaRPr lang="en-US" dirty="0"/>
          </a:p>
          <a:p>
            <a:pPr>
              <a:spcAft>
                <a:spcPts val="1800"/>
              </a:spcAft>
            </a:pPr>
            <a:r>
              <a:rPr lang="en-US" dirty="0" smtClean="0"/>
              <a:t>Sampling with replacement (put the first card picked back in the deck)</a:t>
            </a:r>
            <a:endParaRPr lang="en-US" dirty="0"/>
          </a:p>
        </p:txBody>
      </p:sp>
      <p:sp>
        <p:nvSpPr>
          <p:cNvPr id="2" name="Slide Number Placeholder 1"/>
          <p:cNvSpPr>
            <a:spLocks noGrp="1"/>
          </p:cNvSpPr>
          <p:nvPr>
            <p:ph type="sldNum" sz="quarter" idx="12"/>
          </p:nvPr>
        </p:nvSpPr>
        <p:spPr/>
        <p:txBody>
          <a:bodyPr/>
          <a:lstStyle/>
          <a:p>
            <a:fld id="{58159B08-6ADE-2446-B160-89C58F94718F}" type="slidenum">
              <a:rPr lang="en-US" smtClean="0"/>
              <a:pPr/>
              <a:t>11</a:t>
            </a:fld>
            <a:endParaRPr lang="en-US"/>
          </a:p>
        </p:txBody>
      </p:sp>
    </p:spTree>
    <p:extLst>
      <p:ext uri="{BB962C8B-B14F-4D97-AF65-F5344CB8AC3E}">
        <p14:creationId xmlns:p14="http://schemas.microsoft.com/office/powerpoint/2010/main" val="517478936"/>
      </p:ext>
    </p:extLst>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t>Probabilities for a range of scores</a:t>
            </a:r>
            <a:endParaRPr lang="en-US" dirty="0"/>
          </a:p>
        </p:txBody>
      </p:sp>
      <p:sp>
        <p:nvSpPr>
          <p:cNvPr id="3" name="Content Placeholder 2"/>
          <p:cNvSpPr>
            <a:spLocks noGrp="1"/>
          </p:cNvSpPr>
          <p:nvPr>
            <p:ph idx="1"/>
          </p:nvPr>
        </p:nvSpPr>
        <p:spPr>
          <a:xfrm>
            <a:off x="685800" y="1828800"/>
            <a:ext cx="7772400" cy="4114800"/>
          </a:xfrm>
        </p:spPr>
        <p:txBody>
          <a:bodyPr/>
          <a:lstStyle/>
          <a:p>
            <a:pPr>
              <a:spcAft>
                <a:spcPts val="600"/>
              </a:spcAft>
            </a:pPr>
            <a:r>
              <a:rPr lang="en-US" dirty="0" smtClean="0"/>
              <a:t>In statistics we are often interested in computing probabilities for a range of scores from a distribution</a:t>
            </a:r>
          </a:p>
          <a:p>
            <a:pPr>
              <a:spcAft>
                <a:spcPts val="600"/>
              </a:spcAft>
            </a:pPr>
            <a:r>
              <a:rPr lang="en-US" dirty="0" smtClean="0"/>
              <a:t>For example what is the probability of a score greater than 4?</a:t>
            </a:r>
          </a:p>
          <a:p>
            <a:pPr>
              <a:spcAft>
                <a:spcPts val="600"/>
              </a:spcAft>
            </a:pPr>
            <a:r>
              <a:rPr lang="en-US" dirty="0" smtClean="0"/>
              <a:t>P(x &gt; 4) = ?</a:t>
            </a:r>
          </a:p>
          <a:p>
            <a:pPr>
              <a:spcAft>
                <a:spcPts val="600"/>
              </a:spcAft>
            </a:pPr>
            <a:r>
              <a:rPr lang="en-US" dirty="0" smtClean="0"/>
              <a:t>P(x &lt; 3) = ? </a:t>
            </a:r>
          </a:p>
          <a:p>
            <a:pPr>
              <a:spcAft>
                <a:spcPts val="600"/>
              </a:spcAft>
            </a:pPr>
            <a:endParaRPr lang="en-US" dirty="0"/>
          </a:p>
        </p:txBody>
      </p:sp>
      <p:sp>
        <p:nvSpPr>
          <p:cNvPr id="4" name="Slide Number Placeholder 3"/>
          <p:cNvSpPr>
            <a:spLocks noGrp="1"/>
          </p:cNvSpPr>
          <p:nvPr>
            <p:ph type="sldNum" sz="quarter" idx="12"/>
          </p:nvPr>
        </p:nvSpPr>
        <p:spPr/>
        <p:txBody>
          <a:bodyPr/>
          <a:lstStyle/>
          <a:p>
            <a:fld id="{58159B08-6ADE-2446-B160-89C58F94718F}" type="slidenum">
              <a:rPr lang="en-US" smtClean="0"/>
              <a:pPr/>
              <a:t>12</a:t>
            </a:fld>
            <a:endParaRPr lang="en-US"/>
          </a:p>
        </p:txBody>
      </p:sp>
    </p:spTree>
    <p:extLst>
      <p:ext uri="{BB962C8B-B14F-4D97-AF65-F5344CB8AC3E}">
        <p14:creationId xmlns:p14="http://schemas.microsoft.com/office/powerpoint/2010/main" val="1799679283"/>
      </p:ext>
    </p:extLst>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1, 1, 2, 3, 3, 4, 4, 4, 5, 6</a:t>
            </a:r>
          </a:p>
        </p:txBody>
      </p:sp>
      <p:graphicFrame>
        <p:nvGraphicFramePr>
          <p:cNvPr id="9335" name="Group 119"/>
          <p:cNvGraphicFramePr>
            <a:graphicFrameLocks noGrp="1"/>
          </p:cNvGraphicFramePr>
          <p:nvPr/>
        </p:nvGraphicFramePr>
        <p:xfrm>
          <a:off x="2819400" y="1981200"/>
          <a:ext cx="3581400" cy="4054477"/>
        </p:xfrm>
        <a:graphic>
          <a:graphicData uri="http://schemas.openxmlformats.org/drawingml/2006/table">
            <a:tbl>
              <a:tblPr/>
              <a:tblGrid>
                <a:gridCol w="1790700"/>
                <a:gridCol w="1790700"/>
              </a:tblGrid>
              <a:tr h="579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x</a:t>
                      </a:r>
                    </a:p>
                  </a:txBody>
                  <a:tcPr marT="45727" marB="45727"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f</a:t>
                      </a:r>
                    </a:p>
                  </a:txBody>
                  <a:tcPr marT="45727" marB="45727" horzOverflow="overflow">
                    <a:lnL>
                      <a:noFill/>
                    </a:lnL>
                    <a:lnR cap="flat">
                      <a:noFill/>
                    </a:lnR>
                    <a:lnT cap="flat">
                      <a:noFill/>
                    </a:lnT>
                    <a:lnB>
                      <a:noFill/>
                    </a:lnB>
                    <a:lnTlToBr>
                      <a:noFill/>
                    </a:lnTlToBr>
                    <a:lnBlToTr>
                      <a:noFill/>
                    </a:lnBlToTr>
                    <a:noFill/>
                  </a:tcPr>
                </a:tc>
              </a:tr>
              <a:tr h="579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6</a:t>
                      </a:r>
                    </a:p>
                  </a:txBody>
                  <a:tcPr marT="45727" marB="45727"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1</a:t>
                      </a:r>
                    </a:p>
                  </a:txBody>
                  <a:tcPr marT="45727" marB="45727" horzOverflow="overflow">
                    <a:lnL>
                      <a:noFill/>
                    </a:lnL>
                    <a:lnR cap="flat">
                      <a:noFill/>
                    </a:lnR>
                    <a:lnT>
                      <a:noFill/>
                    </a:lnT>
                    <a:lnB>
                      <a:noFill/>
                    </a:lnB>
                    <a:lnTlToBr>
                      <a:noFill/>
                    </a:lnTlToBr>
                    <a:lnBlToTr>
                      <a:noFill/>
                    </a:lnBlToTr>
                    <a:noFill/>
                  </a:tcPr>
                </a:tc>
              </a:tr>
              <a:tr h="579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5</a:t>
                      </a:r>
                    </a:p>
                  </a:txBody>
                  <a:tcPr marT="45727" marB="45727"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1</a:t>
                      </a:r>
                    </a:p>
                  </a:txBody>
                  <a:tcPr marT="45727" marB="45727" horzOverflow="overflow">
                    <a:lnL>
                      <a:noFill/>
                    </a:lnL>
                    <a:lnR cap="flat">
                      <a:noFill/>
                    </a:lnR>
                    <a:lnT>
                      <a:noFill/>
                    </a:lnT>
                    <a:lnB>
                      <a:noFill/>
                    </a:lnB>
                    <a:lnTlToBr>
                      <a:noFill/>
                    </a:lnTlToBr>
                    <a:lnBlToTr>
                      <a:noFill/>
                    </a:lnBlToTr>
                    <a:noFill/>
                  </a:tcPr>
                </a:tc>
              </a:tr>
              <a:tr h="579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4</a:t>
                      </a:r>
                    </a:p>
                  </a:txBody>
                  <a:tcPr marT="45727" marB="45727"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3</a:t>
                      </a:r>
                    </a:p>
                  </a:txBody>
                  <a:tcPr marT="45727" marB="45727" horzOverflow="overflow">
                    <a:lnL>
                      <a:noFill/>
                    </a:lnL>
                    <a:lnR cap="flat">
                      <a:noFill/>
                    </a:lnR>
                    <a:lnT>
                      <a:noFill/>
                    </a:lnT>
                    <a:lnB>
                      <a:noFill/>
                    </a:lnB>
                    <a:lnTlToBr>
                      <a:noFill/>
                    </a:lnTlToBr>
                    <a:lnBlToTr>
                      <a:noFill/>
                    </a:lnBlToTr>
                    <a:noFill/>
                  </a:tcPr>
                </a:tc>
              </a:tr>
              <a:tr h="579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3</a:t>
                      </a:r>
                    </a:p>
                  </a:txBody>
                  <a:tcPr marT="45727" marB="45727"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2</a:t>
                      </a:r>
                    </a:p>
                  </a:txBody>
                  <a:tcPr marT="45727" marB="45727" horzOverflow="overflow">
                    <a:lnL>
                      <a:noFill/>
                    </a:lnL>
                    <a:lnR cap="flat">
                      <a:noFill/>
                    </a:lnR>
                    <a:lnT>
                      <a:noFill/>
                    </a:lnT>
                    <a:lnB>
                      <a:noFill/>
                    </a:lnB>
                    <a:lnTlToBr>
                      <a:noFill/>
                    </a:lnTlToBr>
                    <a:lnBlToTr>
                      <a:noFill/>
                    </a:lnBlToTr>
                    <a:noFill/>
                  </a:tcPr>
                </a:tc>
              </a:tr>
              <a:tr h="579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2</a:t>
                      </a:r>
                    </a:p>
                  </a:txBody>
                  <a:tcPr marT="45727" marB="45727"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1</a:t>
                      </a:r>
                    </a:p>
                  </a:txBody>
                  <a:tcPr marT="45727" marB="45727" horzOverflow="overflow">
                    <a:lnL>
                      <a:noFill/>
                    </a:lnL>
                    <a:lnR cap="flat">
                      <a:noFill/>
                    </a:lnR>
                    <a:lnT>
                      <a:noFill/>
                    </a:lnT>
                    <a:lnB>
                      <a:noFill/>
                    </a:lnB>
                    <a:lnTlToBr>
                      <a:noFill/>
                    </a:lnTlToBr>
                    <a:lnBlToTr>
                      <a:noFill/>
                    </a:lnBlToTr>
                    <a:noFill/>
                  </a:tcPr>
                </a:tc>
              </a:tr>
              <a:tr h="579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1</a:t>
                      </a:r>
                    </a:p>
                  </a:txBody>
                  <a:tcPr marT="45727" marB="45727"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Times" pitchFamily="-110" charset="0"/>
                        </a:rPr>
                        <a:t>2</a:t>
                      </a:r>
                    </a:p>
                  </a:txBody>
                  <a:tcPr marT="45727" marB="45727" horzOverflow="overflow">
                    <a:lnL>
                      <a:noFill/>
                    </a:lnL>
                    <a:lnR cap="flat">
                      <a:noFill/>
                    </a:lnR>
                    <a:lnT>
                      <a:noFill/>
                    </a:lnT>
                    <a:lnB cap="flat">
                      <a:noFill/>
                    </a:lnB>
                    <a:lnTlToBr>
                      <a:noFill/>
                    </a:lnTlToBr>
                    <a:lnBlToTr>
                      <a:noFill/>
                    </a:lnBlToTr>
                    <a:noFill/>
                  </a:tcPr>
                </a:tc>
              </a:tr>
            </a:tbl>
          </a:graphicData>
        </a:graphic>
      </p:graphicFrame>
      <p:sp>
        <p:nvSpPr>
          <p:cNvPr id="24594" name="Line 120"/>
          <p:cNvSpPr>
            <a:spLocks noChangeShapeType="1"/>
          </p:cNvSpPr>
          <p:nvPr/>
        </p:nvSpPr>
        <p:spPr bwMode="auto">
          <a:xfrm>
            <a:off x="3048000" y="251460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5" name="Line 121"/>
          <p:cNvSpPr>
            <a:spLocks noChangeShapeType="1"/>
          </p:cNvSpPr>
          <p:nvPr/>
        </p:nvSpPr>
        <p:spPr bwMode="auto">
          <a:xfrm>
            <a:off x="3048000" y="594360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46F63818-ECA9-6C45-B557-8DE2022BB177}" type="slidenum">
              <a:rPr lang="en-US" smtClean="0"/>
              <a:pPr/>
              <a:t>13</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6200"/>
            <a:ext cx="8229600" cy="1143000"/>
          </a:xfrm>
        </p:spPr>
        <p:txBody>
          <a:bodyPr/>
          <a:lstStyle/>
          <a:p>
            <a:r>
              <a:rPr lang="en-US" sz="3200" dirty="0"/>
              <a:t>What is the probability of a score greater than 4?</a:t>
            </a:r>
          </a:p>
        </p:txBody>
      </p:sp>
      <p:grpSp>
        <p:nvGrpSpPr>
          <p:cNvPr id="5" name="Group 4"/>
          <p:cNvGrpSpPr/>
          <p:nvPr/>
        </p:nvGrpSpPr>
        <p:grpSpPr>
          <a:xfrm>
            <a:off x="762000" y="2590800"/>
            <a:ext cx="7415213" cy="3124200"/>
            <a:chOff x="762000" y="1828800"/>
            <a:chExt cx="7415213" cy="3124200"/>
          </a:xfrm>
        </p:grpSpPr>
        <p:sp>
          <p:nvSpPr>
            <p:cNvPr id="25603" name="Line 3"/>
            <p:cNvSpPr>
              <a:spLocks noChangeShapeType="1"/>
            </p:cNvSpPr>
            <p:nvPr/>
          </p:nvSpPr>
          <p:spPr bwMode="auto">
            <a:xfrm>
              <a:off x="1905000" y="1828800"/>
              <a:ext cx="0" cy="2667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4" name="Line 4"/>
            <p:cNvSpPr>
              <a:spLocks noChangeShapeType="1"/>
            </p:cNvSpPr>
            <p:nvPr/>
          </p:nvSpPr>
          <p:spPr bwMode="auto">
            <a:xfrm>
              <a:off x="1905000" y="4495800"/>
              <a:ext cx="579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5" name="Rectangle 5"/>
            <p:cNvSpPr>
              <a:spLocks noChangeArrowheads="1"/>
            </p:cNvSpPr>
            <p:nvPr/>
          </p:nvSpPr>
          <p:spPr bwMode="auto">
            <a:xfrm>
              <a:off x="22860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6" name="Rectangle 6"/>
            <p:cNvSpPr>
              <a:spLocks noChangeArrowheads="1"/>
            </p:cNvSpPr>
            <p:nvPr/>
          </p:nvSpPr>
          <p:spPr bwMode="auto">
            <a:xfrm>
              <a:off x="29718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7" name="Rectangle 7"/>
            <p:cNvSpPr>
              <a:spLocks noChangeArrowheads="1"/>
            </p:cNvSpPr>
            <p:nvPr/>
          </p:nvSpPr>
          <p:spPr bwMode="auto">
            <a:xfrm>
              <a:off x="36576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8" name="Rectangle 8"/>
            <p:cNvSpPr>
              <a:spLocks noChangeArrowheads="1"/>
            </p:cNvSpPr>
            <p:nvPr/>
          </p:nvSpPr>
          <p:spPr bwMode="auto">
            <a:xfrm>
              <a:off x="43434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9" name="Rectangle 9"/>
            <p:cNvSpPr>
              <a:spLocks noChangeArrowheads="1"/>
            </p:cNvSpPr>
            <p:nvPr/>
          </p:nvSpPr>
          <p:spPr bwMode="auto">
            <a:xfrm>
              <a:off x="50292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0" name="Rectangle 10"/>
            <p:cNvSpPr>
              <a:spLocks noChangeArrowheads="1"/>
            </p:cNvSpPr>
            <p:nvPr/>
          </p:nvSpPr>
          <p:spPr bwMode="auto">
            <a:xfrm>
              <a:off x="57150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1" name="Rectangle 11"/>
            <p:cNvSpPr>
              <a:spLocks noChangeArrowheads="1"/>
            </p:cNvSpPr>
            <p:nvPr/>
          </p:nvSpPr>
          <p:spPr bwMode="auto">
            <a:xfrm>
              <a:off x="43434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2" name="Rectangle 12"/>
            <p:cNvSpPr>
              <a:spLocks noChangeArrowheads="1"/>
            </p:cNvSpPr>
            <p:nvPr/>
          </p:nvSpPr>
          <p:spPr bwMode="auto">
            <a:xfrm>
              <a:off x="4343400" y="24384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3" name="Rectangle 13"/>
            <p:cNvSpPr>
              <a:spLocks noChangeArrowheads="1"/>
            </p:cNvSpPr>
            <p:nvPr/>
          </p:nvSpPr>
          <p:spPr bwMode="auto">
            <a:xfrm>
              <a:off x="36576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4" name="Rectangle 14"/>
            <p:cNvSpPr>
              <a:spLocks noChangeArrowheads="1"/>
            </p:cNvSpPr>
            <p:nvPr/>
          </p:nvSpPr>
          <p:spPr bwMode="auto">
            <a:xfrm>
              <a:off x="22860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5" name="Text Box 15"/>
            <p:cNvSpPr txBox="1">
              <a:spLocks noChangeArrowheads="1"/>
            </p:cNvSpPr>
            <p:nvPr/>
          </p:nvSpPr>
          <p:spPr bwMode="auto">
            <a:xfrm>
              <a:off x="24828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5616" name="Text Box 16"/>
            <p:cNvSpPr txBox="1">
              <a:spLocks noChangeArrowheads="1"/>
            </p:cNvSpPr>
            <p:nvPr/>
          </p:nvSpPr>
          <p:spPr bwMode="auto">
            <a:xfrm>
              <a:off x="31686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5617" name="Text Box 17"/>
            <p:cNvSpPr txBox="1">
              <a:spLocks noChangeArrowheads="1"/>
            </p:cNvSpPr>
            <p:nvPr/>
          </p:nvSpPr>
          <p:spPr bwMode="auto">
            <a:xfrm>
              <a:off x="38544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25618" name="Text Box 18"/>
            <p:cNvSpPr txBox="1">
              <a:spLocks noChangeArrowheads="1"/>
            </p:cNvSpPr>
            <p:nvPr/>
          </p:nvSpPr>
          <p:spPr bwMode="auto">
            <a:xfrm>
              <a:off x="45402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4</a:t>
              </a:r>
            </a:p>
          </p:txBody>
        </p:sp>
        <p:sp>
          <p:nvSpPr>
            <p:cNvPr id="25619" name="Text Box 19"/>
            <p:cNvSpPr txBox="1">
              <a:spLocks noChangeArrowheads="1"/>
            </p:cNvSpPr>
            <p:nvPr/>
          </p:nvSpPr>
          <p:spPr bwMode="auto">
            <a:xfrm>
              <a:off x="52260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5</a:t>
              </a:r>
            </a:p>
          </p:txBody>
        </p:sp>
        <p:sp>
          <p:nvSpPr>
            <p:cNvPr id="25620" name="Text Box 20"/>
            <p:cNvSpPr txBox="1">
              <a:spLocks noChangeArrowheads="1"/>
            </p:cNvSpPr>
            <p:nvPr/>
          </p:nvSpPr>
          <p:spPr bwMode="auto">
            <a:xfrm>
              <a:off x="59118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6</a:t>
              </a:r>
            </a:p>
          </p:txBody>
        </p:sp>
        <p:sp>
          <p:nvSpPr>
            <p:cNvPr id="25621" name="Text Box 21"/>
            <p:cNvSpPr txBox="1">
              <a:spLocks noChangeArrowheads="1"/>
            </p:cNvSpPr>
            <p:nvPr/>
          </p:nvSpPr>
          <p:spPr bwMode="auto">
            <a:xfrm>
              <a:off x="65976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7</a:t>
              </a:r>
            </a:p>
          </p:txBody>
        </p:sp>
        <p:sp>
          <p:nvSpPr>
            <p:cNvPr id="25622" name="Text Box 22"/>
            <p:cNvSpPr txBox="1">
              <a:spLocks noChangeArrowheads="1"/>
            </p:cNvSpPr>
            <p:nvPr/>
          </p:nvSpPr>
          <p:spPr bwMode="auto">
            <a:xfrm>
              <a:off x="72834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8</a:t>
              </a:r>
            </a:p>
          </p:txBody>
        </p:sp>
        <p:sp>
          <p:nvSpPr>
            <p:cNvPr id="25623" name="Text Box 23"/>
            <p:cNvSpPr txBox="1">
              <a:spLocks noChangeArrowheads="1"/>
            </p:cNvSpPr>
            <p:nvPr/>
          </p:nvSpPr>
          <p:spPr bwMode="auto">
            <a:xfrm>
              <a:off x="1371600" y="3581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5624" name="Text Box 24"/>
            <p:cNvSpPr txBox="1">
              <a:spLocks noChangeArrowheads="1"/>
            </p:cNvSpPr>
            <p:nvPr/>
          </p:nvSpPr>
          <p:spPr bwMode="auto">
            <a:xfrm>
              <a:off x="1371600" y="2895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5625" name="Text Box 25"/>
            <p:cNvSpPr txBox="1">
              <a:spLocks noChangeArrowheads="1"/>
            </p:cNvSpPr>
            <p:nvPr/>
          </p:nvSpPr>
          <p:spPr bwMode="auto">
            <a:xfrm>
              <a:off x="1371600" y="2209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25626" name="Text Box 26"/>
            <p:cNvSpPr txBox="1">
              <a:spLocks noChangeArrowheads="1"/>
            </p:cNvSpPr>
            <p:nvPr/>
          </p:nvSpPr>
          <p:spPr bwMode="auto">
            <a:xfrm>
              <a:off x="7772400" y="42672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25627" name="Text Box 27"/>
            <p:cNvSpPr txBox="1">
              <a:spLocks noChangeArrowheads="1"/>
            </p:cNvSpPr>
            <p:nvPr/>
          </p:nvSpPr>
          <p:spPr bwMode="auto">
            <a:xfrm rot="-5400000">
              <a:off x="289718" y="2910682"/>
              <a:ext cx="1401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frequency</a:t>
              </a:r>
            </a:p>
          </p:txBody>
        </p:sp>
      </p:grpSp>
      <p:sp>
        <p:nvSpPr>
          <p:cNvPr id="30" name="TextBox 29"/>
          <p:cNvSpPr txBox="1"/>
          <p:nvPr/>
        </p:nvSpPr>
        <p:spPr>
          <a:xfrm>
            <a:off x="3156029" y="1143000"/>
            <a:ext cx="2151951" cy="584776"/>
          </a:xfrm>
          <a:prstGeom prst="rect">
            <a:avLst/>
          </a:prstGeom>
          <a:noFill/>
        </p:spPr>
        <p:txBody>
          <a:bodyPr wrap="none" rtlCol="0">
            <a:spAutoFit/>
          </a:bodyPr>
          <a:lstStyle/>
          <a:p>
            <a:r>
              <a:rPr lang="en-US" sz="3200" dirty="0" smtClean="0"/>
              <a:t>P(x &gt; 4) = ?</a:t>
            </a:r>
            <a:endParaRPr lang="en-US" sz="3200" dirty="0"/>
          </a:p>
        </p:txBody>
      </p:sp>
      <p:grpSp>
        <p:nvGrpSpPr>
          <p:cNvPr id="2" name="Group 1"/>
          <p:cNvGrpSpPr/>
          <p:nvPr/>
        </p:nvGrpSpPr>
        <p:grpSpPr>
          <a:xfrm>
            <a:off x="5029200" y="4572000"/>
            <a:ext cx="1371600" cy="685800"/>
            <a:chOff x="5029200" y="4572000"/>
            <a:chExt cx="1371600" cy="685800"/>
          </a:xfrm>
        </p:grpSpPr>
        <p:sp>
          <p:nvSpPr>
            <p:cNvPr id="33" name="Rectangle 9"/>
            <p:cNvSpPr>
              <a:spLocks noChangeArrowheads="1"/>
            </p:cNvSpPr>
            <p:nvPr/>
          </p:nvSpPr>
          <p:spPr bwMode="auto">
            <a:xfrm>
              <a:off x="50292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sp>
          <p:nvSpPr>
            <p:cNvPr id="34" name="Rectangle 10"/>
            <p:cNvSpPr>
              <a:spLocks noChangeArrowheads="1"/>
            </p:cNvSpPr>
            <p:nvPr/>
          </p:nvSpPr>
          <p:spPr bwMode="auto">
            <a:xfrm>
              <a:off x="57150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grpSp>
      <p:sp>
        <p:nvSpPr>
          <p:cNvPr id="35" name="TextBox 34"/>
          <p:cNvSpPr txBox="1"/>
          <p:nvPr/>
        </p:nvSpPr>
        <p:spPr>
          <a:xfrm>
            <a:off x="3156029" y="5867400"/>
            <a:ext cx="2482771" cy="584776"/>
          </a:xfrm>
          <a:prstGeom prst="rect">
            <a:avLst/>
          </a:prstGeom>
          <a:noFill/>
        </p:spPr>
        <p:txBody>
          <a:bodyPr wrap="none" rtlCol="0">
            <a:spAutoFit/>
          </a:bodyPr>
          <a:lstStyle/>
          <a:p>
            <a:r>
              <a:rPr lang="en-US" sz="3200" dirty="0" smtClean="0"/>
              <a:t>P(x &gt; 4) = .20</a:t>
            </a:r>
            <a:endParaRPr lang="en-US" sz="3200" dirty="0"/>
          </a:p>
        </p:txBody>
      </p:sp>
      <p:sp>
        <p:nvSpPr>
          <p:cNvPr id="3" name="Slide Number Placeholder 2"/>
          <p:cNvSpPr>
            <a:spLocks noGrp="1"/>
          </p:cNvSpPr>
          <p:nvPr>
            <p:ph type="sldNum" sz="quarter" idx="12"/>
          </p:nvPr>
        </p:nvSpPr>
        <p:spPr/>
        <p:txBody>
          <a:bodyPr/>
          <a:lstStyle/>
          <a:p>
            <a:fld id="{58159B08-6ADE-2446-B160-89C58F94718F}" type="slidenum">
              <a:rPr lang="en-US" smtClean="0"/>
              <a:pPr/>
              <a:t>14</a:t>
            </a:fld>
            <a:endParaRPr lang="en-US"/>
          </a:p>
        </p:txBody>
      </p:sp>
    </p:spTree>
    <p:extLst>
      <p:ext uri="{BB962C8B-B14F-4D97-AF65-F5344CB8AC3E}">
        <p14:creationId xmlns:p14="http://schemas.microsoft.com/office/powerpoint/2010/main" val="428993748"/>
      </p:ext>
    </p:extLst>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dissolve">
                                      <p:cBhvr>
                                        <p:cTn id="2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6200"/>
            <a:ext cx="8229600" cy="1143000"/>
          </a:xfrm>
        </p:spPr>
        <p:txBody>
          <a:bodyPr/>
          <a:lstStyle/>
          <a:p>
            <a:r>
              <a:rPr lang="en-US" sz="3200" dirty="0"/>
              <a:t>What is the probability of a score </a:t>
            </a:r>
            <a:r>
              <a:rPr lang="en-US" sz="3200" dirty="0" smtClean="0"/>
              <a:t>less than 3?</a:t>
            </a:r>
            <a:endParaRPr lang="en-US" sz="3200" dirty="0"/>
          </a:p>
        </p:txBody>
      </p:sp>
      <p:grpSp>
        <p:nvGrpSpPr>
          <p:cNvPr id="5" name="Group 4"/>
          <p:cNvGrpSpPr/>
          <p:nvPr/>
        </p:nvGrpSpPr>
        <p:grpSpPr>
          <a:xfrm>
            <a:off x="762000" y="2590800"/>
            <a:ext cx="7415213" cy="3124200"/>
            <a:chOff x="762000" y="1828800"/>
            <a:chExt cx="7415213" cy="3124200"/>
          </a:xfrm>
        </p:grpSpPr>
        <p:sp>
          <p:nvSpPr>
            <p:cNvPr id="25603" name="Line 3"/>
            <p:cNvSpPr>
              <a:spLocks noChangeShapeType="1"/>
            </p:cNvSpPr>
            <p:nvPr/>
          </p:nvSpPr>
          <p:spPr bwMode="auto">
            <a:xfrm>
              <a:off x="1905000" y="1828800"/>
              <a:ext cx="0" cy="2667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4" name="Line 4"/>
            <p:cNvSpPr>
              <a:spLocks noChangeShapeType="1"/>
            </p:cNvSpPr>
            <p:nvPr/>
          </p:nvSpPr>
          <p:spPr bwMode="auto">
            <a:xfrm>
              <a:off x="1905000" y="4495800"/>
              <a:ext cx="579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5" name="Rectangle 5"/>
            <p:cNvSpPr>
              <a:spLocks noChangeArrowheads="1"/>
            </p:cNvSpPr>
            <p:nvPr/>
          </p:nvSpPr>
          <p:spPr bwMode="auto">
            <a:xfrm>
              <a:off x="22860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6" name="Rectangle 6"/>
            <p:cNvSpPr>
              <a:spLocks noChangeArrowheads="1"/>
            </p:cNvSpPr>
            <p:nvPr/>
          </p:nvSpPr>
          <p:spPr bwMode="auto">
            <a:xfrm>
              <a:off x="29718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7" name="Rectangle 7"/>
            <p:cNvSpPr>
              <a:spLocks noChangeArrowheads="1"/>
            </p:cNvSpPr>
            <p:nvPr/>
          </p:nvSpPr>
          <p:spPr bwMode="auto">
            <a:xfrm>
              <a:off x="36576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8" name="Rectangle 8"/>
            <p:cNvSpPr>
              <a:spLocks noChangeArrowheads="1"/>
            </p:cNvSpPr>
            <p:nvPr/>
          </p:nvSpPr>
          <p:spPr bwMode="auto">
            <a:xfrm>
              <a:off x="43434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9" name="Rectangle 9"/>
            <p:cNvSpPr>
              <a:spLocks noChangeArrowheads="1"/>
            </p:cNvSpPr>
            <p:nvPr/>
          </p:nvSpPr>
          <p:spPr bwMode="auto">
            <a:xfrm>
              <a:off x="50292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0" name="Rectangle 10"/>
            <p:cNvSpPr>
              <a:spLocks noChangeArrowheads="1"/>
            </p:cNvSpPr>
            <p:nvPr/>
          </p:nvSpPr>
          <p:spPr bwMode="auto">
            <a:xfrm>
              <a:off x="57150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1" name="Rectangle 11"/>
            <p:cNvSpPr>
              <a:spLocks noChangeArrowheads="1"/>
            </p:cNvSpPr>
            <p:nvPr/>
          </p:nvSpPr>
          <p:spPr bwMode="auto">
            <a:xfrm>
              <a:off x="43434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2" name="Rectangle 12"/>
            <p:cNvSpPr>
              <a:spLocks noChangeArrowheads="1"/>
            </p:cNvSpPr>
            <p:nvPr/>
          </p:nvSpPr>
          <p:spPr bwMode="auto">
            <a:xfrm>
              <a:off x="4343400" y="24384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3" name="Rectangle 13"/>
            <p:cNvSpPr>
              <a:spLocks noChangeArrowheads="1"/>
            </p:cNvSpPr>
            <p:nvPr/>
          </p:nvSpPr>
          <p:spPr bwMode="auto">
            <a:xfrm>
              <a:off x="36576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4" name="Rectangle 14"/>
            <p:cNvSpPr>
              <a:spLocks noChangeArrowheads="1"/>
            </p:cNvSpPr>
            <p:nvPr/>
          </p:nvSpPr>
          <p:spPr bwMode="auto">
            <a:xfrm>
              <a:off x="22860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5" name="Text Box 15"/>
            <p:cNvSpPr txBox="1">
              <a:spLocks noChangeArrowheads="1"/>
            </p:cNvSpPr>
            <p:nvPr/>
          </p:nvSpPr>
          <p:spPr bwMode="auto">
            <a:xfrm>
              <a:off x="24828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5616" name="Text Box 16"/>
            <p:cNvSpPr txBox="1">
              <a:spLocks noChangeArrowheads="1"/>
            </p:cNvSpPr>
            <p:nvPr/>
          </p:nvSpPr>
          <p:spPr bwMode="auto">
            <a:xfrm>
              <a:off x="31686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5617" name="Text Box 17"/>
            <p:cNvSpPr txBox="1">
              <a:spLocks noChangeArrowheads="1"/>
            </p:cNvSpPr>
            <p:nvPr/>
          </p:nvSpPr>
          <p:spPr bwMode="auto">
            <a:xfrm>
              <a:off x="38544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25618" name="Text Box 18"/>
            <p:cNvSpPr txBox="1">
              <a:spLocks noChangeArrowheads="1"/>
            </p:cNvSpPr>
            <p:nvPr/>
          </p:nvSpPr>
          <p:spPr bwMode="auto">
            <a:xfrm>
              <a:off x="45402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4</a:t>
              </a:r>
            </a:p>
          </p:txBody>
        </p:sp>
        <p:sp>
          <p:nvSpPr>
            <p:cNvPr id="25619" name="Text Box 19"/>
            <p:cNvSpPr txBox="1">
              <a:spLocks noChangeArrowheads="1"/>
            </p:cNvSpPr>
            <p:nvPr/>
          </p:nvSpPr>
          <p:spPr bwMode="auto">
            <a:xfrm>
              <a:off x="52260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5</a:t>
              </a:r>
            </a:p>
          </p:txBody>
        </p:sp>
        <p:sp>
          <p:nvSpPr>
            <p:cNvPr id="25620" name="Text Box 20"/>
            <p:cNvSpPr txBox="1">
              <a:spLocks noChangeArrowheads="1"/>
            </p:cNvSpPr>
            <p:nvPr/>
          </p:nvSpPr>
          <p:spPr bwMode="auto">
            <a:xfrm>
              <a:off x="59118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6</a:t>
              </a:r>
            </a:p>
          </p:txBody>
        </p:sp>
        <p:sp>
          <p:nvSpPr>
            <p:cNvPr id="25621" name="Text Box 21"/>
            <p:cNvSpPr txBox="1">
              <a:spLocks noChangeArrowheads="1"/>
            </p:cNvSpPr>
            <p:nvPr/>
          </p:nvSpPr>
          <p:spPr bwMode="auto">
            <a:xfrm>
              <a:off x="65976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7</a:t>
              </a:r>
            </a:p>
          </p:txBody>
        </p:sp>
        <p:sp>
          <p:nvSpPr>
            <p:cNvPr id="25622" name="Text Box 22"/>
            <p:cNvSpPr txBox="1">
              <a:spLocks noChangeArrowheads="1"/>
            </p:cNvSpPr>
            <p:nvPr/>
          </p:nvSpPr>
          <p:spPr bwMode="auto">
            <a:xfrm>
              <a:off x="72834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8</a:t>
              </a:r>
            </a:p>
          </p:txBody>
        </p:sp>
        <p:sp>
          <p:nvSpPr>
            <p:cNvPr id="25623" name="Text Box 23"/>
            <p:cNvSpPr txBox="1">
              <a:spLocks noChangeArrowheads="1"/>
            </p:cNvSpPr>
            <p:nvPr/>
          </p:nvSpPr>
          <p:spPr bwMode="auto">
            <a:xfrm>
              <a:off x="1371600" y="3581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5624" name="Text Box 24"/>
            <p:cNvSpPr txBox="1">
              <a:spLocks noChangeArrowheads="1"/>
            </p:cNvSpPr>
            <p:nvPr/>
          </p:nvSpPr>
          <p:spPr bwMode="auto">
            <a:xfrm>
              <a:off x="1371600" y="2895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5625" name="Text Box 25"/>
            <p:cNvSpPr txBox="1">
              <a:spLocks noChangeArrowheads="1"/>
            </p:cNvSpPr>
            <p:nvPr/>
          </p:nvSpPr>
          <p:spPr bwMode="auto">
            <a:xfrm>
              <a:off x="1371600" y="2209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25626" name="Text Box 26"/>
            <p:cNvSpPr txBox="1">
              <a:spLocks noChangeArrowheads="1"/>
            </p:cNvSpPr>
            <p:nvPr/>
          </p:nvSpPr>
          <p:spPr bwMode="auto">
            <a:xfrm>
              <a:off x="7772400" y="42672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25627" name="Text Box 27"/>
            <p:cNvSpPr txBox="1">
              <a:spLocks noChangeArrowheads="1"/>
            </p:cNvSpPr>
            <p:nvPr/>
          </p:nvSpPr>
          <p:spPr bwMode="auto">
            <a:xfrm rot="-5400000">
              <a:off x="289718" y="2910682"/>
              <a:ext cx="1401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frequency</a:t>
              </a:r>
            </a:p>
          </p:txBody>
        </p:sp>
      </p:grpSp>
      <p:sp>
        <p:nvSpPr>
          <p:cNvPr id="30" name="TextBox 29"/>
          <p:cNvSpPr txBox="1"/>
          <p:nvPr/>
        </p:nvSpPr>
        <p:spPr>
          <a:xfrm>
            <a:off x="3156029" y="1143000"/>
            <a:ext cx="2151951" cy="584776"/>
          </a:xfrm>
          <a:prstGeom prst="rect">
            <a:avLst/>
          </a:prstGeom>
          <a:noFill/>
        </p:spPr>
        <p:txBody>
          <a:bodyPr wrap="none" rtlCol="0">
            <a:spAutoFit/>
          </a:bodyPr>
          <a:lstStyle/>
          <a:p>
            <a:r>
              <a:rPr lang="en-US" sz="3200" dirty="0" smtClean="0"/>
              <a:t>P(x &lt; 3) = ?</a:t>
            </a:r>
            <a:endParaRPr lang="en-US" sz="3200" dirty="0"/>
          </a:p>
        </p:txBody>
      </p:sp>
      <p:sp>
        <p:nvSpPr>
          <p:cNvPr id="35" name="TextBox 34"/>
          <p:cNvSpPr txBox="1"/>
          <p:nvPr/>
        </p:nvSpPr>
        <p:spPr>
          <a:xfrm>
            <a:off x="3156029" y="5867400"/>
            <a:ext cx="2482771" cy="584776"/>
          </a:xfrm>
          <a:prstGeom prst="rect">
            <a:avLst/>
          </a:prstGeom>
          <a:noFill/>
        </p:spPr>
        <p:txBody>
          <a:bodyPr wrap="none" rtlCol="0">
            <a:spAutoFit/>
          </a:bodyPr>
          <a:lstStyle/>
          <a:p>
            <a:r>
              <a:rPr lang="en-US" sz="3200" dirty="0" smtClean="0"/>
              <a:t>P(x &lt; 3) = .30</a:t>
            </a:r>
            <a:endParaRPr lang="en-US" sz="3200" dirty="0"/>
          </a:p>
        </p:txBody>
      </p:sp>
      <p:sp>
        <p:nvSpPr>
          <p:cNvPr id="36" name="Rectangle 5"/>
          <p:cNvSpPr>
            <a:spLocks noChangeArrowheads="1"/>
          </p:cNvSpPr>
          <p:nvPr/>
        </p:nvSpPr>
        <p:spPr bwMode="auto">
          <a:xfrm>
            <a:off x="22860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sp>
        <p:nvSpPr>
          <p:cNvPr id="37" name="Rectangle 6"/>
          <p:cNvSpPr>
            <a:spLocks noChangeArrowheads="1"/>
          </p:cNvSpPr>
          <p:nvPr/>
        </p:nvSpPr>
        <p:spPr bwMode="auto">
          <a:xfrm>
            <a:off x="29718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sp>
        <p:nvSpPr>
          <p:cNvPr id="38" name="Rectangle 14"/>
          <p:cNvSpPr>
            <a:spLocks noChangeArrowheads="1"/>
          </p:cNvSpPr>
          <p:nvPr/>
        </p:nvSpPr>
        <p:spPr bwMode="auto">
          <a:xfrm>
            <a:off x="2286000" y="38862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sp>
        <p:nvSpPr>
          <p:cNvPr id="2" name="Slide Number Placeholder 1"/>
          <p:cNvSpPr>
            <a:spLocks noGrp="1"/>
          </p:cNvSpPr>
          <p:nvPr>
            <p:ph type="sldNum" sz="quarter" idx="12"/>
          </p:nvPr>
        </p:nvSpPr>
        <p:spPr/>
        <p:txBody>
          <a:bodyPr/>
          <a:lstStyle/>
          <a:p>
            <a:fld id="{58159B08-6ADE-2446-B160-89C58F94718F}" type="slidenum">
              <a:rPr lang="en-US" smtClean="0"/>
              <a:pPr/>
              <a:t>15</a:t>
            </a:fld>
            <a:endParaRPr lang="en-US"/>
          </a:p>
        </p:txBody>
      </p:sp>
    </p:spTree>
    <p:extLst>
      <p:ext uri="{BB962C8B-B14F-4D97-AF65-F5344CB8AC3E}">
        <p14:creationId xmlns:p14="http://schemas.microsoft.com/office/powerpoint/2010/main" val="2070291125"/>
      </p:ext>
    </p:extLst>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dissolve">
                                      <p:cBhvr>
                                        <p:cTn id="17" dur="500"/>
                                        <p:tgtEl>
                                          <p:spTgt spid="36"/>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dissolve">
                                      <p:cBhvr>
                                        <p:cTn id="20" dur="500"/>
                                        <p:tgtEl>
                                          <p:spTgt spid="37"/>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dissolv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dissolve">
                                      <p:cBhvr>
                                        <p:cTn id="2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P spid="36" grpId="0" animBg="1"/>
      <p:bldP spid="37" grpId="0" animBg="1"/>
      <p:bldP spid="3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6200"/>
            <a:ext cx="8229600" cy="1143000"/>
          </a:xfrm>
        </p:spPr>
        <p:txBody>
          <a:bodyPr/>
          <a:lstStyle/>
          <a:p>
            <a:r>
              <a:rPr lang="en-US" sz="3200" dirty="0"/>
              <a:t>What is the probability of a score </a:t>
            </a:r>
            <a:r>
              <a:rPr lang="en-US" sz="3200" dirty="0" smtClean="0"/>
              <a:t>less than 3 or greater than 4?</a:t>
            </a:r>
            <a:endParaRPr lang="en-US" sz="3200" dirty="0"/>
          </a:p>
        </p:txBody>
      </p:sp>
      <p:grpSp>
        <p:nvGrpSpPr>
          <p:cNvPr id="5" name="Group 4"/>
          <p:cNvGrpSpPr/>
          <p:nvPr/>
        </p:nvGrpSpPr>
        <p:grpSpPr>
          <a:xfrm>
            <a:off x="762000" y="2590800"/>
            <a:ext cx="7415213" cy="3124200"/>
            <a:chOff x="762000" y="1828800"/>
            <a:chExt cx="7415213" cy="3124200"/>
          </a:xfrm>
        </p:grpSpPr>
        <p:sp>
          <p:nvSpPr>
            <p:cNvPr id="25603" name="Line 3"/>
            <p:cNvSpPr>
              <a:spLocks noChangeShapeType="1"/>
            </p:cNvSpPr>
            <p:nvPr/>
          </p:nvSpPr>
          <p:spPr bwMode="auto">
            <a:xfrm>
              <a:off x="1905000" y="1828800"/>
              <a:ext cx="0" cy="2667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4" name="Line 4"/>
            <p:cNvSpPr>
              <a:spLocks noChangeShapeType="1"/>
            </p:cNvSpPr>
            <p:nvPr/>
          </p:nvSpPr>
          <p:spPr bwMode="auto">
            <a:xfrm>
              <a:off x="1905000" y="4495800"/>
              <a:ext cx="579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5" name="Rectangle 5"/>
            <p:cNvSpPr>
              <a:spLocks noChangeArrowheads="1"/>
            </p:cNvSpPr>
            <p:nvPr/>
          </p:nvSpPr>
          <p:spPr bwMode="auto">
            <a:xfrm>
              <a:off x="22860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6" name="Rectangle 6"/>
            <p:cNvSpPr>
              <a:spLocks noChangeArrowheads="1"/>
            </p:cNvSpPr>
            <p:nvPr/>
          </p:nvSpPr>
          <p:spPr bwMode="auto">
            <a:xfrm>
              <a:off x="29718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7" name="Rectangle 7"/>
            <p:cNvSpPr>
              <a:spLocks noChangeArrowheads="1"/>
            </p:cNvSpPr>
            <p:nvPr/>
          </p:nvSpPr>
          <p:spPr bwMode="auto">
            <a:xfrm>
              <a:off x="36576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8" name="Rectangle 8"/>
            <p:cNvSpPr>
              <a:spLocks noChangeArrowheads="1"/>
            </p:cNvSpPr>
            <p:nvPr/>
          </p:nvSpPr>
          <p:spPr bwMode="auto">
            <a:xfrm>
              <a:off x="43434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9" name="Rectangle 9"/>
            <p:cNvSpPr>
              <a:spLocks noChangeArrowheads="1"/>
            </p:cNvSpPr>
            <p:nvPr/>
          </p:nvSpPr>
          <p:spPr bwMode="auto">
            <a:xfrm>
              <a:off x="50292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0" name="Rectangle 10"/>
            <p:cNvSpPr>
              <a:spLocks noChangeArrowheads="1"/>
            </p:cNvSpPr>
            <p:nvPr/>
          </p:nvSpPr>
          <p:spPr bwMode="auto">
            <a:xfrm>
              <a:off x="5715000" y="38100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1" name="Rectangle 11"/>
            <p:cNvSpPr>
              <a:spLocks noChangeArrowheads="1"/>
            </p:cNvSpPr>
            <p:nvPr/>
          </p:nvSpPr>
          <p:spPr bwMode="auto">
            <a:xfrm>
              <a:off x="43434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2" name="Rectangle 12"/>
            <p:cNvSpPr>
              <a:spLocks noChangeArrowheads="1"/>
            </p:cNvSpPr>
            <p:nvPr/>
          </p:nvSpPr>
          <p:spPr bwMode="auto">
            <a:xfrm>
              <a:off x="4343400" y="24384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3" name="Rectangle 13"/>
            <p:cNvSpPr>
              <a:spLocks noChangeArrowheads="1"/>
            </p:cNvSpPr>
            <p:nvPr/>
          </p:nvSpPr>
          <p:spPr bwMode="auto">
            <a:xfrm>
              <a:off x="36576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4" name="Rectangle 14"/>
            <p:cNvSpPr>
              <a:spLocks noChangeArrowheads="1"/>
            </p:cNvSpPr>
            <p:nvPr/>
          </p:nvSpPr>
          <p:spPr bwMode="auto">
            <a:xfrm>
              <a:off x="2286000" y="3124200"/>
              <a:ext cx="6858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15" name="Text Box 15"/>
            <p:cNvSpPr txBox="1">
              <a:spLocks noChangeArrowheads="1"/>
            </p:cNvSpPr>
            <p:nvPr/>
          </p:nvSpPr>
          <p:spPr bwMode="auto">
            <a:xfrm>
              <a:off x="24828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5616" name="Text Box 16"/>
            <p:cNvSpPr txBox="1">
              <a:spLocks noChangeArrowheads="1"/>
            </p:cNvSpPr>
            <p:nvPr/>
          </p:nvSpPr>
          <p:spPr bwMode="auto">
            <a:xfrm>
              <a:off x="31686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5617" name="Text Box 17"/>
            <p:cNvSpPr txBox="1">
              <a:spLocks noChangeArrowheads="1"/>
            </p:cNvSpPr>
            <p:nvPr/>
          </p:nvSpPr>
          <p:spPr bwMode="auto">
            <a:xfrm>
              <a:off x="38544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25618" name="Text Box 18"/>
            <p:cNvSpPr txBox="1">
              <a:spLocks noChangeArrowheads="1"/>
            </p:cNvSpPr>
            <p:nvPr/>
          </p:nvSpPr>
          <p:spPr bwMode="auto">
            <a:xfrm>
              <a:off x="45402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4</a:t>
              </a:r>
            </a:p>
          </p:txBody>
        </p:sp>
        <p:sp>
          <p:nvSpPr>
            <p:cNvPr id="25619" name="Text Box 19"/>
            <p:cNvSpPr txBox="1">
              <a:spLocks noChangeArrowheads="1"/>
            </p:cNvSpPr>
            <p:nvPr/>
          </p:nvSpPr>
          <p:spPr bwMode="auto">
            <a:xfrm>
              <a:off x="52260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5</a:t>
              </a:r>
            </a:p>
          </p:txBody>
        </p:sp>
        <p:sp>
          <p:nvSpPr>
            <p:cNvPr id="25620" name="Text Box 20"/>
            <p:cNvSpPr txBox="1">
              <a:spLocks noChangeArrowheads="1"/>
            </p:cNvSpPr>
            <p:nvPr/>
          </p:nvSpPr>
          <p:spPr bwMode="auto">
            <a:xfrm>
              <a:off x="59118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6</a:t>
              </a:r>
            </a:p>
          </p:txBody>
        </p:sp>
        <p:sp>
          <p:nvSpPr>
            <p:cNvPr id="25621" name="Text Box 21"/>
            <p:cNvSpPr txBox="1">
              <a:spLocks noChangeArrowheads="1"/>
            </p:cNvSpPr>
            <p:nvPr/>
          </p:nvSpPr>
          <p:spPr bwMode="auto">
            <a:xfrm>
              <a:off x="65976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7</a:t>
              </a:r>
            </a:p>
          </p:txBody>
        </p:sp>
        <p:sp>
          <p:nvSpPr>
            <p:cNvPr id="25622" name="Text Box 22"/>
            <p:cNvSpPr txBox="1">
              <a:spLocks noChangeArrowheads="1"/>
            </p:cNvSpPr>
            <p:nvPr/>
          </p:nvSpPr>
          <p:spPr bwMode="auto">
            <a:xfrm>
              <a:off x="7283450" y="4495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8</a:t>
              </a:r>
            </a:p>
          </p:txBody>
        </p:sp>
        <p:sp>
          <p:nvSpPr>
            <p:cNvPr id="25623" name="Text Box 23"/>
            <p:cNvSpPr txBox="1">
              <a:spLocks noChangeArrowheads="1"/>
            </p:cNvSpPr>
            <p:nvPr/>
          </p:nvSpPr>
          <p:spPr bwMode="auto">
            <a:xfrm>
              <a:off x="1371600" y="3581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5624" name="Text Box 24"/>
            <p:cNvSpPr txBox="1">
              <a:spLocks noChangeArrowheads="1"/>
            </p:cNvSpPr>
            <p:nvPr/>
          </p:nvSpPr>
          <p:spPr bwMode="auto">
            <a:xfrm>
              <a:off x="1371600" y="2895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5625" name="Text Box 25"/>
            <p:cNvSpPr txBox="1">
              <a:spLocks noChangeArrowheads="1"/>
            </p:cNvSpPr>
            <p:nvPr/>
          </p:nvSpPr>
          <p:spPr bwMode="auto">
            <a:xfrm>
              <a:off x="1371600" y="2209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25626" name="Text Box 26"/>
            <p:cNvSpPr txBox="1">
              <a:spLocks noChangeArrowheads="1"/>
            </p:cNvSpPr>
            <p:nvPr/>
          </p:nvSpPr>
          <p:spPr bwMode="auto">
            <a:xfrm>
              <a:off x="7772400" y="42672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25627" name="Text Box 27"/>
            <p:cNvSpPr txBox="1">
              <a:spLocks noChangeArrowheads="1"/>
            </p:cNvSpPr>
            <p:nvPr/>
          </p:nvSpPr>
          <p:spPr bwMode="auto">
            <a:xfrm rot="-5400000">
              <a:off x="289718" y="2910682"/>
              <a:ext cx="1401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frequency</a:t>
              </a:r>
            </a:p>
          </p:txBody>
        </p:sp>
      </p:grpSp>
      <p:sp>
        <p:nvSpPr>
          <p:cNvPr id="30" name="TextBox 29"/>
          <p:cNvSpPr txBox="1"/>
          <p:nvPr/>
        </p:nvSpPr>
        <p:spPr>
          <a:xfrm>
            <a:off x="2590800" y="1396424"/>
            <a:ext cx="3545963" cy="584776"/>
          </a:xfrm>
          <a:prstGeom prst="rect">
            <a:avLst/>
          </a:prstGeom>
          <a:noFill/>
        </p:spPr>
        <p:txBody>
          <a:bodyPr wrap="none" rtlCol="0">
            <a:spAutoFit/>
          </a:bodyPr>
          <a:lstStyle/>
          <a:p>
            <a:r>
              <a:rPr lang="en-US" sz="3200" dirty="0" smtClean="0"/>
              <a:t>P(x &lt; 3 or x &gt; 4) = ?</a:t>
            </a:r>
            <a:endParaRPr lang="en-US" sz="3200" dirty="0"/>
          </a:p>
        </p:txBody>
      </p:sp>
      <p:sp>
        <p:nvSpPr>
          <p:cNvPr id="35" name="TextBox 34"/>
          <p:cNvSpPr txBox="1"/>
          <p:nvPr/>
        </p:nvSpPr>
        <p:spPr>
          <a:xfrm>
            <a:off x="2447817" y="5867400"/>
            <a:ext cx="3876783" cy="584776"/>
          </a:xfrm>
          <a:prstGeom prst="rect">
            <a:avLst/>
          </a:prstGeom>
          <a:noFill/>
        </p:spPr>
        <p:txBody>
          <a:bodyPr wrap="none" rtlCol="0">
            <a:spAutoFit/>
          </a:bodyPr>
          <a:lstStyle/>
          <a:p>
            <a:r>
              <a:rPr lang="en-US" sz="3200" dirty="0" smtClean="0"/>
              <a:t>P(x &lt; 3 or x &gt; 4) = .50</a:t>
            </a:r>
            <a:endParaRPr lang="en-US" sz="3200" dirty="0"/>
          </a:p>
        </p:txBody>
      </p:sp>
      <p:sp>
        <p:nvSpPr>
          <p:cNvPr id="36" name="Rectangle 5"/>
          <p:cNvSpPr>
            <a:spLocks noChangeArrowheads="1"/>
          </p:cNvSpPr>
          <p:nvPr/>
        </p:nvSpPr>
        <p:spPr bwMode="auto">
          <a:xfrm>
            <a:off x="22860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sp>
        <p:nvSpPr>
          <p:cNvPr id="37" name="Rectangle 6"/>
          <p:cNvSpPr>
            <a:spLocks noChangeArrowheads="1"/>
          </p:cNvSpPr>
          <p:nvPr/>
        </p:nvSpPr>
        <p:spPr bwMode="auto">
          <a:xfrm>
            <a:off x="29718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sp>
        <p:nvSpPr>
          <p:cNvPr id="38" name="Rectangle 14"/>
          <p:cNvSpPr>
            <a:spLocks noChangeArrowheads="1"/>
          </p:cNvSpPr>
          <p:nvPr/>
        </p:nvSpPr>
        <p:spPr bwMode="auto">
          <a:xfrm>
            <a:off x="2286000" y="38862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grpSp>
        <p:nvGrpSpPr>
          <p:cNvPr id="34" name="Group 33"/>
          <p:cNvGrpSpPr/>
          <p:nvPr/>
        </p:nvGrpSpPr>
        <p:grpSpPr>
          <a:xfrm>
            <a:off x="5029200" y="4572000"/>
            <a:ext cx="1371600" cy="685800"/>
            <a:chOff x="5029200" y="4572000"/>
            <a:chExt cx="1371600" cy="685800"/>
          </a:xfrm>
        </p:grpSpPr>
        <p:sp>
          <p:nvSpPr>
            <p:cNvPr id="39" name="Rectangle 9"/>
            <p:cNvSpPr>
              <a:spLocks noChangeArrowheads="1"/>
            </p:cNvSpPr>
            <p:nvPr/>
          </p:nvSpPr>
          <p:spPr bwMode="auto">
            <a:xfrm>
              <a:off x="50292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sp>
          <p:nvSpPr>
            <p:cNvPr id="40" name="Rectangle 10"/>
            <p:cNvSpPr>
              <a:spLocks noChangeArrowheads="1"/>
            </p:cNvSpPr>
            <p:nvPr/>
          </p:nvSpPr>
          <p:spPr bwMode="auto">
            <a:xfrm>
              <a:off x="5715000" y="4572000"/>
              <a:ext cx="685800" cy="685800"/>
            </a:xfrm>
            <a:prstGeom prst="rect">
              <a:avLst/>
            </a:prstGeom>
            <a:solidFill>
              <a:srgbClr val="6A7D7E"/>
            </a:solidFill>
            <a:ln w="9525">
              <a:solidFill>
                <a:schemeClr val="tx1"/>
              </a:solidFill>
              <a:miter lim="800000"/>
              <a:headEnd/>
              <a:tailEnd/>
            </a:ln>
          </p:spPr>
          <p:txBody>
            <a:bodyPr wrap="none" anchor="ctr"/>
            <a:lstStyle/>
            <a:p>
              <a:endParaRPr lang="en-US"/>
            </a:p>
          </p:txBody>
        </p:sp>
      </p:grpSp>
      <p:sp>
        <p:nvSpPr>
          <p:cNvPr id="2" name="Slide Number Placeholder 1"/>
          <p:cNvSpPr>
            <a:spLocks noGrp="1"/>
          </p:cNvSpPr>
          <p:nvPr>
            <p:ph type="sldNum" sz="quarter" idx="12"/>
          </p:nvPr>
        </p:nvSpPr>
        <p:spPr/>
        <p:txBody>
          <a:bodyPr/>
          <a:lstStyle/>
          <a:p>
            <a:fld id="{58159B08-6ADE-2446-B160-89C58F94718F}" type="slidenum">
              <a:rPr lang="en-US" smtClean="0"/>
              <a:pPr/>
              <a:t>16</a:t>
            </a:fld>
            <a:endParaRPr lang="en-US"/>
          </a:p>
        </p:txBody>
      </p:sp>
    </p:spTree>
    <p:extLst>
      <p:ext uri="{BB962C8B-B14F-4D97-AF65-F5344CB8AC3E}">
        <p14:creationId xmlns:p14="http://schemas.microsoft.com/office/powerpoint/2010/main" val="3676112819"/>
      </p:ext>
    </p:extLst>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dissolve">
                                      <p:cBhvr>
                                        <p:cTn id="17" dur="500"/>
                                        <p:tgtEl>
                                          <p:spTgt spid="36"/>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dissolve">
                                      <p:cBhvr>
                                        <p:cTn id="20" dur="500"/>
                                        <p:tgtEl>
                                          <p:spTgt spid="37"/>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dissolv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dissolv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dissolve">
                                      <p:cBhvr>
                                        <p:cTn id="3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P spid="36" grpId="0" animBg="1"/>
      <p:bldP spid="37" grpId="0" animBg="1"/>
      <p:bldP spid="3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949575"/>
            <a:ext cx="7772400" cy="1470025"/>
          </a:xfrm>
        </p:spPr>
        <p:txBody>
          <a:bodyPr/>
          <a:lstStyle/>
          <a:p>
            <a:r>
              <a:rPr lang="en-US" dirty="0" smtClean="0"/>
              <a:t>So the proportion of area corresponding to a range of scores is the probability of selecting a score within that range</a:t>
            </a:r>
            <a:endParaRPr lang="en-US" dirty="0"/>
          </a:p>
        </p:txBody>
      </p:sp>
      <p:sp>
        <p:nvSpPr>
          <p:cNvPr id="5" name="Subtitle 4"/>
          <p:cNvSpPr>
            <a:spLocks noGrp="1"/>
          </p:cNvSpPr>
          <p:nvPr>
            <p:ph type="subTitle" idx="1"/>
          </p:nvPr>
        </p:nvSpPr>
        <p:spPr/>
        <p:txBody>
          <a:bodyPr/>
          <a:lstStyle/>
          <a:p>
            <a:endParaRPr lang="en-US"/>
          </a:p>
        </p:txBody>
      </p:sp>
      <p:sp>
        <p:nvSpPr>
          <p:cNvPr id="2" name="Slide Number Placeholder 1"/>
          <p:cNvSpPr>
            <a:spLocks noGrp="1"/>
          </p:cNvSpPr>
          <p:nvPr>
            <p:ph type="sldNum" sz="quarter" idx="12"/>
          </p:nvPr>
        </p:nvSpPr>
        <p:spPr/>
        <p:txBody>
          <a:bodyPr/>
          <a:lstStyle/>
          <a:p>
            <a:fld id="{13D26697-4087-9B44-B651-599AAA96B95E}" type="slidenum">
              <a:rPr lang="en-US" smtClean="0"/>
              <a:pPr/>
              <a:t>17</a:t>
            </a:fld>
            <a:endParaRPr lang="en-US"/>
          </a:p>
        </p:txBody>
      </p:sp>
    </p:spTree>
    <p:extLst>
      <p:ext uri="{BB962C8B-B14F-4D97-AF65-F5344CB8AC3E}">
        <p14:creationId xmlns:p14="http://schemas.microsoft.com/office/powerpoint/2010/main" val="574976826"/>
      </p:ext>
    </p:extLst>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Normal Curve</a:t>
            </a:r>
          </a:p>
        </p:txBody>
      </p:sp>
      <p:pic>
        <p:nvPicPr>
          <p:cNvPr id="27651"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17907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Text Box 9"/>
          <p:cNvSpPr txBox="1">
            <a:spLocks noChangeArrowheads="1"/>
          </p:cNvSpPr>
          <p:nvPr/>
        </p:nvSpPr>
        <p:spPr bwMode="auto">
          <a:xfrm>
            <a:off x="4335463" y="4967288"/>
            <a:ext cx="3889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µ</a:t>
            </a:r>
          </a:p>
        </p:txBody>
      </p:sp>
      <p:sp>
        <p:nvSpPr>
          <p:cNvPr id="27653" name="Text Box 10"/>
          <p:cNvSpPr txBox="1">
            <a:spLocks noChangeArrowheads="1"/>
          </p:cNvSpPr>
          <p:nvPr/>
        </p:nvSpPr>
        <p:spPr bwMode="auto">
          <a:xfrm>
            <a:off x="8001000" y="480060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X</a:t>
            </a:r>
          </a:p>
        </p:txBody>
      </p:sp>
      <p:sp>
        <p:nvSpPr>
          <p:cNvPr id="27654" name="Freeform 13"/>
          <p:cNvSpPr>
            <a:spLocks/>
          </p:cNvSpPr>
          <p:nvPr/>
        </p:nvSpPr>
        <p:spPr bwMode="auto">
          <a:xfrm>
            <a:off x="4495800" y="1873250"/>
            <a:ext cx="1231900" cy="3155950"/>
          </a:xfrm>
          <a:custGeom>
            <a:avLst/>
            <a:gdLst>
              <a:gd name="T0" fmla="*/ 0 w 776"/>
              <a:gd name="T1" fmla="*/ 0 h 1988"/>
              <a:gd name="T2" fmla="*/ 250825 w 776"/>
              <a:gd name="T3" fmla="*/ 42863 h 1988"/>
              <a:gd name="T4" fmla="*/ 376238 w 776"/>
              <a:gd name="T5" fmla="*/ 84138 h 1988"/>
              <a:gd name="T6" fmla="*/ 604838 w 776"/>
              <a:gd name="T7" fmla="*/ 230188 h 1988"/>
              <a:gd name="T8" fmla="*/ 728663 w 776"/>
              <a:gd name="T9" fmla="*/ 376238 h 1988"/>
              <a:gd name="T10" fmla="*/ 915988 w 776"/>
              <a:gd name="T11" fmla="*/ 687388 h 1988"/>
              <a:gd name="T12" fmla="*/ 938213 w 776"/>
              <a:gd name="T13" fmla="*/ 750888 h 1988"/>
              <a:gd name="T14" fmla="*/ 1020763 w 776"/>
              <a:gd name="T15" fmla="*/ 874713 h 1988"/>
              <a:gd name="T16" fmla="*/ 1146175 w 776"/>
              <a:gd name="T17" fmla="*/ 1104900 h 1988"/>
              <a:gd name="T18" fmla="*/ 1187450 w 776"/>
              <a:gd name="T19" fmla="*/ 1228725 h 1988"/>
              <a:gd name="T20" fmla="*/ 1228725 w 776"/>
              <a:gd name="T21" fmla="*/ 1312863 h 1988"/>
              <a:gd name="T22" fmla="*/ 1219200 w 776"/>
              <a:gd name="T23" fmla="*/ 3155950 h 1988"/>
              <a:gd name="T24" fmla="*/ 0 w 776"/>
              <a:gd name="T25" fmla="*/ 3155950 h 1988"/>
              <a:gd name="T26" fmla="*/ 0 w 776"/>
              <a:gd name="T27" fmla="*/ 0 h 19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76"/>
              <a:gd name="T43" fmla="*/ 0 h 1988"/>
              <a:gd name="T44" fmla="*/ 776 w 776"/>
              <a:gd name="T45" fmla="*/ 1988 h 19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76" h="1988">
                <a:moveTo>
                  <a:pt x="0" y="0"/>
                </a:moveTo>
                <a:cubicBezTo>
                  <a:pt x="70" y="9"/>
                  <a:pt x="97" y="9"/>
                  <a:pt x="158" y="27"/>
                </a:cubicBezTo>
                <a:cubicBezTo>
                  <a:pt x="184" y="34"/>
                  <a:pt x="237" y="53"/>
                  <a:pt x="237" y="53"/>
                </a:cubicBezTo>
                <a:cubicBezTo>
                  <a:pt x="280" y="82"/>
                  <a:pt x="331" y="128"/>
                  <a:pt x="381" y="145"/>
                </a:cubicBezTo>
                <a:cubicBezTo>
                  <a:pt x="399" y="199"/>
                  <a:pt x="421" y="197"/>
                  <a:pt x="459" y="237"/>
                </a:cubicBezTo>
                <a:cubicBezTo>
                  <a:pt x="485" y="311"/>
                  <a:pt x="554" y="368"/>
                  <a:pt x="577" y="433"/>
                </a:cubicBezTo>
                <a:cubicBezTo>
                  <a:pt x="581" y="446"/>
                  <a:pt x="584" y="460"/>
                  <a:pt x="591" y="473"/>
                </a:cubicBezTo>
                <a:cubicBezTo>
                  <a:pt x="606" y="500"/>
                  <a:pt x="643" y="551"/>
                  <a:pt x="643" y="551"/>
                </a:cubicBezTo>
                <a:cubicBezTo>
                  <a:pt x="659" y="601"/>
                  <a:pt x="684" y="658"/>
                  <a:pt x="722" y="696"/>
                </a:cubicBezTo>
                <a:cubicBezTo>
                  <a:pt x="730" y="722"/>
                  <a:pt x="733" y="751"/>
                  <a:pt x="748" y="774"/>
                </a:cubicBezTo>
                <a:cubicBezTo>
                  <a:pt x="776" y="817"/>
                  <a:pt x="774" y="798"/>
                  <a:pt x="774" y="827"/>
                </a:cubicBezTo>
                <a:lnTo>
                  <a:pt x="768" y="1988"/>
                </a:lnTo>
                <a:lnTo>
                  <a:pt x="0" y="1988"/>
                </a:lnTo>
                <a:lnTo>
                  <a:pt x="0" y="0"/>
                </a:lnTo>
                <a:close/>
              </a:path>
            </a:pathLst>
          </a:custGeom>
          <a:solidFill>
            <a:srgbClr val="A3B2A7">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655" name="Line 14"/>
          <p:cNvSpPr>
            <a:spLocks noChangeShapeType="1"/>
          </p:cNvSpPr>
          <p:nvPr/>
        </p:nvSpPr>
        <p:spPr bwMode="auto">
          <a:xfrm>
            <a:off x="4495800" y="1905000"/>
            <a:ext cx="0" cy="3124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6" name="Line 15"/>
          <p:cNvSpPr>
            <a:spLocks noChangeShapeType="1"/>
          </p:cNvSpPr>
          <p:nvPr/>
        </p:nvSpPr>
        <p:spPr bwMode="auto">
          <a:xfrm>
            <a:off x="5715000" y="3200400"/>
            <a:ext cx="0" cy="1828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7" name="Line 16"/>
          <p:cNvSpPr>
            <a:spLocks noChangeShapeType="1"/>
          </p:cNvSpPr>
          <p:nvPr/>
        </p:nvSpPr>
        <p:spPr bwMode="auto">
          <a:xfrm>
            <a:off x="1371600" y="5029200"/>
            <a:ext cx="6477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8" name="Line 17"/>
          <p:cNvSpPr>
            <a:spLocks noChangeShapeType="1"/>
          </p:cNvSpPr>
          <p:nvPr/>
        </p:nvSpPr>
        <p:spPr bwMode="auto">
          <a:xfrm>
            <a:off x="4495800" y="36576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59" name="Text Box 18"/>
          <p:cNvSpPr txBox="1">
            <a:spLocks noChangeArrowheads="1"/>
          </p:cNvSpPr>
          <p:nvPr/>
        </p:nvSpPr>
        <p:spPr bwMode="auto">
          <a:xfrm>
            <a:off x="4876800" y="3124200"/>
            <a:ext cx="398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sym typeface="Symbol" charset="0"/>
              </a:rPr>
              <a:t></a:t>
            </a:r>
            <a:endParaRPr lang="en-US" sz="2800"/>
          </a:p>
        </p:txBody>
      </p:sp>
      <p:sp>
        <p:nvSpPr>
          <p:cNvPr id="2" name="Slide Number Placeholder 1"/>
          <p:cNvSpPr>
            <a:spLocks noGrp="1"/>
          </p:cNvSpPr>
          <p:nvPr>
            <p:ph type="sldNum" sz="quarter" idx="12"/>
          </p:nvPr>
        </p:nvSpPr>
        <p:spPr/>
        <p:txBody>
          <a:bodyPr/>
          <a:lstStyle/>
          <a:p>
            <a:fld id="{46F63818-ECA9-6C45-B557-8DE2022BB177}" type="slidenum">
              <a:rPr lang="en-US" smtClean="0"/>
              <a:pPr/>
              <a:t>18</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Normal Curve with percentages</a:t>
            </a:r>
          </a:p>
        </p:txBody>
      </p:sp>
      <p:sp>
        <p:nvSpPr>
          <p:cNvPr id="28675" name="Line 6"/>
          <p:cNvSpPr>
            <a:spLocks noChangeShapeType="1"/>
          </p:cNvSpPr>
          <p:nvPr/>
        </p:nvSpPr>
        <p:spPr bwMode="auto">
          <a:xfrm>
            <a:off x="5715000" y="3200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6" name="Line 11"/>
          <p:cNvSpPr>
            <a:spLocks noChangeShapeType="1"/>
          </p:cNvSpPr>
          <p:nvPr/>
        </p:nvSpPr>
        <p:spPr bwMode="auto">
          <a:xfrm>
            <a:off x="3276600" y="3200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7" name="Line 12"/>
          <p:cNvSpPr>
            <a:spLocks noChangeShapeType="1"/>
          </p:cNvSpPr>
          <p:nvPr/>
        </p:nvSpPr>
        <p:spPr bwMode="auto">
          <a:xfrm>
            <a:off x="2133600" y="4800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8" name="Line 13"/>
          <p:cNvSpPr>
            <a:spLocks noChangeShapeType="1"/>
          </p:cNvSpPr>
          <p:nvPr/>
        </p:nvSpPr>
        <p:spPr bwMode="auto">
          <a:xfrm>
            <a:off x="6934200" y="4800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9" name="Line 19"/>
          <p:cNvSpPr>
            <a:spLocks noChangeShapeType="1"/>
          </p:cNvSpPr>
          <p:nvPr/>
        </p:nvSpPr>
        <p:spPr bwMode="auto">
          <a:xfrm>
            <a:off x="7086600" y="40386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0" name="Line 20"/>
          <p:cNvSpPr>
            <a:spLocks noChangeShapeType="1"/>
          </p:cNvSpPr>
          <p:nvPr/>
        </p:nvSpPr>
        <p:spPr bwMode="auto">
          <a:xfrm rot="10800000" flipV="1">
            <a:off x="6248400" y="3048000"/>
            <a:ext cx="0" cy="1524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1" name="Line 23"/>
          <p:cNvSpPr>
            <a:spLocks noChangeShapeType="1"/>
          </p:cNvSpPr>
          <p:nvPr/>
        </p:nvSpPr>
        <p:spPr bwMode="auto">
          <a:xfrm>
            <a:off x="6248400" y="30480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2" name="Line 24"/>
          <p:cNvSpPr>
            <a:spLocks noChangeShapeType="1"/>
          </p:cNvSpPr>
          <p:nvPr/>
        </p:nvSpPr>
        <p:spPr bwMode="auto">
          <a:xfrm>
            <a:off x="7086600" y="40386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3" name="Text Box 26"/>
          <p:cNvSpPr txBox="1">
            <a:spLocks noChangeArrowheads="1"/>
          </p:cNvSpPr>
          <p:nvPr/>
        </p:nvSpPr>
        <p:spPr bwMode="auto">
          <a:xfrm>
            <a:off x="6724650" y="2819400"/>
            <a:ext cx="1123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13.59%</a:t>
            </a:r>
          </a:p>
        </p:txBody>
      </p:sp>
      <p:pic>
        <p:nvPicPr>
          <p:cNvPr id="28684" name="Picture 28"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7663" y="19431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5" name="Line 29"/>
          <p:cNvSpPr>
            <a:spLocks noChangeShapeType="1"/>
          </p:cNvSpPr>
          <p:nvPr/>
        </p:nvSpPr>
        <p:spPr bwMode="auto">
          <a:xfrm>
            <a:off x="1524000" y="5181600"/>
            <a:ext cx="6477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6" name="Line 30"/>
          <p:cNvSpPr>
            <a:spLocks noChangeShapeType="1"/>
          </p:cNvSpPr>
          <p:nvPr/>
        </p:nvSpPr>
        <p:spPr bwMode="auto">
          <a:xfrm>
            <a:off x="4648200" y="2057400"/>
            <a:ext cx="0" cy="3124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7" name="Line 31"/>
          <p:cNvSpPr>
            <a:spLocks noChangeShapeType="1"/>
          </p:cNvSpPr>
          <p:nvPr/>
        </p:nvSpPr>
        <p:spPr bwMode="auto">
          <a:xfrm>
            <a:off x="5867400" y="3352800"/>
            <a:ext cx="0" cy="1828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8" name="Text Box 32"/>
          <p:cNvSpPr txBox="1">
            <a:spLocks noChangeArrowheads="1"/>
          </p:cNvSpPr>
          <p:nvPr/>
        </p:nvSpPr>
        <p:spPr bwMode="auto">
          <a:xfrm>
            <a:off x="4487863" y="5653088"/>
            <a:ext cx="3889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µ</a:t>
            </a:r>
          </a:p>
        </p:txBody>
      </p:sp>
      <p:sp>
        <p:nvSpPr>
          <p:cNvPr id="28689" name="Text Box 33"/>
          <p:cNvSpPr txBox="1">
            <a:spLocks noChangeArrowheads="1"/>
          </p:cNvSpPr>
          <p:nvPr/>
        </p:nvSpPr>
        <p:spPr bwMode="auto">
          <a:xfrm>
            <a:off x="8229600" y="4953000"/>
            <a:ext cx="3413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z</a:t>
            </a:r>
          </a:p>
        </p:txBody>
      </p:sp>
      <p:sp>
        <p:nvSpPr>
          <p:cNvPr id="28690" name="Line 34"/>
          <p:cNvSpPr>
            <a:spLocks noChangeShapeType="1"/>
          </p:cNvSpPr>
          <p:nvPr/>
        </p:nvSpPr>
        <p:spPr bwMode="auto">
          <a:xfrm>
            <a:off x="3429000" y="3352800"/>
            <a:ext cx="0" cy="1828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91" name="Line 35"/>
          <p:cNvSpPr>
            <a:spLocks noChangeShapeType="1"/>
          </p:cNvSpPr>
          <p:nvPr/>
        </p:nvSpPr>
        <p:spPr bwMode="auto">
          <a:xfrm>
            <a:off x="2286000" y="4953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92" name="Line 36"/>
          <p:cNvSpPr>
            <a:spLocks noChangeShapeType="1"/>
          </p:cNvSpPr>
          <p:nvPr/>
        </p:nvSpPr>
        <p:spPr bwMode="auto">
          <a:xfrm>
            <a:off x="7086600" y="4953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93" name="Text Box 37"/>
          <p:cNvSpPr txBox="1">
            <a:spLocks noChangeArrowheads="1"/>
          </p:cNvSpPr>
          <p:nvPr/>
        </p:nvSpPr>
        <p:spPr bwMode="auto">
          <a:xfrm>
            <a:off x="2076450" y="525780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8694" name="Text Box 38"/>
          <p:cNvSpPr txBox="1">
            <a:spLocks noChangeArrowheads="1"/>
          </p:cNvSpPr>
          <p:nvPr/>
        </p:nvSpPr>
        <p:spPr bwMode="auto">
          <a:xfrm>
            <a:off x="3200400" y="525780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8695" name="Text Box 39"/>
          <p:cNvSpPr txBox="1">
            <a:spLocks noChangeArrowheads="1"/>
          </p:cNvSpPr>
          <p:nvPr/>
        </p:nvSpPr>
        <p:spPr bwMode="auto">
          <a:xfrm>
            <a:off x="4464050" y="5257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28696" name="Text Box 40"/>
          <p:cNvSpPr txBox="1">
            <a:spLocks noChangeArrowheads="1"/>
          </p:cNvSpPr>
          <p:nvPr/>
        </p:nvSpPr>
        <p:spPr bwMode="auto">
          <a:xfrm>
            <a:off x="5657850" y="5257800"/>
            <a:ext cx="50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28697" name="Text Box 41"/>
          <p:cNvSpPr txBox="1">
            <a:spLocks noChangeArrowheads="1"/>
          </p:cNvSpPr>
          <p:nvPr/>
        </p:nvSpPr>
        <p:spPr bwMode="auto">
          <a:xfrm>
            <a:off x="6877050" y="5257800"/>
            <a:ext cx="50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28698" name="Line 42"/>
          <p:cNvSpPr>
            <a:spLocks noChangeShapeType="1"/>
          </p:cNvSpPr>
          <p:nvPr/>
        </p:nvSpPr>
        <p:spPr bwMode="auto">
          <a:xfrm>
            <a:off x="7239000" y="4191000"/>
            <a:ext cx="0" cy="990600"/>
          </a:xfrm>
          <a:prstGeom prst="line">
            <a:avLst/>
          </a:prstGeom>
          <a:noFill/>
          <a:ln w="9525">
            <a:solidFill>
              <a:srgbClr val="11702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9" name="Line 43"/>
          <p:cNvSpPr>
            <a:spLocks noChangeShapeType="1"/>
          </p:cNvSpPr>
          <p:nvPr/>
        </p:nvSpPr>
        <p:spPr bwMode="auto">
          <a:xfrm rot="10800000" flipV="1">
            <a:off x="6400800" y="3200400"/>
            <a:ext cx="0" cy="1524000"/>
          </a:xfrm>
          <a:prstGeom prst="line">
            <a:avLst/>
          </a:prstGeom>
          <a:noFill/>
          <a:ln w="9525">
            <a:solidFill>
              <a:srgbClr val="11702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0" name="Line 44"/>
          <p:cNvSpPr>
            <a:spLocks noChangeShapeType="1"/>
          </p:cNvSpPr>
          <p:nvPr/>
        </p:nvSpPr>
        <p:spPr bwMode="auto">
          <a:xfrm rot="10800000" flipV="1">
            <a:off x="5257800" y="1600200"/>
            <a:ext cx="0" cy="2667000"/>
          </a:xfrm>
          <a:prstGeom prst="line">
            <a:avLst/>
          </a:prstGeom>
          <a:noFill/>
          <a:ln w="9525">
            <a:solidFill>
              <a:srgbClr val="11702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1" name="Line 45"/>
          <p:cNvSpPr>
            <a:spLocks noChangeShapeType="1"/>
          </p:cNvSpPr>
          <p:nvPr/>
        </p:nvSpPr>
        <p:spPr bwMode="auto">
          <a:xfrm>
            <a:off x="5257800" y="1600200"/>
            <a:ext cx="457200" cy="0"/>
          </a:xfrm>
          <a:prstGeom prst="line">
            <a:avLst/>
          </a:prstGeom>
          <a:noFill/>
          <a:ln w="9525">
            <a:solidFill>
              <a:srgbClr val="11702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2" name="Line 46"/>
          <p:cNvSpPr>
            <a:spLocks noChangeShapeType="1"/>
          </p:cNvSpPr>
          <p:nvPr/>
        </p:nvSpPr>
        <p:spPr bwMode="auto">
          <a:xfrm>
            <a:off x="6400800" y="3200400"/>
            <a:ext cx="457200" cy="0"/>
          </a:xfrm>
          <a:prstGeom prst="line">
            <a:avLst/>
          </a:prstGeom>
          <a:noFill/>
          <a:ln w="9525">
            <a:solidFill>
              <a:srgbClr val="11702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3" name="Line 47"/>
          <p:cNvSpPr>
            <a:spLocks noChangeShapeType="1"/>
          </p:cNvSpPr>
          <p:nvPr/>
        </p:nvSpPr>
        <p:spPr bwMode="auto">
          <a:xfrm>
            <a:off x="7239000" y="4191000"/>
            <a:ext cx="457200" cy="0"/>
          </a:xfrm>
          <a:prstGeom prst="line">
            <a:avLst/>
          </a:prstGeom>
          <a:noFill/>
          <a:ln w="9525">
            <a:solidFill>
              <a:srgbClr val="11702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4" name="Text Box 48"/>
          <p:cNvSpPr txBox="1">
            <a:spLocks noChangeArrowheads="1"/>
          </p:cNvSpPr>
          <p:nvPr/>
        </p:nvSpPr>
        <p:spPr bwMode="auto">
          <a:xfrm>
            <a:off x="5791200" y="1371600"/>
            <a:ext cx="1123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olidFill>
                  <a:srgbClr val="117029"/>
                </a:solidFill>
              </a:rPr>
              <a:t>34.13%</a:t>
            </a:r>
          </a:p>
        </p:txBody>
      </p:sp>
      <p:sp>
        <p:nvSpPr>
          <p:cNvPr id="28705" name="Text Box 49"/>
          <p:cNvSpPr txBox="1">
            <a:spLocks noChangeArrowheads="1"/>
          </p:cNvSpPr>
          <p:nvPr/>
        </p:nvSpPr>
        <p:spPr bwMode="auto">
          <a:xfrm>
            <a:off x="6877050" y="2971800"/>
            <a:ext cx="1123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olidFill>
                  <a:srgbClr val="117029"/>
                </a:solidFill>
              </a:rPr>
              <a:t>13.59%</a:t>
            </a:r>
          </a:p>
        </p:txBody>
      </p:sp>
      <p:sp>
        <p:nvSpPr>
          <p:cNvPr id="28706" name="Text Box 50"/>
          <p:cNvSpPr txBox="1">
            <a:spLocks noChangeArrowheads="1"/>
          </p:cNvSpPr>
          <p:nvPr/>
        </p:nvSpPr>
        <p:spPr bwMode="auto">
          <a:xfrm>
            <a:off x="7715250" y="3962400"/>
            <a:ext cx="971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olidFill>
                  <a:srgbClr val="117029"/>
                </a:solidFill>
              </a:rPr>
              <a:t>2.28%</a:t>
            </a:r>
          </a:p>
        </p:txBody>
      </p:sp>
      <p:sp>
        <p:nvSpPr>
          <p:cNvPr id="2" name="Slide Number Placeholder 1"/>
          <p:cNvSpPr>
            <a:spLocks noGrp="1"/>
          </p:cNvSpPr>
          <p:nvPr>
            <p:ph type="sldNum" sz="quarter" idx="12"/>
          </p:nvPr>
        </p:nvSpPr>
        <p:spPr/>
        <p:txBody>
          <a:bodyPr/>
          <a:lstStyle/>
          <a:p>
            <a:fld id="{46F63818-ECA9-6C45-B557-8DE2022BB177}" type="slidenum">
              <a:rPr lang="en-US" smtClean="0"/>
              <a:pPr/>
              <a:t>19</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0" y="-1905000"/>
            <a:ext cx="7772400" cy="1143000"/>
          </a:xfrm>
        </p:spPr>
        <p:txBody>
          <a:bodyPr/>
          <a:lstStyle/>
          <a:p>
            <a:pPr eaLnBrk="1" hangingPunct="1"/>
            <a:r>
              <a:rPr lang="en-US">
                <a:latin typeface="Times" charset="0"/>
                <a:ea typeface="ＭＳ Ｐゴシック" charset="0"/>
                <a:cs typeface="ＭＳ Ｐゴシック" charset="0"/>
              </a:rPr>
              <a:t>Flow of inferential statistics and probability</a:t>
            </a:r>
          </a:p>
        </p:txBody>
      </p:sp>
      <p:sp>
        <p:nvSpPr>
          <p:cNvPr id="16387" name="Oval 3"/>
          <p:cNvSpPr>
            <a:spLocks noChangeArrowheads="1"/>
          </p:cNvSpPr>
          <p:nvPr/>
        </p:nvSpPr>
        <p:spPr bwMode="auto">
          <a:xfrm>
            <a:off x="1524000" y="2555875"/>
            <a:ext cx="2025650" cy="1670050"/>
          </a:xfrm>
          <a:prstGeom prst="ellipse">
            <a:avLst/>
          </a:prstGeom>
          <a:solidFill>
            <a:schemeClr val="accent1"/>
          </a:solidFill>
          <a:ln w="9525">
            <a:solidFill>
              <a:schemeClr val="tx1"/>
            </a:solidFill>
            <a:round/>
            <a:headEnd/>
            <a:tailEnd/>
          </a:ln>
        </p:spPr>
        <p:txBody>
          <a:bodyPr wrap="none" anchor="ctr"/>
          <a:lstStyle/>
          <a:p>
            <a:pPr algn="ctr"/>
            <a:r>
              <a:rPr lang="en-US" sz="2800"/>
              <a:t>Sample</a:t>
            </a:r>
          </a:p>
        </p:txBody>
      </p:sp>
      <p:sp>
        <p:nvSpPr>
          <p:cNvPr id="16388" name="Oval 4"/>
          <p:cNvSpPr>
            <a:spLocks noChangeArrowheads="1"/>
          </p:cNvSpPr>
          <p:nvPr/>
        </p:nvSpPr>
        <p:spPr bwMode="auto">
          <a:xfrm>
            <a:off x="5441950" y="2555875"/>
            <a:ext cx="2025650" cy="1670050"/>
          </a:xfrm>
          <a:prstGeom prst="ellipse">
            <a:avLst/>
          </a:prstGeom>
          <a:solidFill>
            <a:srgbClr val="9AB8BA"/>
          </a:solidFill>
          <a:ln w="9525">
            <a:solidFill>
              <a:schemeClr val="tx1"/>
            </a:solidFill>
            <a:round/>
            <a:headEnd/>
            <a:tailEnd/>
          </a:ln>
        </p:spPr>
        <p:txBody>
          <a:bodyPr wrap="none" anchor="ctr"/>
          <a:lstStyle/>
          <a:p>
            <a:pPr algn="ctr"/>
            <a:r>
              <a:rPr lang="en-US" sz="2800"/>
              <a:t>Population</a:t>
            </a:r>
          </a:p>
        </p:txBody>
      </p:sp>
      <p:sp>
        <p:nvSpPr>
          <p:cNvPr id="16389" name="AutoShape 7"/>
          <p:cNvSpPr>
            <a:spLocks noChangeArrowheads="1"/>
          </p:cNvSpPr>
          <p:nvPr/>
        </p:nvSpPr>
        <p:spPr bwMode="auto">
          <a:xfrm>
            <a:off x="1997075" y="1066800"/>
            <a:ext cx="4727575" cy="2562225"/>
          </a:xfrm>
          <a:custGeom>
            <a:avLst/>
            <a:gdLst>
              <a:gd name="T0" fmla="*/ 407900205 w 21600"/>
              <a:gd name="T1" fmla="*/ 3433382 h 21600"/>
              <a:gd name="T2" fmla="*/ 111328263 w 21600"/>
              <a:gd name="T3" fmla="*/ 151953465 h 21600"/>
              <a:gd name="T4" fmla="*/ 455037630 w 21600"/>
              <a:gd name="T5" fmla="*/ 67400396 h 21600"/>
              <a:gd name="T6" fmla="*/ 1106145085 w 21600"/>
              <a:gd name="T7" fmla="*/ 73408814 h 21600"/>
              <a:gd name="T8" fmla="*/ 986529558 w 21600"/>
              <a:gd name="T9" fmla="*/ 167037616 h 21600"/>
              <a:gd name="T10" fmla="*/ 667778067 w 21600"/>
              <a:gd name="T11" fmla="*/ 131888159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398" y="8257"/>
                </a:moveTo>
                <a:cubicBezTo>
                  <a:pt x="15401" y="6061"/>
                  <a:pt x="13211" y="4650"/>
                  <a:pt x="10800" y="4650"/>
                </a:cubicBezTo>
                <a:cubicBezTo>
                  <a:pt x="7404" y="4651"/>
                  <a:pt x="4651" y="7404"/>
                  <a:pt x="4651" y="10800"/>
                </a:cubicBezTo>
                <a:lnTo>
                  <a:pt x="-1" y="10799"/>
                </a:lnTo>
                <a:cubicBezTo>
                  <a:pt x="0" y="4835"/>
                  <a:pt x="4835" y="0"/>
                  <a:pt x="10800" y="0"/>
                </a:cubicBezTo>
                <a:cubicBezTo>
                  <a:pt x="15036" y="-1"/>
                  <a:pt x="18881" y="2476"/>
                  <a:pt x="20633" y="6333"/>
                </a:cubicBezTo>
                <a:lnTo>
                  <a:pt x="23091" y="5217"/>
                </a:lnTo>
                <a:lnTo>
                  <a:pt x="20594" y="11871"/>
                </a:lnTo>
                <a:lnTo>
                  <a:pt x="13940" y="9373"/>
                </a:lnTo>
                <a:lnTo>
                  <a:pt x="16398" y="8257"/>
                </a:lnTo>
                <a:close/>
              </a:path>
            </a:pathLst>
          </a:custGeom>
          <a:solidFill>
            <a:srgbClr val="7C9496"/>
          </a:solidFill>
          <a:ln w="9525">
            <a:solidFill>
              <a:schemeClr val="tx1"/>
            </a:solidFill>
            <a:miter lim="800000"/>
            <a:headEnd/>
            <a:tailEnd/>
          </a:ln>
        </p:spPr>
        <p:txBody>
          <a:bodyPr wrap="none" anchor="ctr"/>
          <a:lstStyle/>
          <a:p>
            <a:endParaRPr lang="en-US"/>
          </a:p>
        </p:txBody>
      </p:sp>
      <p:sp>
        <p:nvSpPr>
          <p:cNvPr id="16390" name="AutoShape 8"/>
          <p:cNvSpPr>
            <a:spLocks noChangeArrowheads="1"/>
          </p:cNvSpPr>
          <p:nvPr/>
        </p:nvSpPr>
        <p:spPr bwMode="auto">
          <a:xfrm rot="10800000">
            <a:off x="2266950" y="3152775"/>
            <a:ext cx="4727575" cy="2562225"/>
          </a:xfrm>
          <a:custGeom>
            <a:avLst/>
            <a:gdLst>
              <a:gd name="T0" fmla="*/ 407900205 w 21600"/>
              <a:gd name="T1" fmla="*/ 3433382 h 21600"/>
              <a:gd name="T2" fmla="*/ 111328263 w 21600"/>
              <a:gd name="T3" fmla="*/ 151953465 h 21600"/>
              <a:gd name="T4" fmla="*/ 455037630 w 21600"/>
              <a:gd name="T5" fmla="*/ 67400396 h 21600"/>
              <a:gd name="T6" fmla="*/ 1106145085 w 21600"/>
              <a:gd name="T7" fmla="*/ 73408814 h 21600"/>
              <a:gd name="T8" fmla="*/ 986529558 w 21600"/>
              <a:gd name="T9" fmla="*/ 167037616 h 21600"/>
              <a:gd name="T10" fmla="*/ 667778067 w 21600"/>
              <a:gd name="T11" fmla="*/ 131888159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398" y="8257"/>
                </a:moveTo>
                <a:cubicBezTo>
                  <a:pt x="15401" y="6061"/>
                  <a:pt x="13211" y="4650"/>
                  <a:pt x="10800" y="4650"/>
                </a:cubicBezTo>
                <a:cubicBezTo>
                  <a:pt x="7404" y="4651"/>
                  <a:pt x="4651" y="7404"/>
                  <a:pt x="4651" y="10800"/>
                </a:cubicBezTo>
                <a:lnTo>
                  <a:pt x="-1" y="10799"/>
                </a:lnTo>
                <a:cubicBezTo>
                  <a:pt x="0" y="4835"/>
                  <a:pt x="4835" y="0"/>
                  <a:pt x="10800" y="0"/>
                </a:cubicBezTo>
                <a:cubicBezTo>
                  <a:pt x="15036" y="-1"/>
                  <a:pt x="18881" y="2476"/>
                  <a:pt x="20633" y="6333"/>
                </a:cubicBezTo>
                <a:lnTo>
                  <a:pt x="23091" y="5217"/>
                </a:lnTo>
                <a:lnTo>
                  <a:pt x="20594" y="11871"/>
                </a:lnTo>
                <a:lnTo>
                  <a:pt x="13940" y="9373"/>
                </a:lnTo>
                <a:lnTo>
                  <a:pt x="16398" y="8257"/>
                </a:lnTo>
                <a:close/>
              </a:path>
            </a:pathLst>
          </a:custGeom>
          <a:solidFill>
            <a:srgbClr val="7C9496"/>
          </a:solidFill>
          <a:ln w="9525">
            <a:solidFill>
              <a:schemeClr val="tx1"/>
            </a:solidFill>
            <a:miter lim="800000"/>
            <a:headEnd/>
            <a:tailEnd/>
          </a:ln>
        </p:spPr>
        <p:txBody>
          <a:bodyPr wrap="none" anchor="ctr"/>
          <a:lstStyle/>
          <a:p>
            <a:endParaRPr lang="en-US"/>
          </a:p>
        </p:txBody>
      </p:sp>
      <p:sp>
        <p:nvSpPr>
          <p:cNvPr id="16391" name="Text Box 10"/>
          <p:cNvSpPr txBox="1">
            <a:spLocks noChangeArrowheads="1"/>
          </p:cNvSpPr>
          <p:nvPr/>
        </p:nvSpPr>
        <p:spPr bwMode="auto">
          <a:xfrm>
            <a:off x="3048000" y="441325"/>
            <a:ext cx="262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Inferential Statistics</a:t>
            </a:r>
          </a:p>
        </p:txBody>
      </p:sp>
      <p:sp>
        <p:nvSpPr>
          <p:cNvPr id="16392" name="Text Box 11"/>
          <p:cNvSpPr txBox="1">
            <a:spLocks noChangeArrowheads="1"/>
          </p:cNvSpPr>
          <p:nvPr/>
        </p:nvSpPr>
        <p:spPr bwMode="auto">
          <a:xfrm>
            <a:off x="3886200" y="5867400"/>
            <a:ext cx="1536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Probability</a:t>
            </a:r>
          </a:p>
        </p:txBody>
      </p:sp>
      <p:sp>
        <p:nvSpPr>
          <p:cNvPr id="2" name="Slide Number Placeholder 1"/>
          <p:cNvSpPr>
            <a:spLocks noGrp="1"/>
          </p:cNvSpPr>
          <p:nvPr>
            <p:ph type="sldNum" sz="quarter" idx="12"/>
          </p:nvPr>
        </p:nvSpPr>
        <p:spPr/>
        <p:txBody>
          <a:bodyPr/>
          <a:lstStyle/>
          <a:p>
            <a:fld id="{46F63818-ECA9-6C45-B557-8DE2022BB177}" type="slidenum">
              <a:rPr lang="en-US" smtClean="0"/>
              <a:pPr/>
              <a:t>2</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Comparison of Curves</a:t>
            </a:r>
          </a:p>
        </p:txBody>
      </p:sp>
      <p:pic>
        <p:nvPicPr>
          <p:cNvPr id="29699"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8688" y="547688"/>
            <a:ext cx="46561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Line 4"/>
          <p:cNvSpPr>
            <a:spLocks noChangeShapeType="1"/>
          </p:cNvSpPr>
          <p:nvPr/>
        </p:nvSpPr>
        <p:spPr bwMode="auto">
          <a:xfrm>
            <a:off x="2128838" y="2203450"/>
            <a:ext cx="48545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1" name="Line 5"/>
          <p:cNvSpPr>
            <a:spLocks noChangeShapeType="1"/>
          </p:cNvSpPr>
          <p:nvPr/>
        </p:nvSpPr>
        <p:spPr bwMode="auto">
          <a:xfrm>
            <a:off x="4470400" y="604838"/>
            <a:ext cx="0" cy="1598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2" name="Line 6"/>
          <p:cNvSpPr>
            <a:spLocks noChangeShapeType="1"/>
          </p:cNvSpPr>
          <p:nvPr/>
        </p:nvSpPr>
        <p:spPr bwMode="auto">
          <a:xfrm>
            <a:off x="5383213" y="1268413"/>
            <a:ext cx="0" cy="9350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3" name="Line 7"/>
          <p:cNvSpPr>
            <a:spLocks noChangeShapeType="1"/>
          </p:cNvSpPr>
          <p:nvPr/>
        </p:nvSpPr>
        <p:spPr bwMode="auto">
          <a:xfrm>
            <a:off x="4470400" y="1268413"/>
            <a:ext cx="9128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4" name="Text Box 8"/>
          <p:cNvSpPr txBox="1">
            <a:spLocks noChangeArrowheads="1"/>
          </p:cNvSpPr>
          <p:nvPr/>
        </p:nvSpPr>
        <p:spPr bwMode="auto">
          <a:xfrm>
            <a:off x="4492625" y="935038"/>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 = 6</a:t>
            </a:r>
            <a:endParaRPr lang="en-US"/>
          </a:p>
        </p:txBody>
      </p:sp>
      <p:sp>
        <p:nvSpPr>
          <p:cNvPr id="29705" name="Text Box 9"/>
          <p:cNvSpPr txBox="1">
            <a:spLocks noChangeArrowheads="1"/>
          </p:cNvSpPr>
          <p:nvPr/>
        </p:nvSpPr>
        <p:spPr bwMode="auto">
          <a:xfrm>
            <a:off x="4351338" y="2503488"/>
            <a:ext cx="3889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µ</a:t>
            </a:r>
          </a:p>
        </p:txBody>
      </p:sp>
      <p:sp>
        <p:nvSpPr>
          <p:cNvPr id="29706" name="Text Box 10"/>
          <p:cNvSpPr txBox="1">
            <a:spLocks noChangeArrowheads="1"/>
          </p:cNvSpPr>
          <p:nvPr/>
        </p:nvSpPr>
        <p:spPr bwMode="auto">
          <a:xfrm>
            <a:off x="7097713" y="2076450"/>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29707" name="Text Box 11"/>
          <p:cNvSpPr txBox="1">
            <a:spLocks noChangeArrowheads="1"/>
          </p:cNvSpPr>
          <p:nvPr/>
        </p:nvSpPr>
        <p:spPr bwMode="auto">
          <a:xfrm>
            <a:off x="4275138" y="22415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68</a:t>
            </a:r>
          </a:p>
        </p:txBody>
      </p:sp>
      <p:sp>
        <p:nvSpPr>
          <p:cNvPr id="29708" name="Text Box 12"/>
          <p:cNvSpPr txBox="1">
            <a:spLocks noChangeArrowheads="1"/>
          </p:cNvSpPr>
          <p:nvPr/>
        </p:nvSpPr>
        <p:spPr bwMode="auto">
          <a:xfrm>
            <a:off x="5213350" y="22415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74</a:t>
            </a:r>
          </a:p>
        </p:txBody>
      </p:sp>
      <p:sp>
        <p:nvSpPr>
          <p:cNvPr id="29709" name="Text Box 13"/>
          <p:cNvSpPr txBox="1">
            <a:spLocks noChangeArrowheads="1"/>
          </p:cNvSpPr>
          <p:nvPr/>
        </p:nvSpPr>
        <p:spPr bwMode="auto">
          <a:xfrm>
            <a:off x="6069013" y="22415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80</a:t>
            </a:r>
          </a:p>
        </p:txBody>
      </p:sp>
      <p:sp>
        <p:nvSpPr>
          <p:cNvPr id="29710" name="Line 14"/>
          <p:cNvSpPr>
            <a:spLocks noChangeShapeType="1"/>
          </p:cNvSpPr>
          <p:nvPr/>
        </p:nvSpPr>
        <p:spPr bwMode="auto">
          <a:xfrm>
            <a:off x="6240463" y="2087563"/>
            <a:ext cx="0" cy="1158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1" name="Text Box 16"/>
          <p:cNvSpPr txBox="1">
            <a:spLocks noChangeArrowheads="1"/>
          </p:cNvSpPr>
          <p:nvPr/>
        </p:nvSpPr>
        <p:spPr bwMode="auto">
          <a:xfrm>
            <a:off x="990600" y="533400"/>
            <a:ext cx="979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6.5 (a)</a:t>
            </a:r>
          </a:p>
        </p:txBody>
      </p:sp>
      <p:pic>
        <p:nvPicPr>
          <p:cNvPr id="29712" name="Picture 17"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2975" y="3333750"/>
            <a:ext cx="465613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13" name="Line 18"/>
          <p:cNvSpPr>
            <a:spLocks noChangeShapeType="1"/>
          </p:cNvSpPr>
          <p:nvPr/>
        </p:nvSpPr>
        <p:spPr bwMode="auto">
          <a:xfrm>
            <a:off x="2143125" y="4989513"/>
            <a:ext cx="48545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4" name="Line 19"/>
          <p:cNvSpPr>
            <a:spLocks noChangeShapeType="1"/>
          </p:cNvSpPr>
          <p:nvPr/>
        </p:nvSpPr>
        <p:spPr bwMode="auto">
          <a:xfrm>
            <a:off x="4484688" y="3390900"/>
            <a:ext cx="0" cy="15986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5" name="Line 20"/>
          <p:cNvSpPr>
            <a:spLocks noChangeShapeType="1"/>
          </p:cNvSpPr>
          <p:nvPr/>
        </p:nvSpPr>
        <p:spPr bwMode="auto">
          <a:xfrm>
            <a:off x="5397500" y="4054475"/>
            <a:ext cx="0" cy="9350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6" name="Text Box 23"/>
          <p:cNvSpPr txBox="1">
            <a:spLocks noChangeArrowheads="1"/>
          </p:cNvSpPr>
          <p:nvPr/>
        </p:nvSpPr>
        <p:spPr bwMode="auto">
          <a:xfrm>
            <a:off x="4365625" y="5289550"/>
            <a:ext cx="388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µ</a:t>
            </a:r>
          </a:p>
        </p:txBody>
      </p:sp>
      <p:sp>
        <p:nvSpPr>
          <p:cNvPr id="29717" name="Text Box 24"/>
          <p:cNvSpPr txBox="1">
            <a:spLocks noChangeArrowheads="1"/>
          </p:cNvSpPr>
          <p:nvPr/>
        </p:nvSpPr>
        <p:spPr bwMode="auto">
          <a:xfrm>
            <a:off x="7112000" y="48006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
        <p:nvSpPr>
          <p:cNvPr id="29718" name="Text Box 25"/>
          <p:cNvSpPr txBox="1">
            <a:spLocks noChangeArrowheads="1"/>
          </p:cNvSpPr>
          <p:nvPr/>
        </p:nvSpPr>
        <p:spPr bwMode="auto">
          <a:xfrm>
            <a:off x="4289425" y="5029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68</a:t>
            </a:r>
          </a:p>
        </p:txBody>
      </p:sp>
      <p:sp>
        <p:nvSpPr>
          <p:cNvPr id="29719" name="Text Box 26"/>
          <p:cNvSpPr txBox="1">
            <a:spLocks noChangeArrowheads="1"/>
          </p:cNvSpPr>
          <p:nvPr/>
        </p:nvSpPr>
        <p:spPr bwMode="auto">
          <a:xfrm>
            <a:off x="5227638" y="5029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74</a:t>
            </a:r>
          </a:p>
        </p:txBody>
      </p:sp>
      <p:sp>
        <p:nvSpPr>
          <p:cNvPr id="29720" name="Text Box 27"/>
          <p:cNvSpPr txBox="1">
            <a:spLocks noChangeArrowheads="1"/>
          </p:cNvSpPr>
          <p:nvPr/>
        </p:nvSpPr>
        <p:spPr bwMode="auto">
          <a:xfrm>
            <a:off x="6083300" y="5029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80</a:t>
            </a:r>
          </a:p>
        </p:txBody>
      </p:sp>
      <p:sp>
        <p:nvSpPr>
          <p:cNvPr id="29721" name="Line 28"/>
          <p:cNvSpPr>
            <a:spLocks noChangeShapeType="1"/>
          </p:cNvSpPr>
          <p:nvPr/>
        </p:nvSpPr>
        <p:spPr bwMode="auto">
          <a:xfrm>
            <a:off x="6254750" y="4873625"/>
            <a:ext cx="0" cy="1158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2" name="Text Box 29"/>
          <p:cNvSpPr txBox="1">
            <a:spLocks noChangeArrowheads="1"/>
          </p:cNvSpPr>
          <p:nvPr/>
        </p:nvSpPr>
        <p:spPr bwMode="auto">
          <a:xfrm>
            <a:off x="1349375" y="3319463"/>
            <a:ext cx="615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 (b)</a:t>
            </a:r>
          </a:p>
        </p:txBody>
      </p:sp>
      <p:sp>
        <p:nvSpPr>
          <p:cNvPr id="29723" name="Freeform 32"/>
          <p:cNvSpPr>
            <a:spLocks/>
          </p:cNvSpPr>
          <p:nvPr/>
        </p:nvSpPr>
        <p:spPr bwMode="auto">
          <a:xfrm>
            <a:off x="6226175" y="4840288"/>
            <a:ext cx="476250" cy="228600"/>
          </a:xfrm>
          <a:custGeom>
            <a:avLst/>
            <a:gdLst>
              <a:gd name="T0" fmla="*/ 19050 w 300"/>
              <a:gd name="T1" fmla="*/ 115888 h 144"/>
              <a:gd name="T2" fmla="*/ 80963 w 300"/>
              <a:gd name="T3" fmla="*/ 136525 h 144"/>
              <a:gd name="T4" fmla="*/ 123825 w 300"/>
              <a:gd name="T5" fmla="*/ 93663 h 144"/>
              <a:gd name="T6" fmla="*/ 165100 w 300"/>
              <a:gd name="T7" fmla="*/ 136525 h 144"/>
              <a:gd name="T8" fmla="*/ 227013 w 300"/>
              <a:gd name="T9" fmla="*/ 157163 h 144"/>
              <a:gd name="T10" fmla="*/ 311150 w 300"/>
              <a:gd name="T11" fmla="*/ 136525 h 144"/>
              <a:gd name="T12" fmla="*/ 352425 w 300"/>
              <a:gd name="T13" fmla="*/ 93663 h 144"/>
              <a:gd name="T14" fmla="*/ 434975 w 300"/>
              <a:gd name="T15" fmla="*/ 115888 h 144"/>
              <a:gd name="T16" fmla="*/ 476250 w 300"/>
              <a:gd name="T17" fmla="*/ 157163 h 1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0"/>
              <a:gd name="T28" fmla="*/ 0 h 144"/>
              <a:gd name="T29" fmla="*/ 300 w 300"/>
              <a:gd name="T30" fmla="*/ 144 h 1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0" h="144">
                <a:moveTo>
                  <a:pt x="12" y="73"/>
                </a:moveTo>
                <a:cubicBezTo>
                  <a:pt x="78" y="4"/>
                  <a:pt x="0" y="69"/>
                  <a:pt x="51" y="86"/>
                </a:cubicBezTo>
                <a:cubicBezTo>
                  <a:pt x="63" y="89"/>
                  <a:pt x="69" y="68"/>
                  <a:pt x="78" y="59"/>
                </a:cubicBezTo>
                <a:cubicBezTo>
                  <a:pt x="86" y="68"/>
                  <a:pt x="91" y="86"/>
                  <a:pt x="104" y="86"/>
                </a:cubicBezTo>
                <a:cubicBezTo>
                  <a:pt x="151" y="86"/>
                  <a:pt x="112" y="5"/>
                  <a:pt x="143" y="99"/>
                </a:cubicBezTo>
                <a:cubicBezTo>
                  <a:pt x="206" y="0"/>
                  <a:pt x="132" y="86"/>
                  <a:pt x="196" y="86"/>
                </a:cubicBezTo>
                <a:cubicBezTo>
                  <a:pt x="208" y="86"/>
                  <a:pt x="213" y="68"/>
                  <a:pt x="222" y="59"/>
                </a:cubicBezTo>
                <a:cubicBezTo>
                  <a:pt x="249" y="144"/>
                  <a:pt x="212" y="73"/>
                  <a:pt x="274" y="73"/>
                </a:cubicBezTo>
                <a:cubicBezTo>
                  <a:pt x="286" y="73"/>
                  <a:pt x="291" y="90"/>
                  <a:pt x="300" y="99"/>
                </a:cubicBezTo>
              </a:path>
            </a:pathLst>
          </a:custGeom>
          <a:noFill/>
          <a:ln w="9525">
            <a:solidFill>
              <a:srgbClr val="EC050B"/>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724" name="Line 33"/>
          <p:cNvSpPr>
            <a:spLocks noChangeShapeType="1"/>
          </p:cNvSpPr>
          <p:nvPr/>
        </p:nvSpPr>
        <p:spPr bwMode="auto">
          <a:xfrm>
            <a:off x="2209800" y="5867400"/>
            <a:ext cx="48545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5" name="Line 34"/>
          <p:cNvSpPr>
            <a:spLocks noChangeShapeType="1"/>
          </p:cNvSpPr>
          <p:nvPr/>
        </p:nvSpPr>
        <p:spPr bwMode="auto">
          <a:xfrm>
            <a:off x="4495800" y="5867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6" name="Line 35"/>
          <p:cNvSpPr>
            <a:spLocks noChangeShapeType="1"/>
          </p:cNvSpPr>
          <p:nvPr/>
        </p:nvSpPr>
        <p:spPr bwMode="auto">
          <a:xfrm>
            <a:off x="6248400" y="5867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7" name="Text Box 36"/>
          <p:cNvSpPr txBox="1">
            <a:spLocks noChangeArrowheads="1"/>
          </p:cNvSpPr>
          <p:nvPr/>
        </p:nvSpPr>
        <p:spPr bwMode="auto">
          <a:xfrm>
            <a:off x="4343400" y="60960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29728" name="Text Box 37"/>
          <p:cNvSpPr txBox="1">
            <a:spLocks noChangeArrowheads="1"/>
          </p:cNvSpPr>
          <p:nvPr/>
        </p:nvSpPr>
        <p:spPr bwMode="auto">
          <a:xfrm>
            <a:off x="5791200" y="6096000"/>
            <a:ext cx="88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+2.00</a:t>
            </a:r>
          </a:p>
        </p:txBody>
      </p:sp>
      <p:sp>
        <p:nvSpPr>
          <p:cNvPr id="2" name="Slide Number Placeholder 1"/>
          <p:cNvSpPr>
            <a:spLocks noGrp="1"/>
          </p:cNvSpPr>
          <p:nvPr>
            <p:ph type="sldNum" sz="quarter" idx="12"/>
          </p:nvPr>
        </p:nvSpPr>
        <p:spPr/>
        <p:txBody>
          <a:bodyPr/>
          <a:lstStyle/>
          <a:p>
            <a:fld id="{46F63818-ECA9-6C45-B557-8DE2022BB177}" type="slidenum">
              <a:rPr lang="en-US" smtClean="0"/>
              <a:pPr/>
              <a:t>20</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8200" y="-1752600"/>
            <a:ext cx="7772400" cy="1143000"/>
          </a:xfrm>
        </p:spPr>
        <p:txBody>
          <a:bodyPr/>
          <a:lstStyle/>
          <a:p>
            <a:pPr eaLnBrk="1" hangingPunct="1"/>
            <a:r>
              <a:rPr lang="en-US" sz="3600">
                <a:latin typeface="Times" charset="0"/>
                <a:ea typeface="ＭＳ Ｐゴシック" charset="0"/>
                <a:cs typeface="ＭＳ Ｐゴシック" charset="0"/>
              </a:rPr>
              <a:t>Curve broken down into + - 3 sd</a:t>
            </a:r>
            <a:r>
              <a:rPr lang="ja-JP" altLang="en-US" sz="3600">
                <a:latin typeface="Times" charset="0"/>
                <a:ea typeface="ＭＳ Ｐゴシック" charset="0"/>
                <a:cs typeface="ＭＳ Ｐゴシック" charset="0"/>
              </a:rPr>
              <a:t>’</a:t>
            </a:r>
            <a:r>
              <a:rPr lang="en-US" sz="3600">
                <a:latin typeface="Times" charset="0"/>
                <a:ea typeface="ＭＳ Ｐゴシック" charset="0"/>
                <a:cs typeface="ＭＳ Ｐゴシック" charset="0"/>
              </a:rPr>
              <a:t>s</a:t>
            </a:r>
          </a:p>
        </p:txBody>
      </p:sp>
      <p:pic>
        <p:nvPicPr>
          <p:cNvPr id="30723"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16383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Line 4"/>
          <p:cNvSpPr>
            <a:spLocks noChangeShapeType="1"/>
          </p:cNvSpPr>
          <p:nvPr/>
        </p:nvSpPr>
        <p:spPr bwMode="auto">
          <a:xfrm>
            <a:off x="1143000" y="4876800"/>
            <a:ext cx="6705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5" name="Line 5"/>
          <p:cNvSpPr>
            <a:spLocks noChangeShapeType="1"/>
          </p:cNvSpPr>
          <p:nvPr/>
        </p:nvSpPr>
        <p:spPr bwMode="auto">
          <a:xfrm>
            <a:off x="4495800" y="1752600"/>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6" name="Line 6"/>
          <p:cNvSpPr>
            <a:spLocks noChangeShapeType="1"/>
          </p:cNvSpPr>
          <p:nvPr/>
        </p:nvSpPr>
        <p:spPr bwMode="auto">
          <a:xfrm>
            <a:off x="5715000" y="30480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7" name="Text Box 8"/>
          <p:cNvSpPr txBox="1">
            <a:spLocks noChangeArrowheads="1"/>
          </p:cNvSpPr>
          <p:nvPr/>
        </p:nvSpPr>
        <p:spPr bwMode="auto">
          <a:xfrm>
            <a:off x="8001000" y="4648200"/>
            <a:ext cx="3413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z</a:t>
            </a:r>
          </a:p>
        </p:txBody>
      </p:sp>
      <p:sp>
        <p:nvSpPr>
          <p:cNvPr id="30728" name="Line 9"/>
          <p:cNvSpPr>
            <a:spLocks noChangeShapeType="1"/>
          </p:cNvSpPr>
          <p:nvPr/>
        </p:nvSpPr>
        <p:spPr bwMode="auto">
          <a:xfrm>
            <a:off x="3276600" y="48768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9" name="Line 11"/>
          <p:cNvSpPr>
            <a:spLocks noChangeShapeType="1"/>
          </p:cNvSpPr>
          <p:nvPr/>
        </p:nvSpPr>
        <p:spPr bwMode="auto">
          <a:xfrm>
            <a:off x="6858000" y="4648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0" name="Text Box 12"/>
          <p:cNvSpPr txBox="1">
            <a:spLocks noChangeArrowheads="1"/>
          </p:cNvSpPr>
          <p:nvPr/>
        </p:nvSpPr>
        <p:spPr bwMode="auto">
          <a:xfrm>
            <a:off x="2000250" y="495300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30731" name="Text Box 13"/>
          <p:cNvSpPr txBox="1">
            <a:spLocks noChangeArrowheads="1"/>
          </p:cNvSpPr>
          <p:nvPr/>
        </p:nvSpPr>
        <p:spPr bwMode="auto">
          <a:xfrm>
            <a:off x="3048000" y="495300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30732" name="Text Box 14"/>
          <p:cNvSpPr txBox="1">
            <a:spLocks noChangeArrowheads="1"/>
          </p:cNvSpPr>
          <p:nvPr/>
        </p:nvSpPr>
        <p:spPr bwMode="auto">
          <a:xfrm>
            <a:off x="4311650" y="49530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30733" name="Text Box 15"/>
          <p:cNvSpPr txBox="1">
            <a:spLocks noChangeArrowheads="1"/>
          </p:cNvSpPr>
          <p:nvPr/>
        </p:nvSpPr>
        <p:spPr bwMode="auto">
          <a:xfrm>
            <a:off x="5505450" y="4953000"/>
            <a:ext cx="50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a:t>
            </a:r>
          </a:p>
        </p:txBody>
      </p:sp>
      <p:sp>
        <p:nvSpPr>
          <p:cNvPr id="30734" name="Text Box 16"/>
          <p:cNvSpPr txBox="1">
            <a:spLocks noChangeArrowheads="1"/>
          </p:cNvSpPr>
          <p:nvPr/>
        </p:nvSpPr>
        <p:spPr bwMode="auto">
          <a:xfrm>
            <a:off x="6578600" y="4953000"/>
            <a:ext cx="50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a:t>
            </a:r>
          </a:p>
        </p:txBody>
      </p:sp>
      <p:sp>
        <p:nvSpPr>
          <p:cNvPr id="30735" name="Line 26"/>
          <p:cNvSpPr>
            <a:spLocks noChangeShapeType="1"/>
          </p:cNvSpPr>
          <p:nvPr/>
        </p:nvSpPr>
        <p:spPr bwMode="auto">
          <a:xfrm>
            <a:off x="12954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6" name="Line 27"/>
          <p:cNvSpPr>
            <a:spLocks noChangeShapeType="1"/>
          </p:cNvSpPr>
          <p:nvPr/>
        </p:nvSpPr>
        <p:spPr bwMode="auto">
          <a:xfrm>
            <a:off x="77724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7" name="Line 28"/>
          <p:cNvSpPr>
            <a:spLocks noChangeShapeType="1"/>
          </p:cNvSpPr>
          <p:nvPr/>
        </p:nvSpPr>
        <p:spPr bwMode="auto">
          <a:xfrm flipH="1">
            <a:off x="1295400" y="4800600"/>
            <a:ext cx="304800" cy="0"/>
          </a:xfrm>
          <a:prstGeom prst="line">
            <a:avLst/>
          </a:prstGeom>
          <a:noFill/>
          <a:ln w="31750">
            <a:solidFill>
              <a:srgbClr val="686E6A"/>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8" name="Line 29"/>
          <p:cNvSpPr>
            <a:spLocks noChangeShapeType="1"/>
          </p:cNvSpPr>
          <p:nvPr/>
        </p:nvSpPr>
        <p:spPr bwMode="auto">
          <a:xfrm flipH="1">
            <a:off x="7467600" y="4800600"/>
            <a:ext cx="304800" cy="0"/>
          </a:xfrm>
          <a:prstGeom prst="line">
            <a:avLst/>
          </a:prstGeom>
          <a:noFill/>
          <a:ln w="31750">
            <a:solidFill>
              <a:srgbClr val="686E6A"/>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9" name="Text Box 30"/>
          <p:cNvSpPr txBox="1">
            <a:spLocks noChangeArrowheads="1"/>
          </p:cNvSpPr>
          <p:nvPr/>
        </p:nvSpPr>
        <p:spPr bwMode="auto">
          <a:xfrm>
            <a:off x="1066800" y="495300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30740" name="Text Box 31"/>
          <p:cNvSpPr txBox="1">
            <a:spLocks noChangeArrowheads="1"/>
          </p:cNvSpPr>
          <p:nvPr/>
        </p:nvSpPr>
        <p:spPr bwMode="auto">
          <a:xfrm>
            <a:off x="7543800" y="4953000"/>
            <a:ext cx="50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a:t>
            </a:r>
          </a:p>
        </p:txBody>
      </p:sp>
      <p:sp>
        <p:nvSpPr>
          <p:cNvPr id="30741" name="Line 32"/>
          <p:cNvSpPr>
            <a:spLocks noChangeShapeType="1"/>
          </p:cNvSpPr>
          <p:nvPr/>
        </p:nvSpPr>
        <p:spPr bwMode="auto">
          <a:xfrm>
            <a:off x="3276600" y="4724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2" name="Line 33"/>
          <p:cNvSpPr>
            <a:spLocks noChangeShapeType="1"/>
          </p:cNvSpPr>
          <p:nvPr/>
        </p:nvSpPr>
        <p:spPr bwMode="auto">
          <a:xfrm>
            <a:off x="3276600" y="45720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3" name="Line 34"/>
          <p:cNvSpPr>
            <a:spLocks noChangeShapeType="1"/>
          </p:cNvSpPr>
          <p:nvPr/>
        </p:nvSpPr>
        <p:spPr bwMode="auto">
          <a:xfrm>
            <a:off x="3276600" y="44196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4" name="Line 35"/>
          <p:cNvSpPr>
            <a:spLocks noChangeShapeType="1"/>
          </p:cNvSpPr>
          <p:nvPr/>
        </p:nvSpPr>
        <p:spPr bwMode="auto">
          <a:xfrm>
            <a:off x="3276600" y="42672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5" name="Line 36"/>
          <p:cNvSpPr>
            <a:spLocks noChangeShapeType="1"/>
          </p:cNvSpPr>
          <p:nvPr/>
        </p:nvSpPr>
        <p:spPr bwMode="auto">
          <a:xfrm>
            <a:off x="3276600" y="41148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6" name="Line 37"/>
          <p:cNvSpPr>
            <a:spLocks noChangeShapeType="1"/>
          </p:cNvSpPr>
          <p:nvPr/>
        </p:nvSpPr>
        <p:spPr bwMode="auto">
          <a:xfrm>
            <a:off x="3276600" y="3962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7" name="Line 38"/>
          <p:cNvSpPr>
            <a:spLocks noChangeShapeType="1"/>
          </p:cNvSpPr>
          <p:nvPr/>
        </p:nvSpPr>
        <p:spPr bwMode="auto">
          <a:xfrm>
            <a:off x="3276600" y="38100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8" name="Line 39"/>
          <p:cNvSpPr>
            <a:spLocks noChangeShapeType="1"/>
          </p:cNvSpPr>
          <p:nvPr/>
        </p:nvSpPr>
        <p:spPr bwMode="auto">
          <a:xfrm>
            <a:off x="3276600" y="36576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49" name="Line 40"/>
          <p:cNvSpPr>
            <a:spLocks noChangeShapeType="1"/>
          </p:cNvSpPr>
          <p:nvPr/>
        </p:nvSpPr>
        <p:spPr bwMode="auto">
          <a:xfrm>
            <a:off x="3276600" y="35052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0" name="Line 41"/>
          <p:cNvSpPr>
            <a:spLocks noChangeShapeType="1"/>
          </p:cNvSpPr>
          <p:nvPr/>
        </p:nvSpPr>
        <p:spPr bwMode="auto">
          <a:xfrm>
            <a:off x="3276600" y="33528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1" name="Line 42"/>
          <p:cNvSpPr>
            <a:spLocks noChangeShapeType="1"/>
          </p:cNvSpPr>
          <p:nvPr/>
        </p:nvSpPr>
        <p:spPr bwMode="auto">
          <a:xfrm>
            <a:off x="32766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2" name="Line 43"/>
          <p:cNvSpPr>
            <a:spLocks noChangeShapeType="1"/>
          </p:cNvSpPr>
          <p:nvPr/>
        </p:nvSpPr>
        <p:spPr bwMode="auto">
          <a:xfrm>
            <a:off x="2209800" y="48768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3" name="Line 44"/>
          <p:cNvSpPr>
            <a:spLocks noChangeShapeType="1"/>
          </p:cNvSpPr>
          <p:nvPr/>
        </p:nvSpPr>
        <p:spPr bwMode="auto">
          <a:xfrm>
            <a:off x="2209800" y="4724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4" name="Line 46"/>
          <p:cNvSpPr>
            <a:spLocks noChangeShapeType="1"/>
          </p:cNvSpPr>
          <p:nvPr/>
        </p:nvSpPr>
        <p:spPr bwMode="auto">
          <a:xfrm>
            <a:off x="44958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5" name="Line 47"/>
          <p:cNvSpPr>
            <a:spLocks noChangeShapeType="1"/>
          </p:cNvSpPr>
          <p:nvPr/>
        </p:nvSpPr>
        <p:spPr bwMode="auto">
          <a:xfrm>
            <a:off x="46482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6" name="Line 48"/>
          <p:cNvSpPr>
            <a:spLocks noChangeShapeType="1"/>
          </p:cNvSpPr>
          <p:nvPr/>
        </p:nvSpPr>
        <p:spPr bwMode="auto">
          <a:xfrm>
            <a:off x="48006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7" name="Line 49"/>
          <p:cNvSpPr>
            <a:spLocks noChangeShapeType="1"/>
          </p:cNvSpPr>
          <p:nvPr/>
        </p:nvSpPr>
        <p:spPr bwMode="auto">
          <a:xfrm>
            <a:off x="49530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8" name="Line 50"/>
          <p:cNvSpPr>
            <a:spLocks noChangeShapeType="1"/>
          </p:cNvSpPr>
          <p:nvPr/>
        </p:nvSpPr>
        <p:spPr bwMode="auto">
          <a:xfrm>
            <a:off x="51054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9" name="Line 51"/>
          <p:cNvSpPr>
            <a:spLocks noChangeShapeType="1"/>
          </p:cNvSpPr>
          <p:nvPr/>
        </p:nvSpPr>
        <p:spPr bwMode="auto">
          <a:xfrm>
            <a:off x="52578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60" name="Line 52"/>
          <p:cNvSpPr>
            <a:spLocks noChangeShapeType="1"/>
          </p:cNvSpPr>
          <p:nvPr/>
        </p:nvSpPr>
        <p:spPr bwMode="auto">
          <a:xfrm>
            <a:off x="54102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61" name="Line 53"/>
          <p:cNvSpPr>
            <a:spLocks noChangeShapeType="1"/>
          </p:cNvSpPr>
          <p:nvPr/>
        </p:nvSpPr>
        <p:spPr bwMode="auto">
          <a:xfrm>
            <a:off x="5562600" y="3048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62" name="Text Box 54"/>
          <p:cNvSpPr txBox="1">
            <a:spLocks noChangeArrowheads="1"/>
          </p:cNvSpPr>
          <p:nvPr/>
        </p:nvSpPr>
        <p:spPr bwMode="auto">
          <a:xfrm>
            <a:off x="4845050" y="259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sym typeface="Symbol" charset="0"/>
              </a:rPr>
              <a:t></a:t>
            </a:r>
            <a:endParaRPr lang="en-US"/>
          </a:p>
        </p:txBody>
      </p:sp>
      <p:sp>
        <p:nvSpPr>
          <p:cNvPr id="30763" name="Freeform 55"/>
          <p:cNvSpPr>
            <a:spLocks/>
          </p:cNvSpPr>
          <p:nvPr/>
        </p:nvSpPr>
        <p:spPr bwMode="auto">
          <a:xfrm>
            <a:off x="6805613" y="4664075"/>
            <a:ext cx="912812" cy="228600"/>
          </a:xfrm>
          <a:custGeom>
            <a:avLst/>
            <a:gdLst>
              <a:gd name="T0" fmla="*/ 147637 w 575"/>
              <a:gd name="T1" fmla="*/ 0 h 144"/>
              <a:gd name="T2" fmla="*/ 84137 w 575"/>
              <a:gd name="T3" fmla="*/ 41275 h 144"/>
              <a:gd name="T4" fmla="*/ 42862 w 575"/>
              <a:gd name="T5" fmla="*/ 166688 h 144"/>
              <a:gd name="T6" fmla="*/ 106362 w 575"/>
              <a:gd name="T7" fmla="*/ 146050 h 144"/>
              <a:gd name="T8" fmla="*/ 147637 w 575"/>
              <a:gd name="T9" fmla="*/ 82550 h 144"/>
              <a:gd name="T10" fmla="*/ 188912 w 575"/>
              <a:gd name="T11" fmla="*/ 125413 h 144"/>
              <a:gd name="T12" fmla="*/ 209550 w 575"/>
              <a:gd name="T13" fmla="*/ 166688 h 144"/>
              <a:gd name="T14" fmla="*/ 250825 w 575"/>
              <a:gd name="T15" fmla="*/ 104775 h 144"/>
              <a:gd name="T16" fmla="*/ 293687 w 575"/>
              <a:gd name="T17" fmla="*/ 61913 h 144"/>
              <a:gd name="T18" fmla="*/ 334962 w 575"/>
              <a:gd name="T19" fmla="*/ 166688 h 144"/>
              <a:gd name="T20" fmla="*/ 376237 w 575"/>
              <a:gd name="T21" fmla="*/ 104775 h 144"/>
              <a:gd name="T22" fmla="*/ 417512 w 575"/>
              <a:gd name="T23" fmla="*/ 228600 h 144"/>
              <a:gd name="T24" fmla="*/ 460375 w 575"/>
              <a:gd name="T25" fmla="*/ 187325 h 144"/>
              <a:gd name="T26" fmla="*/ 481012 w 575"/>
              <a:gd name="T27" fmla="*/ 125413 h 144"/>
              <a:gd name="T28" fmla="*/ 522287 w 575"/>
              <a:gd name="T29" fmla="*/ 187325 h 144"/>
              <a:gd name="T30" fmla="*/ 584200 w 575"/>
              <a:gd name="T31" fmla="*/ 207963 h 144"/>
              <a:gd name="T32" fmla="*/ 604837 w 575"/>
              <a:gd name="T33" fmla="*/ 125413 h 144"/>
              <a:gd name="T34" fmla="*/ 647700 w 575"/>
              <a:gd name="T35" fmla="*/ 166688 h 144"/>
              <a:gd name="T36" fmla="*/ 668337 w 575"/>
              <a:gd name="T37" fmla="*/ 228600 h 144"/>
              <a:gd name="T38" fmla="*/ 771525 w 575"/>
              <a:gd name="T39" fmla="*/ 146050 h 144"/>
              <a:gd name="T40" fmla="*/ 792162 w 575"/>
              <a:gd name="T41" fmla="*/ 207963 h 144"/>
              <a:gd name="T42" fmla="*/ 896937 w 575"/>
              <a:gd name="T43" fmla="*/ 146050 h 144"/>
              <a:gd name="T44" fmla="*/ 896937 w 575"/>
              <a:gd name="T45" fmla="*/ 207963 h 1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75"/>
              <a:gd name="T70" fmla="*/ 0 h 144"/>
              <a:gd name="T71" fmla="*/ 575 w 575"/>
              <a:gd name="T72" fmla="*/ 144 h 14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75" h="144">
                <a:moveTo>
                  <a:pt x="93" y="0"/>
                </a:moveTo>
                <a:cubicBezTo>
                  <a:pt x="79" y="8"/>
                  <a:pt x="61" y="12"/>
                  <a:pt x="53" y="26"/>
                </a:cubicBezTo>
                <a:cubicBezTo>
                  <a:pt x="38" y="49"/>
                  <a:pt x="0" y="113"/>
                  <a:pt x="27" y="105"/>
                </a:cubicBezTo>
                <a:cubicBezTo>
                  <a:pt x="40" y="100"/>
                  <a:pt x="53" y="96"/>
                  <a:pt x="67" y="92"/>
                </a:cubicBezTo>
                <a:cubicBezTo>
                  <a:pt x="75" y="78"/>
                  <a:pt x="77" y="55"/>
                  <a:pt x="93" y="52"/>
                </a:cubicBezTo>
                <a:cubicBezTo>
                  <a:pt x="105" y="48"/>
                  <a:pt x="119" y="66"/>
                  <a:pt x="119" y="79"/>
                </a:cubicBezTo>
                <a:cubicBezTo>
                  <a:pt x="119" y="118"/>
                  <a:pt x="48" y="132"/>
                  <a:pt x="132" y="105"/>
                </a:cubicBezTo>
                <a:cubicBezTo>
                  <a:pt x="140" y="92"/>
                  <a:pt x="148" y="78"/>
                  <a:pt x="158" y="66"/>
                </a:cubicBezTo>
                <a:cubicBezTo>
                  <a:pt x="165" y="56"/>
                  <a:pt x="181" y="26"/>
                  <a:pt x="185" y="39"/>
                </a:cubicBezTo>
                <a:cubicBezTo>
                  <a:pt x="206" y="119"/>
                  <a:pt x="127" y="132"/>
                  <a:pt x="211" y="105"/>
                </a:cubicBezTo>
                <a:cubicBezTo>
                  <a:pt x="219" y="92"/>
                  <a:pt x="224" y="56"/>
                  <a:pt x="237" y="66"/>
                </a:cubicBezTo>
                <a:cubicBezTo>
                  <a:pt x="258" y="82"/>
                  <a:pt x="263" y="144"/>
                  <a:pt x="263" y="144"/>
                </a:cubicBezTo>
                <a:cubicBezTo>
                  <a:pt x="272" y="135"/>
                  <a:pt x="283" y="128"/>
                  <a:pt x="290" y="118"/>
                </a:cubicBezTo>
                <a:cubicBezTo>
                  <a:pt x="297" y="106"/>
                  <a:pt x="289" y="79"/>
                  <a:pt x="303" y="79"/>
                </a:cubicBezTo>
                <a:cubicBezTo>
                  <a:pt x="318" y="79"/>
                  <a:pt x="316" y="108"/>
                  <a:pt x="329" y="118"/>
                </a:cubicBezTo>
                <a:cubicBezTo>
                  <a:pt x="339" y="126"/>
                  <a:pt x="355" y="126"/>
                  <a:pt x="368" y="131"/>
                </a:cubicBezTo>
                <a:cubicBezTo>
                  <a:pt x="372" y="113"/>
                  <a:pt x="366" y="88"/>
                  <a:pt x="381" y="79"/>
                </a:cubicBezTo>
                <a:cubicBezTo>
                  <a:pt x="391" y="72"/>
                  <a:pt x="401" y="94"/>
                  <a:pt x="408" y="105"/>
                </a:cubicBezTo>
                <a:cubicBezTo>
                  <a:pt x="415" y="116"/>
                  <a:pt x="416" y="131"/>
                  <a:pt x="421" y="144"/>
                </a:cubicBezTo>
                <a:cubicBezTo>
                  <a:pt x="429" y="131"/>
                  <a:pt x="454" y="76"/>
                  <a:pt x="486" y="92"/>
                </a:cubicBezTo>
                <a:cubicBezTo>
                  <a:pt x="498" y="98"/>
                  <a:pt x="494" y="118"/>
                  <a:pt x="499" y="131"/>
                </a:cubicBezTo>
                <a:cubicBezTo>
                  <a:pt x="507" y="122"/>
                  <a:pt x="545" y="78"/>
                  <a:pt x="565" y="92"/>
                </a:cubicBezTo>
                <a:cubicBezTo>
                  <a:pt x="575" y="99"/>
                  <a:pt x="565" y="118"/>
                  <a:pt x="565" y="131"/>
                </a:cubicBezTo>
              </a:path>
            </a:pathLst>
          </a:custGeom>
          <a:noFill/>
          <a:ln w="9525">
            <a:solidFill>
              <a:srgbClr val="EC050B"/>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46F63818-ECA9-6C45-B557-8DE2022BB177}" type="slidenum">
              <a:rPr lang="en-US" smtClean="0"/>
              <a:pPr/>
              <a:t>21</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90600" y="-1752600"/>
            <a:ext cx="7772400" cy="1143000"/>
          </a:xfrm>
        </p:spPr>
        <p:txBody>
          <a:bodyPr/>
          <a:lstStyle/>
          <a:p>
            <a:pPr eaLnBrk="1" hangingPunct="1"/>
            <a:r>
              <a:rPr lang="en-US">
                <a:latin typeface="Times" charset="0"/>
                <a:ea typeface="ＭＳ Ｐゴシック" charset="0"/>
                <a:cs typeface="ＭＳ Ｐゴシック" charset="0"/>
              </a:rPr>
              <a:t>Proportion in Tail vs. Body</a:t>
            </a:r>
          </a:p>
        </p:txBody>
      </p:sp>
      <p:graphicFrame>
        <p:nvGraphicFramePr>
          <p:cNvPr id="16537" name="Group 153"/>
          <p:cNvGraphicFramePr>
            <a:graphicFrameLocks noGrp="1"/>
          </p:cNvGraphicFramePr>
          <p:nvPr/>
        </p:nvGraphicFramePr>
        <p:xfrm>
          <a:off x="609600" y="609600"/>
          <a:ext cx="3810000" cy="5565780"/>
        </p:xfrm>
        <a:graphic>
          <a:graphicData uri="http://schemas.openxmlformats.org/drawingml/2006/table">
            <a:tbl>
              <a:tblPr/>
              <a:tblGrid>
                <a:gridCol w="1270000"/>
                <a:gridCol w="1270000"/>
                <a:gridCol w="1270000"/>
              </a:tblGrid>
              <a:tr h="8717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z</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(B)</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Proportion in Body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(C)</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Proportion in Tail</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0.00</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0.5000</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0.01</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0.5040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0.4960</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0.02</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0.5080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0.4920</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0.03</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0.5120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0.4880</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imes" pitchFamily="-110" charset="0"/>
                      </a:endParaRPr>
                    </a:p>
                  </a:txBody>
                  <a:tcPr marT="45721" marB="45721"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imes" pitchFamily="-110" charset="0"/>
                      </a:endParaRPr>
                    </a:p>
                  </a:txBody>
                  <a:tcPr marT="45721" marB="4572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imes" pitchFamily="-110" charset="0"/>
                      </a:endParaRPr>
                    </a:p>
                  </a:txBody>
                  <a:tcPr marT="45721" marB="4572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0.21</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0.5832</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0.4168</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0.22</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0.5871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0.4129</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0.23</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0.5910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0.4090</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0.24</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0.5948</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0.4052</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0.25</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0.5987</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0.4013</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0.26</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0.6026</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0.3974</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0.27</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0.6064</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0.3936</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0.28</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0.6103</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0.3897</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35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0.29</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0.6141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pitchFamily="-110" charset="0"/>
                        </a:rPr>
                        <a:t>0.3859</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03" name="Freeform 155"/>
          <p:cNvSpPr>
            <a:spLocks/>
          </p:cNvSpPr>
          <p:nvPr/>
        </p:nvSpPr>
        <p:spPr bwMode="auto">
          <a:xfrm>
            <a:off x="617538" y="2768600"/>
            <a:ext cx="3802062" cy="203200"/>
          </a:xfrm>
          <a:custGeom>
            <a:avLst/>
            <a:gdLst>
              <a:gd name="T0" fmla="*/ 0 w 2400"/>
              <a:gd name="T1" fmla="*/ 16510 h 160"/>
              <a:gd name="T2" fmla="*/ 145746 w 2400"/>
              <a:gd name="T3" fmla="*/ 49530 h 160"/>
              <a:gd name="T4" fmla="*/ 186935 w 2400"/>
              <a:gd name="T5" fmla="*/ 83820 h 160"/>
              <a:gd name="T6" fmla="*/ 312086 w 2400"/>
              <a:gd name="T7" fmla="*/ 116840 h 160"/>
              <a:gd name="T8" fmla="*/ 373869 w 2400"/>
              <a:gd name="T9" fmla="*/ 83820 h 160"/>
              <a:gd name="T10" fmla="*/ 415058 w 2400"/>
              <a:gd name="T11" fmla="*/ 49530 h 160"/>
              <a:gd name="T12" fmla="*/ 478426 w 2400"/>
              <a:gd name="T13" fmla="*/ 67310 h 160"/>
              <a:gd name="T14" fmla="*/ 727144 w 2400"/>
              <a:gd name="T15" fmla="*/ 149860 h 160"/>
              <a:gd name="T16" fmla="*/ 1018636 w 2400"/>
              <a:gd name="T17" fmla="*/ 33020 h 160"/>
              <a:gd name="T18" fmla="*/ 1039230 w 2400"/>
              <a:gd name="T19" fmla="*/ 100330 h 160"/>
              <a:gd name="T20" fmla="*/ 1226165 w 2400"/>
              <a:gd name="T21" fmla="*/ 49530 h 160"/>
              <a:gd name="T22" fmla="*/ 1558845 w 2400"/>
              <a:gd name="T23" fmla="*/ 116840 h 160"/>
              <a:gd name="T24" fmla="*/ 1620629 w 2400"/>
              <a:gd name="T25" fmla="*/ 67310 h 160"/>
              <a:gd name="T26" fmla="*/ 1641223 w 2400"/>
              <a:gd name="T27" fmla="*/ 16510 h 160"/>
              <a:gd name="T28" fmla="*/ 1682412 w 2400"/>
              <a:gd name="T29" fmla="*/ 116840 h 160"/>
              <a:gd name="T30" fmla="*/ 2078461 w 2400"/>
              <a:gd name="T31" fmla="*/ 149860 h 160"/>
              <a:gd name="T32" fmla="*/ 2160839 w 2400"/>
              <a:gd name="T33" fmla="*/ 133350 h 160"/>
              <a:gd name="T34" fmla="*/ 2265395 w 2400"/>
              <a:gd name="T35" fmla="*/ 100330 h 160"/>
              <a:gd name="T36" fmla="*/ 2327179 w 2400"/>
              <a:gd name="T37" fmla="*/ 133350 h 160"/>
              <a:gd name="T38" fmla="*/ 2514113 w 2400"/>
              <a:gd name="T39" fmla="*/ 49530 h 160"/>
              <a:gd name="T40" fmla="*/ 2783426 w 2400"/>
              <a:gd name="T41" fmla="*/ 100330 h 160"/>
              <a:gd name="T42" fmla="*/ 2826199 w 2400"/>
              <a:gd name="T43" fmla="*/ 133350 h 160"/>
              <a:gd name="T44" fmla="*/ 2970361 w 2400"/>
              <a:gd name="T45" fmla="*/ 33020 h 160"/>
              <a:gd name="T46" fmla="*/ 3033729 w 2400"/>
              <a:gd name="T47" fmla="*/ 49530 h 160"/>
              <a:gd name="T48" fmla="*/ 3157296 w 2400"/>
              <a:gd name="T49" fmla="*/ 83820 h 160"/>
              <a:gd name="T50" fmla="*/ 3200069 w 2400"/>
              <a:gd name="T51" fmla="*/ 116840 h 160"/>
              <a:gd name="T52" fmla="*/ 3241258 w 2400"/>
              <a:gd name="T53" fmla="*/ 166370 h 160"/>
              <a:gd name="T54" fmla="*/ 3303041 w 2400"/>
              <a:gd name="T55" fmla="*/ 149860 h 160"/>
              <a:gd name="T56" fmla="*/ 3387004 w 2400"/>
              <a:gd name="T57" fmla="*/ 0 h 160"/>
              <a:gd name="T58" fmla="*/ 3615127 w 2400"/>
              <a:gd name="T59" fmla="*/ 67310 h 160"/>
              <a:gd name="T60" fmla="*/ 3635722 w 2400"/>
              <a:gd name="T61" fmla="*/ 116840 h 160"/>
              <a:gd name="T62" fmla="*/ 3802062 w 2400"/>
              <a:gd name="T63" fmla="*/ 133350 h 1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00"/>
              <a:gd name="T97" fmla="*/ 0 h 160"/>
              <a:gd name="T98" fmla="*/ 2400 w 2400"/>
              <a:gd name="T99" fmla="*/ 160 h 1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00" h="160">
                <a:moveTo>
                  <a:pt x="0" y="13"/>
                </a:moveTo>
                <a:cubicBezTo>
                  <a:pt x="9" y="15"/>
                  <a:pt x="78" y="30"/>
                  <a:pt x="92" y="39"/>
                </a:cubicBezTo>
                <a:cubicBezTo>
                  <a:pt x="102" y="45"/>
                  <a:pt x="106" y="60"/>
                  <a:pt x="118" y="66"/>
                </a:cubicBezTo>
                <a:cubicBezTo>
                  <a:pt x="142" y="78"/>
                  <a:pt x="197" y="92"/>
                  <a:pt x="197" y="92"/>
                </a:cubicBezTo>
                <a:cubicBezTo>
                  <a:pt x="210" y="83"/>
                  <a:pt x="223" y="75"/>
                  <a:pt x="236" y="66"/>
                </a:cubicBezTo>
                <a:cubicBezTo>
                  <a:pt x="245" y="58"/>
                  <a:pt x="249" y="41"/>
                  <a:pt x="262" y="39"/>
                </a:cubicBezTo>
                <a:cubicBezTo>
                  <a:pt x="275" y="36"/>
                  <a:pt x="288" y="48"/>
                  <a:pt x="302" y="53"/>
                </a:cubicBezTo>
                <a:cubicBezTo>
                  <a:pt x="337" y="160"/>
                  <a:pt x="327" y="132"/>
                  <a:pt x="459" y="118"/>
                </a:cubicBezTo>
                <a:cubicBezTo>
                  <a:pt x="536" y="67"/>
                  <a:pt x="567" y="64"/>
                  <a:pt x="643" y="26"/>
                </a:cubicBezTo>
                <a:cubicBezTo>
                  <a:pt x="647" y="43"/>
                  <a:pt x="639" y="72"/>
                  <a:pt x="656" y="79"/>
                </a:cubicBezTo>
                <a:cubicBezTo>
                  <a:pt x="721" y="104"/>
                  <a:pt x="742" y="72"/>
                  <a:pt x="774" y="39"/>
                </a:cubicBezTo>
                <a:cubicBezTo>
                  <a:pt x="844" y="54"/>
                  <a:pt x="915" y="69"/>
                  <a:pt x="984" y="92"/>
                </a:cubicBezTo>
                <a:cubicBezTo>
                  <a:pt x="997" y="79"/>
                  <a:pt x="1012" y="68"/>
                  <a:pt x="1023" y="53"/>
                </a:cubicBezTo>
                <a:cubicBezTo>
                  <a:pt x="1030" y="41"/>
                  <a:pt x="1026" y="3"/>
                  <a:pt x="1036" y="13"/>
                </a:cubicBezTo>
                <a:cubicBezTo>
                  <a:pt x="1055" y="32"/>
                  <a:pt x="1035" y="83"/>
                  <a:pt x="1062" y="92"/>
                </a:cubicBezTo>
                <a:cubicBezTo>
                  <a:pt x="1168" y="126"/>
                  <a:pt x="1088" y="104"/>
                  <a:pt x="1312" y="118"/>
                </a:cubicBezTo>
                <a:cubicBezTo>
                  <a:pt x="1329" y="113"/>
                  <a:pt x="1349" y="114"/>
                  <a:pt x="1364" y="105"/>
                </a:cubicBezTo>
                <a:cubicBezTo>
                  <a:pt x="1426" y="63"/>
                  <a:pt x="1349" y="52"/>
                  <a:pt x="1430" y="79"/>
                </a:cubicBezTo>
                <a:cubicBezTo>
                  <a:pt x="1443" y="87"/>
                  <a:pt x="1453" y="108"/>
                  <a:pt x="1469" y="105"/>
                </a:cubicBezTo>
                <a:cubicBezTo>
                  <a:pt x="1513" y="95"/>
                  <a:pt x="1544" y="54"/>
                  <a:pt x="1587" y="39"/>
                </a:cubicBezTo>
                <a:cubicBezTo>
                  <a:pt x="1619" y="140"/>
                  <a:pt x="1674" y="99"/>
                  <a:pt x="1757" y="79"/>
                </a:cubicBezTo>
                <a:cubicBezTo>
                  <a:pt x="1766" y="87"/>
                  <a:pt x="1771" y="102"/>
                  <a:pt x="1784" y="105"/>
                </a:cubicBezTo>
                <a:cubicBezTo>
                  <a:pt x="1826" y="113"/>
                  <a:pt x="1852" y="49"/>
                  <a:pt x="1875" y="26"/>
                </a:cubicBezTo>
                <a:cubicBezTo>
                  <a:pt x="1888" y="30"/>
                  <a:pt x="1901" y="34"/>
                  <a:pt x="1915" y="39"/>
                </a:cubicBezTo>
                <a:cubicBezTo>
                  <a:pt x="1941" y="47"/>
                  <a:pt x="1993" y="66"/>
                  <a:pt x="1993" y="66"/>
                </a:cubicBezTo>
                <a:cubicBezTo>
                  <a:pt x="2002" y="74"/>
                  <a:pt x="2012" y="82"/>
                  <a:pt x="2020" y="92"/>
                </a:cubicBezTo>
                <a:cubicBezTo>
                  <a:pt x="2029" y="104"/>
                  <a:pt x="2031" y="125"/>
                  <a:pt x="2046" y="131"/>
                </a:cubicBezTo>
                <a:cubicBezTo>
                  <a:pt x="2058" y="136"/>
                  <a:pt x="2072" y="122"/>
                  <a:pt x="2085" y="118"/>
                </a:cubicBezTo>
                <a:cubicBezTo>
                  <a:pt x="2100" y="71"/>
                  <a:pt x="2102" y="34"/>
                  <a:pt x="2138" y="0"/>
                </a:cubicBezTo>
                <a:cubicBezTo>
                  <a:pt x="2199" y="20"/>
                  <a:pt x="2212" y="38"/>
                  <a:pt x="2282" y="53"/>
                </a:cubicBezTo>
                <a:cubicBezTo>
                  <a:pt x="2286" y="66"/>
                  <a:pt x="2286" y="81"/>
                  <a:pt x="2295" y="92"/>
                </a:cubicBezTo>
                <a:cubicBezTo>
                  <a:pt x="2330" y="136"/>
                  <a:pt x="2356" y="105"/>
                  <a:pt x="2400" y="105"/>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804" name="Freeform 156"/>
          <p:cNvSpPr>
            <a:spLocks/>
          </p:cNvSpPr>
          <p:nvPr/>
        </p:nvSpPr>
        <p:spPr bwMode="auto">
          <a:xfrm>
            <a:off x="609600" y="2971800"/>
            <a:ext cx="3797300" cy="342900"/>
          </a:xfrm>
          <a:custGeom>
            <a:avLst/>
            <a:gdLst>
              <a:gd name="T0" fmla="*/ 0 w 2400"/>
              <a:gd name="T1" fmla="*/ 24003 h 200"/>
              <a:gd name="T2" fmla="*/ 248407 w 2400"/>
              <a:gd name="T3" fmla="*/ 46292 h 200"/>
              <a:gd name="T4" fmla="*/ 291126 w 2400"/>
              <a:gd name="T5" fmla="*/ 90869 h 200"/>
              <a:gd name="T6" fmla="*/ 352832 w 2400"/>
              <a:gd name="T7" fmla="*/ 113157 h 200"/>
              <a:gd name="T8" fmla="*/ 539533 w 2400"/>
              <a:gd name="T9" fmla="*/ 157734 h 200"/>
              <a:gd name="T10" fmla="*/ 851228 w 2400"/>
              <a:gd name="T11" fmla="*/ 226314 h 200"/>
              <a:gd name="T12" fmla="*/ 912934 w 2400"/>
              <a:gd name="T13" fmla="*/ 270891 h 200"/>
              <a:gd name="T14" fmla="*/ 933503 w 2400"/>
              <a:gd name="T15" fmla="*/ 337757 h 200"/>
              <a:gd name="T16" fmla="*/ 1079066 w 2400"/>
              <a:gd name="T17" fmla="*/ 226314 h 200"/>
              <a:gd name="T18" fmla="*/ 1099635 w 2400"/>
              <a:gd name="T19" fmla="*/ 157734 h 200"/>
              <a:gd name="T20" fmla="*/ 1224629 w 2400"/>
              <a:gd name="T21" fmla="*/ 202311 h 200"/>
              <a:gd name="T22" fmla="*/ 1306904 w 2400"/>
              <a:gd name="T23" fmla="*/ 180023 h 200"/>
              <a:gd name="T24" fmla="*/ 1370192 w 2400"/>
              <a:gd name="T25" fmla="*/ 113157 h 200"/>
              <a:gd name="T26" fmla="*/ 1493605 w 2400"/>
              <a:gd name="T27" fmla="*/ 157734 h 200"/>
              <a:gd name="T28" fmla="*/ 1639168 w 2400"/>
              <a:gd name="T29" fmla="*/ 135446 h 200"/>
              <a:gd name="T30" fmla="*/ 1764162 w 2400"/>
              <a:gd name="T31" fmla="*/ 90869 h 200"/>
              <a:gd name="T32" fmla="*/ 1887575 w 2400"/>
              <a:gd name="T33" fmla="*/ 135446 h 200"/>
              <a:gd name="T34" fmla="*/ 1950863 w 2400"/>
              <a:gd name="T35" fmla="*/ 157734 h 200"/>
              <a:gd name="T36" fmla="*/ 2012569 w 2400"/>
              <a:gd name="T37" fmla="*/ 180023 h 200"/>
              <a:gd name="T38" fmla="*/ 2074275 w 2400"/>
              <a:gd name="T39" fmla="*/ 202311 h 200"/>
              <a:gd name="T40" fmla="*/ 2219838 w 2400"/>
              <a:gd name="T41" fmla="*/ 180023 h 200"/>
              <a:gd name="T42" fmla="*/ 2324264 w 2400"/>
              <a:gd name="T43" fmla="*/ 135446 h 200"/>
              <a:gd name="T44" fmla="*/ 2572671 w 2400"/>
              <a:gd name="T45" fmla="*/ 180023 h 200"/>
              <a:gd name="T46" fmla="*/ 2759371 w 2400"/>
              <a:gd name="T47" fmla="*/ 293180 h 200"/>
              <a:gd name="T48" fmla="*/ 2843228 w 2400"/>
              <a:gd name="T49" fmla="*/ 270891 h 200"/>
              <a:gd name="T50" fmla="*/ 2863797 w 2400"/>
              <a:gd name="T51" fmla="*/ 202311 h 200"/>
              <a:gd name="T52" fmla="*/ 2987209 w 2400"/>
              <a:gd name="T53" fmla="*/ 113157 h 200"/>
              <a:gd name="T54" fmla="*/ 2987209 w 2400"/>
              <a:gd name="T55" fmla="*/ 113157 h 200"/>
              <a:gd name="T56" fmla="*/ 3153341 w 2400"/>
              <a:gd name="T57" fmla="*/ 68580 h 200"/>
              <a:gd name="T58" fmla="*/ 3196061 w 2400"/>
              <a:gd name="T59" fmla="*/ 113157 h 200"/>
              <a:gd name="T60" fmla="*/ 3444468 w 2400"/>
              <a:gd name="T61" fmla="*/ 46292 h 200"/>
              <a:gd name="T62" fmla="*/ 3610599 w 2400"/>
              <a:gd name="T63" fmla="*/ 0 h 200"/>
              <a:gd name="T64" fmla="*/ 3734012 w 2400"/>
              <a:gd name="T65" fmla="*/ 293180 h 200"/>
              <a:gd name="T66" fmla="*/ 3797300 w 2400"/>
              <a:gd name="T67" fmla="*/ 337757 h 20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00"/>
              <a:gd name="T103" fmla="*/ 0 h 200"/>
              <a:gd name="T104" fmla="*/ 2400 w 2400"/>
              <a:gd name="T105" fmla="*/ 200 h 20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00" h="200">
                <a:moveTo>
                  <a:pt x="0" y="14"/>
                </a:moveTo>
                <a:cubicBezTo>
                  <a:pt x="52" y="18"/>
                  <a:pt x="105" y="16"/>
                  <a:pt x="157" y="27"/>
                </a:cubicBezTo>
                <a:cubicBezTo>
                  <a:pt x="169" y="29"/>
                  <a:pt x="173" y="46"/>
                  <a:pt x="184" y="53"/>
                </a:cubicBezTo>
                <a:cubicBezTo>
                  <a:pt x="195" y="59"/>
                  <a:pt x="210" y="61"/>
                  <a:pt x="223" y="66"/>
                </a:cubicBezTo>
                <a:cubicBezTo>
                  <a:pt x="286" y="44"/>
                  <a:pt x="280" y="74"/>
                  <a:pt x="341" y="92"/>
                </a:cubicBezTo>
                <a:cubicBezTo>
                  <a:pt x="409" y="111"/>
                  <a:pt x="466" y="122"/>
                  <a:pt x="538" y="132"/>
                </a:cubicBezTo>
                <a:cubicBezTo>
                  <a:pt x="551" y="140"/>
                  <a:pt x="567" y="145"/>
                  <a:pt x="577" y="158"/>
                </a:cubicBezTo>
                <a:cubicBezTo>
                  <a:pt x="585" y="168"/>
                  <a:pt x="576" y="200"/>
                  <a:pt x="590" y="197"/>
                </a:cubicBezTo>
                <a:cubicBezTo>
                  <a:pt x="626" y="187"/>
                  <a:pt x="682" y="132"/>
                  <a:pt x="682" y="132"/>
                </a:cubicBezTo>
                <a:cubicBezTo>
                  <a:pt x="686" y="118"/>
                  <a:pt x="681" y="94"/>
                  <a:pt x="695" y="92"/>
                </a:cubicBezTo>
                <a:cubicBezTo>
                  <a:pt x="722" y="87"/>
                  <a:pt x="774" y="118"/>
                  <a:pt x="774" y="118"/>
                </a:cubicBezTo>
                <a:cubicBezTo>
                  <a:pt x="791" y="113"/>
                  <a:pt x="810" y="113"/>
                  <a:pt x="826" y="105"/>
                </a:cubicBezTo>
                <a:cubicBezTo>
                  <a:pt x="842" y="95"/>
                  <a:pt x="847" y="68"/>
                  <a:pt x="866" y="66"/>
                </a:cubicBezTo>
                <a:cubicBezTo>
                  <a:pt x="893" y="62"/>
                  <a:pt x="944" y="92"/>
                  <a:pt x="944" y="92"/>
                </a:cubicBezTo>
                <a:cubicBezTo>
                  <a:pt x="974" y="87"/>
                  <a:pt x="1005" y="85"/>
                  <a:pt x="1036" y="79"/>
                </a:cubicBezTo>
                <a:cubicBezTo>
                  <a:pt x="1063" y="72"/>
                  <a:pt x="1115" y="53"/>
                  <a:pt x="1115" y="53"/>
                </a:cubicBezTo>
                <a:cubicBezTo>
                  <a:pt x="1141" y="61"/>
                  <a:pt x="1166" y="70"/>
                  <a:pt x="1193" y="79"/>
                </a:cubicBezTo>
                <a:cubicBezTo>
                  <a:pt x="1206" y="83"/>
                  <a:pt x="1219" y="87"/>
                  <a:pt x="1233" y="92"/>
                </a:cubicBezTo>
                <a:cubicBezTo>
                  <a:pt x="1246" y="96"/>
                  <a:pt x="1259" y="100"/>
                  <a:pt x="1272" y="105"/>
                </a:cubicBezTo>
                <a:cubicBezTo>
                  <a:pt x="1285" y="109"/>
                  <a:pt x="1311" y="118"/>
                  <a:pt x="1311" y="118"/>
                </a:cubicBezTo>
                <a:cubicBezTo>
                  <a:pt x="1341" y="113"/>
                  <a:pt x="1375" y="118"/>
                  <a:pt x="1403" y="105"/>
                </a:cubicBezTo>
                <a:cubicBezTo>
                  <a:pt x="1485" y="64"/>
                  <a:pt x="1318" y="42"/>
                  <a:pt x="1469" y="79"/>
                </a:cubicBezTo>
                <a:cubicBezTo>
                  <a:pt x="1528" y="118"/>
                  <a:pt x="1555" y="119"/>
                  <a:pt x="1626" y="105"/>
                </a:cubicBezTo>
                <a:cubicBezTo>
                  <a:pt x="1665" y="132"/>
                  <a:pt x="1704" y="144"/>
                  <a:pt x="1744" y="171"/>
                </a:cubicBezTo>
                <a:cubicBezTo>
                  <a:pt x="1761" y="166"/>
                  <a:pt x="1782" y="169"/>
                  <a:pt x="1797" y="158"/>
                </a:cubicBezTo>
                <a:cubicBezTo>
                  <a:pt x="1807" y="149"/>
                  <a:pt x="1800" y="127"/>
                  <a:pt x="1810" y="118"/>
                </a:cubicBezTo>
                <a:lnTo>
                  <a:pt x="1888" y="66"/>
                </a:lnTo>
                <a:cubicBezTo>
                  <a:pt x="1888" y="66"/>
                  <a:pt x="1888" y="66"/>
                  <a:pt x="1888" y="66"/>
                </a:cubicBezTo>
                <a:cubicBezTo>
                  <a:pt x="1923" y="57"/>
                  <a:pt x="1993" y="40"/>
                  <a:pt x="1993" y="40"/>
                </a:cubicBezTo>
                <a:cubicBezTo>
                  <a:pt x="2002" y="48"/>
                  <a:pt x="2007" y="63"/>
                  <a:pt x="2020" y="66"/>
                </a:cubicBezTo>
                <a:cubicBezTo>
                  <a:pt x="2028" y="67"/>
                  <a:pt x="2168" y="29"/>
                  <a:pt x="2177" y="27"/>
                </a:cubicBezTo>
                <a:cubicBezTo>
                  <a:pt x="2212" y="18"/>
                  <a:pt x="2282" y="0"/>
                  <a:pt x="2282" y="0"/>
                </a:cubicBezTo>
                <a:cubicBezTo>
                  <a:pt x="2297" y="63"/>
                  <a:pt x="2309" y="122"/>
                  <a:pt x="2360" y="171"/>
                </a:cubicBezTo>
                <a:cubicBezTo>
                  <a:pt x="2390" y="200"/>
                  <a:pt x="2374" y="197"/>
                  <a:pt x="2400" y="19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31805" name="Picture 157" descr="normal curve.jpg                                               000463BCMacintosh HD                   B64FD088:"/>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914400"/>
            <a:ext cx="3562350"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806" name="Picture 158"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608388"/>
            <a:ext cx="3562350" cy="1878012"/>
          </a:xfrm>
          <a:prstGeom prst="rect">
            <a:avLst/>
          </a:prstGeom>
          <a:solidFill>
            <a:srgbClr val="EC050B"/>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1807" name="Line 159"/>
          <p:cNvSpPr>
            <a:spLocks noChangeShapeType="1"/>
          </p:cNvSpPr>
          <p:nvPr/>
        </p:nvSpPr>
        <p:spPr bwMode="auto">
          <a:xfrm>
            <a:off x="5029200" y="2819400"/>
            <a:ext cx="365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08" name="Line 160"/>
          <p:cNvSpPr>
            <a:spLocks noChangeShapeType="1"/>
          </p:cNvSpPr>
          <p:nvPr/>
        </p:nvSpPr>
        <p:spPr bwMode="auto">
          <a:xfrm>
            <a:off x="5029200" y="5486400"/>
            <a:ext cx="365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09" name="Line 161"/>
          <p:cNvSpPr>
            <a:spLocks noChangeShapeType="1"/>
          </p:cNvSpPr>
          <p:nvPr/>
        </p:nvSpPr>
        <p:spPr bwMode="auto">
          <a:xfrm>
            <a:off x="6858000" y="2819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10" name="Line 162"/>
          <p:cNvSpPr>
            <a:spLocks noChangeShapeType="1"/>
          </p:cNvSpPr>
          <p:nvPr/>
        </p:nvSpPr>
        <p:spPr bwMode="auto">
          <a:xfrm>
            <a:off x="6858000" y="5486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11" name="Line 163"/>
          <p:cNvSpPr>
            <a:spLocks noChangeShapeType="1"/>
          </p:cNvSpPr>
          <p:nvPr/>
        </p:nvSpPr>
        <p:spPr bwMode="auto">
          <a:xfrm>
            <a:off x="7467600" y="16002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12" name="Text Box 164"/>
          <p:cNvSpPr txBox="1">
            <a:spLocks noChangeArrowheads="1"/>
          </p:cNvSpPr>
          <p:nvPr/>
        </p:nvSpPr>
        <p:spPr bwMode="auto">
          <a:xfrm>
            <a:off x="6477000" y="28956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Mean</a:t>
            </a:r>
          </a:p>
        </p:txBody>
      </p:sp>
      <p:sp>
        <p:nvSpPr>
          <p:cNvPr id="31813" name="Text Box 166"/>
          <p:cNvSpPr txBox="1">
            <a:spLocks noChangeArrowheads="1"/>
          </p:cNvSpPr>
          <p:nvPr/>
        </p:nvSpPr>
        <p:spPr bwMode="auto">
          <a:xfrm>
            <a:off x="7334250" y="2895600"/>
            <a:ext cx="285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z</a:t>
            </a:r>
          </a:p>
        </p:txBody>
      </p:sp>
      <p:sp>
        <p:nvSpPr>
          <p:cNvPr id="31814" name="Line 167"/>
          <p:cNvSpPr>
            <a:spLocks noChangeShapeType="1"/>
          </p:cNvSpPr>
          <p:nvPr/>
        </p:nvSpPr>
        <p:spPr bwMode="auto">
          <a:xfrm>
            <a:off x="7467600" y="42672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15" name="Text Box 168"/>
          <p:cNvSpPr txBox="1">
            <a:spLocks noChangeArrowheads="1"/>
          </p:cNvSpPr>
          <p:nvPr/>
        </p:nvSpPr>
        <p:spPr bwMode="auto">
          <a:xfrm>
            <a:off x="7334250" y="5576888"/>
            <a:ext cx="285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z</a:t>
            </a:r>
          </a:p>
        </p:txBody>
      </p:sp>
      <p:sp>
        <p:nvSpPr>
          <p:cNvPr id="31816" name="Text Box 169"/>
          <p:cNvSpPr txBox="1">
            <a:spLocks noChangeArrowheads="1"/>
          </p:cNvSpPr>
          <p:nvPr/>
        </p:nvSpPr>
        <p:spPr bwMode="auto">
          <a:xfrm>
            <a:off x="6477000" y="557688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Mean</a:t>
            </a:r>
          </a:p>
        </p:txBody>
      </p:sp>
      <p:sp>
        <p:nvSpPr>
          <p:cNvPr id="31817" name="Text Box 171"/>
          <p:cNvSpPr txBox="1">
            <a:spLocks noChangeArrowheads="1"/>
          </p:cNvSpPr>
          <p:nvPr/>
        </p:nvSpPr>
        <p:spPr bwMode="auto">
          <a:xfrm>
            <a:off x="7543800" y="5013325"/>
            <a:ext cx="354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C</a:t>
            </a:r>
          </a:p>
        </p:txBody>
      </p:sp>
      <p:sp>
        <p:nvSpPr>
          <p:cNvPr id="31818" name="Freeform 172"/>
          <p:cNvSpPr>
            <a:spLocks/>
          </p:cNvSpPr>
          <p:nvPr/>
        </p:nvSpPr>
        <p:spPr bwMode="auto">
          <a:xfrm>
            <a:off x="7466013" y="4351338"/>
            <a:ext cx="1068387" cy="1177925"/>
          </a:xfrm>
          <a:custGeom>
            <a:avLst/>
            <a:gdLst>
              <a:gd name="T0" fmla="*/ 28575 w 673"/>
              <a:gd name="T1" fmla="*/ 1103313 h 742"/>
              <a:gd name="T2" fmla="*/ 28575 w 673"/>
              <a:gd name="T3" fmla="*/ 979488 h 742"/>
              <a:gd name="T4" fmla="*/ 7937 w 673"/>
              <a:gd name="T5" fmla="*/ 20638 h 742"/>
              <a:gd name="T6" fmla="*/ 49212 w 673"/>
              <a:gd name="T7" fmla="*/ 63500 h 742"/>
              <a:gd name="T8" fmla="*/ 111125 w 673"/>
              <a:gd name="T9" fmla="*/ 104775 h 742"/>
              <a:gd name="T10" fmla="*/ 195262 w 673"/>
              <a:gd name="T11" fmla="*/ 374650 h 742"/>
              <a:gd name="T12" fmla="*/ 277812 w 673"/>
              <a:gd name="T13" fmla="*/ 500063 h 742"/>
              <a:gd name="T14" fmla="*/ 339725 w 673"/>
              <a:gd name="T15" fmla="*/ 604838 h 742"/>
              <a:gd name="T16" fmla="*/ 423862 w 673"/>
              <a:gd name="T17" fmla="*/ 708025 h 742"/>
              <a:gd name="T18" fmla="*/ 444500 w 673"/>
              <a:gd name="T19" fmla="*/ 769938 h 742"/>
              <a:gd name="T20" fmla="*/ 549275 w 673"/>
              <a:gd name="T21" fmla="*/ 833438 h 742"/>
              <a:gd name="T22" fmla="*/ 1068387 w 673"/>
              <a:gd name="T23" fmla="*/ 1082675 h 742"/>
              <a:gd name="T24" fmla="*/ 28575 w 673"/>
              <a:gd name="T25" fmla="*/ 1103313 h 7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73"/>
              <a:gd name="T40" fmla="*/ 0 h 742"/>
              <a:gd name="T41" fmla="*/ 673 w 673"/>
              <a:gd name="T42" fmla="*/ 742 h 7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73" h="742">
                <a:moveTo>
                  <a:pt x="18" y="695"/>
                </a:moveTo>
                <a:cubicBezTo>
                  <a:pt x="48" y="602"/>
                  <a:pt x="21" y="709"/>
                  <a:pt x="18" y="617"/>
                </a:cubicBezTo>
                <a:cubicBezTo>
                  <a:pt x="9" y="415"/>
                  <a:pt x="0" y="214"/>
                  <a:pt x="5" y="13"/>
                </a:cubicBezTo>
                <a:cubicBezTo>
                  <a:pt x="5" y="0"/>
                  <a:pt x="21" y="32"/>
                  <a:pt x="31" y="40"/>
                </a:cubicBezTo>
                <a:cubicBezTo>
                  <a:pt x="43" y="49"/>
                  <a:pt x="57" y="57"/>
                  <a:pt x="70" y="66"/>
                </a:cubicBezTo>
                <a:cubicBezTo>
                  <a:pt x="87" y="117"/>
                  <a:pt x="93" y="191"/>
                  <a:pt x="123" y="236"/>
                </a:cubicBezTo>
                <a:cubicBezTo>
                  <a:pt x="140" y="262"/>
                  <a:pt x="165" y="285"/>
                  <a:pt x="175" y="315"/>
                </a:cubicBezTo>
                <a:cubicBezTo>
                  <a:pt x="191" y="365"/>
                  <a:pt x="178" y="344"/>
                  <a:pt x="214" y="381"/>
                </a:cubicBezTo>
                <a:cubicBezTo>
                  <a:pt x="250" y="481"/>
                  <a:pt x="197" y="358"/>
                  <a:pt x="267" y="446"/>
                </a:cubicBezTo>
                <a:cubicBezTo>
                  <a:pt x="275" y="456"/>
                  <a:pt x="273" y="473"/>
                  <a:pt x="280" y="485"/>
                </a:cubicBezTo>
                <a:cubicBezTo>
                  <a:pt x="298" y="516"/>
                  <a:pt x="313" y="514"/>
                  <a:pt x="346" y="525"/>
                </a:cubicBezTo>
                <a:cubicBezTo>
                  <a:pt x="418" y="633"/>
                  <a:pt x="550" y="661"/>
                  <a:pt x="673" y="682"/>
                </a:cubicBezTo>
                <a:cubicBezTo>
                  <a:pt x="581" y="742"/>
                  <a:pt x="177" y="695"/>
                  <a:pt x="18" y="695"/>
                </a:cubicBezTo>
                <a:close/>
              </a:path>
            </a:pathLst>
          </a:custGeom>
          <a:solidFill>
            <a:srgbClr val="E1F6E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819" name="Line 173"/>
          <p:cNvSpPr>
            <a:spLocks noChangeShapeType="1"/>
          </p:cNvSpPr>
          <p:nvPr/>
        </p:nvSpPr>
        <p:spPr bwMode="auto">
          <a:xfrm>
            <a:off x="7467600" y="42672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20" name="Text Box 175"/>
          <p:cNvSpPr txBox="1">
            <a:spLocks noChangeArrowheads="1"/>
          </p:cNvSpPr>
          <p:nvPr/>
        </p:nvSpPr>
        <p:spPr bwMode="auto">
          <a:xfrm>
            <a:off x="7543800" y="5029200"/>
            <a:ext cx="354013" cy="396875"/>
          </a:xfrm>
          <a:prstGeom prst="rect">
            <a:avLst/>
          </a:prstGeom>
          <a:solidFill>
            <a:srgbClr val="E1F6E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C</a:t>
            </a:r>
          </a:p>
        </p:txBody>
      </p:sp>
      <p:sp>
        <p:nvSpPr>
          <p:cNvPr id="31821" name="Freeform 177"/>
          <p:cNvSpPr>
            <a:spLocks/>
          </p:cNvSpPr>
          <p:nvPr/>
        </p:nvSpPr>
        <p:spPr bwMode="auto">
          <a:xfrm>
            <a:off x="5181600" y="990600"/>
            <a:ext cx="2286000" cy="1828800"/>
          </a:xfrm>
          <a:custGeom>
            <a:avLst/>
            <a:gdLst>
              <a:gd name="T0" fmla="*/ 6204 w 1474"/>
              <a:gd name="T1" fmla="*/ 1820917 h 1160"/>
              <a:gd name="T2" fmla="*/ 26365 w 1474"/>
              <a:gd name="T3" fmla="*/ 1737360 h 1160"/>
              <a:gd name="T4" fmla="*/ 229531 w 1474"/>
              <a:gd name="T5" fmla="*/ 1716865 h 1160"/>
              <a:gd name="T6" fmla="*/ 474570 w 1474"/>
              <a:gd name="T7" fmla="*/ 1612812 h 1160"/>
              <a:gd name="T8" fmla="*/ 555216 w 1474"/>
              <a:gd name="T9" fmla="*/ 1510337 h 1160"/>
              <a:gd name="T10" fmla="*/ 657574 w 1474"/>
              <a:gd name="T11" fmla="*/ 1406284 h 1160"/>
              <a:gd name="T12" fmla="*/ 789399 w 1474"/>
              <a:gd name="T13" fmla="*/ 1147730 h 1160"/>
              <a:gd name="T14" fmla="*/ 840578 w 1474"/>
              <a:gd name="T15" fmla="*/ 1117775 h 1160"/>
              <a:gd name="T16" fmla="*/ 880901 w 1474"/>
              <a:gd name="T17" fmla="*/ 993228 h 1160"/>
              <a:gd name="T18" fmla="*/ 921224 w 1474"/>
              <a:gd name="T19" fmla="*/ 931742 h 1160"/>
              <a:gd name="T20" fmla="*/ 1003421 w 1474"/>
              <a:gd name="T21" fmla="*/ 766204 h 1160"/>
              <a:gd name="T22" fmla="*/ 1084066 w 1474"/>
              <a:gd name="T23" fmla="*/ 580171 h 1160"/>
              <a:gd name="T24" fmla="*/ 1307393 w 1474"/>
              <a:gd name="T25" fmla="*/ 165538 h 1160"/>
              <a:gd name="T26" fmla="*/ 1612917 w 1474"/>
              <a:gd name="T27" fmla="*/ 0 h 1160"/>
              <a:gd name="T28" fmla="*/ 1856406 w 1474"/>
              <a:gd name="T29" fmla="*/ 42567 h 1160"/>
              <a:gd name="T30" fmla="*/ 1958764 w 1474"/>
              <a:gd name="T31" fmla="*/ 104052 h 1160"/>
              <a:gd name="T32" fmla="*/ 2081284 w 1474"/>
              <a:gd name="T33" fmla="*/ 249095 h 1160"/>
              <a:gd name="T34" fmla="*/ 2264288 w 1474"/>
              <a:gd name="T35" fmla="*/ 537604 h 1160"/>
              <a:gd name="T36" fmla="*/ 2284449 w 1474"/>
              <a:gd name="T37" fmla="*/ 621161 h 1160"/>
              <a:gd name="T38" fmla="*/ 2278246 w 1474"/>
              <a:gd name="T39" fmla="*/ 1828800 h 1160"/>
              <a:gd name="T40" fmla="*/ 6204 w 1474"/>
              <a:gd name="T41" fmla="*/ 1820917 h 11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74"/>
              <a:gd name="T64" fmla="*/ 0 h 1160"/>
              <a:gd name="T65" fmla="*/ 1474 w 1474"/>
              <a:gd name="T66" fmla="*/ 1160 h 116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74" h="1160">
                <a:moveTo>
                  <a:pt x="4" y="1155"/>
                </a:moveTo>
                <a:cubicBezTo>
                  <a:pt x="8" y="1137"/>
                  <a:pt x="0" y="1109"/>
                  <a:pt x="17" y="1102"/>
                </a:cubicBezTo>
                <a:cubicBezTo>
                  <a:pt x="56" y="1083"/>
                  <a:pt x="104" y="1097"/>
                  <a:pt x="148" y="1089"/>
                </a:cubicBezTo>
                <a:cubicBezTo>
                  <a:pt x="212" y="1077"/>
                  <a:pt x="247" y="1043"/>
                  <a:pt x="306" y="1023"/>
                </a:cubicBezTo>
                <a:cubicBezTo>
                  <a:pt x="328" y="956"/>
                  <a:pt x="302" y="1006"/>
                  <a:pt x="358" y="958"/>
                </a:cubicBezTo>
                <a:cubicBezTo>
                  <a:pt x="381" y="937"/>
                  <a:pt x="424" y="892"/>
                  <a:pt x="424" y="892"/>
                </a:cubicBezTo>
                <a:cubicBezTo>
                  <a:pt x="452" y="837"/>
                  <a:pt x="475" y="779"/>
                  <a:pt x="509" y="728"/>
                </a:cubicBezTo>
                <a:cubicBezTo>
                  <a:pt x="515" y="717"/>
                  <a:pt x="535" y="719"/>
                  <a:pt x="542" y="709"/>
                </a:cubicBezTo>
                <a:cubicBezTo>
                  <a:pt x="556" y="685"/>
                  <a:pt x="559" y="656"/>
                  <a:pt x="568" y="630"/>
                </a:cubicBezTo>
                <a:cubicBezTo>
                  <a:pt x="572" y="615"/>
                  <a:pt x="585" y="604"/>
                  <a:pt x="594" y="591"/>
                </a:cubicBezTo>
                <a:cubicBezTo>
                  <a:pt x="623" y="500"/>
                  <a:pt x="600" y="531"/>
                  <a:pt x="647" y="486"/>
                </a:cubicBezTo>
                <a:cubicBezTo>
                  <a:pt x="677" y="392"/>
                  <a:pt x="657" y="430"/>
                  <a:pt x="699" y="368"/>
                </a:cubicBezTo>
                <a:cubicBezTo>
                  <a:pt x="725" y="288"/>
                  <a:pt x="777" y="154"/>
                  <a:pt x="843" y="105"/>
                </a:cubicBezTo>
                <a:cubicBezTo>
                  <a:pt x="911" y="53"/>
                  <a:pt x="962" y="27"/>
                  <a:pt x="1040" y="0"/>
                </a:cubicBezTo>
                <a:cubicBezTo>
                  <a:pt x="1050" y="1"/>
                  <a:pt x="1162" y="6"/>
                  <a:pt x="1197" y="27"/>
                </a:cubicBezTo>
                <a:cubicBezTo>
                  <a:pt x="1287" y="80"/>
                  <a:pt x="1153" y="29"/>
                  <a:pt x="1263" y="66"/>
                </a:cubicBezTo>
                <a:cubicBezTo>
                  <a:pt x="1285" y="99"/>
                  <a:pt x="1319" y="124"/>
                  <a:pt x="1342" y="158"/>
                </a:cubicBezTo>
                <a:cubicBezTo>
                  <a:pt x="1381" y="218"/>
                  <a:pt x="1408" y="291"/>
                  <a:pt x="1460" y="341"/>
                </a:cubicBezTo>
                <a:cubicBezTo>
                  <a:pt x="1474" y="385"/>
                  <a:pt x="1473" y="366"/>
                  <a:pt x="1473" y="394"/>
                </a:cubicBezTo>
                <a:lnTo>
                  <a:pt x="1469" y="1160"/>
                </a:lnTo>
                <a:lnTo>
                  <a:pt x="4" y="1155"/>
                </a:lnTo>
                <a:close/>
              </a:path>
            </a:pathLst>
          </a:custGeom>
          <a:solidFill>
            <a:srgbClr val="E1F6E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822" name="Text Box 178"/>
          <p:cNvSpPr txBox="1">
            <a:spLocks noChangeArrowheads="1"/>
          </p:cNvSpPr>
          <p:nvPr/>
        </p:nvSpPr>
        <p:spPr bwMode="auto">
          <a:xfrm>
            <a:off x="6553200" y="1905000"/>
            <a:ext cx="354013" cy="396875"/>
          </a:xfrm>
          <a:prstGeom prst="rect">
            <a:avLst/>
          </a:prstGeom>
          <a:solidFill>
            <a:srgbClr val="E1F6E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B</a:t>
            </a:r>
          </a:p>
        </p:txBody>
      </p:sp>
      <p:sp>
        <p:nvSpPr>
          <p:cNvPr id="2" name="Slide Number Placeholder 1"/>
          <p:cNvSpPr>
            <a:spLocks noGrp="1"/>
          </p:cNvSpPr>
          <p:nvPr>
            <p:ph type="sldNum" sz="quarter" idx="12"/>
          </p:nvPr>
        </p:nvSpPr>
        <p:spPr/>
        <p:txBody>
          <a:bodyPr/>
          <a:lstStyle/>
          <a:p>
            <a:fld id="{46F63818-ECA9-6C45-B557-8DE2022BB177}" type="slidenum">
              <a:rPr lang="en-US" smtClean="0"/>
              <a:pPr/>
              <a:t>22</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5" descr="06f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100" y="88900"/>
            <a:ext cx="8813800" cy="668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58159B08-6ADE-2446-B160-89C58F94718F}" type="slidenum">
              <a:rPr lang="en-US" smtClean="0"/>
              <a:pPr/>
              <a:t>23</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38200" y="-1600200"/>
            <a:ext cx="7772400" cy="1143000"/>
          </a:xfrm>
        </p:spPr>
        <p:txBody>
          <a:bodyPr/>
          <a:lstStyle/>
          <a:p>
            <a:pPr eaLnBrk="1" hangingPunct="1"/>
            <a:r>
              <a:rPr lang="en-US">
                <a:latin typeface="Times" charset="0"/>
                <a:ea typeface="ＭＳ Ｐゴシック" charset="0"/>
                <a:cs typeface="ＭＳ Ｐゴシック" charset="0"/>
              </a:rPr>
              <a:t>Comparison of 3 curves </a:t>
            </a:r>
          </a:p>
        </p:txBody>
      </p:sp>
      <p:grpSp>
        <p:nvGrpSpPr>
          <p:cNvPr id="2" name="Group 23"/>
          <p:cNvGrpSpPr>
            <a:grpSpLocks/>
          </p:cNvGrpSpPr>
          <p:nvPr/>
        </p:nvGrpSpPr>
        <p:grpSpPr bwMode="auto">
          <a:xfrm>
            <a:off x="2971800" y="3657600"/>
            <a:ext cx="3427413" cy="2500313"/>
            <a:chOff x="1872" y="2304"/>
            <a:chExt cx="2159" cy="1575"/>
          </a:xfrm>
        </p:grpSpPr>
        <p:pic>
          <p:nvPicPr>
            <p:cNvPr id="34834" name="Picture 5" descr="Small segmented curve 3.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2304"/>
              <a:ext cx="2159" cy="1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5" name="Text Box 8"/>
            <p:cNvSpPr txBox="1">
              <a:spLocks noChangeArrowheads="1"/>
            </p:cNvSpPr>
            <p:nvPr/>
          </p:nvSpPr>
          <p:spPr bwMode="auto">
            <a:xfrm>
              <a:off x="1920" y="2400"/>
              <a:ext cx="293" cy="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(c)</a:t>
              </a:r>
            </a:p>
          </p:txBody>
        </p:sp>
        <p:sp>
          <p:nvSpPr>
            <p:cNvPr id="34836" name="Text Box 13"/>
            <p:cNvSpPr txBox="1">
              <a:spLocks noChangeArrowheads="1"/>
            </p:cNvSpPr>
            <p:nvPr/>
          </p:nvSpPr>
          <p:spPr bwMode="auto">
            <a:xfrm>
              <a:off x="3840" y="3278"/>
              <a:ext cx="180"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z</a:t>
              </a:r>
            </a:p>
          </p:txBody>
        </p:sp>
        <p:sp>
          <p:nvSpPr>
            <p:cNvPr id="34837" name="Text Box 16"/>
            <p:cNvSpPr txBox="1">
              <a:spLocks noChangeArrowheads="1"/>
            </p:cNvSpPr>
            <p:nvPr/>
          </p:nvSpPr>
          <p:spPr bwMode="auto">
            <a:xfrm>
              <a:off x="2780" y="3460"/>
              <a:ext cx="188"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0</a:t>
              </a:r>
            </a:p>
          </p:txBody>
        </p:sp>
        <p:sp>
          <p:nvSpPr>
            <p:cNvPr id="34838" name="Text Box 17"/>
            <p:cNvSpPr txBox="1">
              <a:spLocks noChangeArrowheads="1"/>
            </p:cNvSpPr>
            <p:nvPr/>
          </p:nvSpPr>
          <p:spPr bwMode="auto">
            <a:xfrm>
              <a:off x="2448" y="3456"/>
              <a:ext cx="272"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-.5</a:t>
              </a:r>
            </a:p>
          </p:txBody>
        </p:sp>
        <p:sp>
          <p:nvSpPr>
            <p:cNvPr id="34839" name="Text Box 18"/>
            <p:cNvSpPr txBox="1">
              <a:spLocks noChangeArrowheads="1"/>
            </p:cNvSpPr>
            <p:nvPr/>
          </p:nvSpPr>
          <p:spPr bwMode="auto">
            <a:xfrm>
              <a:off x="2788" y="3648"/>
              <a:ext cx="199"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a:t>
              </a:r>
            </a:p>
          </p:txBody>
        </p:sp>
      </p:grpSp>
      <p:grpSp>
        <p:nvGrpSpPr>
          <p:cNvPr id="34820" name="Group 21"/>
          <p:cNvGrpSpPr>
            <a:grpSpLocks/>
          </p:cNvGrpSpPr>
          <p:nvPr/>
        </p:nvGrpSpPr>
        <p:grpSpPr bwMode="auto">
          <a:xfrm>
            <a:off x="914400" y="820738"/>
            <a:ext cx="3486150" cy="2532062"/>
            <a:chOff x="576" y="517"/>
            <a:chExt cx="2196" cy="1595"/>
          </a:xfrm>
        </p:grpSpPr>
        <p:pic>
          <p:nvPicPr>
            <p:cNvPr id="34828" name="Picture 3" descr="Small segmented curve 1.jpg                                    000463BCMacintosh HD                   B64FD08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 y="517"/>
              <a:ext cx="2151" cy="1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9" name="Text Box 6"/>
            <p:cNvSpPr txBox="1">
              <a:spLocks noChangeArrowheads="1"/>
            </p:cNvSpPr>
            <p:nvPr/>
          </p:nvSpPr>
          <p:spPr bwMode="auto">
            <a:xfrm>
              <a:off x="672" y="610"/>
              <a:ext cx="293" cy="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(a)</a:t>
              </a:r>
            </a:p>
          </p:txBody>
        </p:sp>
        <p:sp>
          <p:nvSpPr>
            <p:cNvPr id="34830" name="Text Box 9"/>
            <p:cNvSpPr txBox="1">
              <a:spLocks noChangeArrowheads="1"/>
            </p:cNvSpPr>
            <p:nvPr/>
          </p:nvSpPr>
          <p:spPr bwMode="auto">
            <a:xfrm>
              <a:off x="1484" y="1684"/>
              <a:ext cx="188"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0</a:t>
              </a:r>
            </a:p>
          </p:txBody>
        </p:sp>
        <p:sp>
          <p:nvSpPr>
            <p:cNvPr id="34831" name="Text Box 10"/>
            <p:cNvSpPr txBox="1">
              <a:spLocks noChangeArrowheads="1"/>
            </p:cNvSpPr>
            <p:nvPr/>
          </p:nvSpPr>
          <p:spPr bwMode="auto">
            <a:xfrm>
              <a:off x="1824" y="1680"/>
              <a:ext cx="296"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1.0</a:t>
              </a:r>
            </a:p>
          </p:txBody>
        </p:sp>
        <p:sp>
          <p:nvSpPr>
            <p:cNvPr id="34832" name="Text Box 11"/>
            <p:cNvSpPr txBox="1">
              <a:spLocks noChangeArrowheads="1"/>
            </p:cNvSpPr>
            <p:nvPr/>
          </p:nvSpPr>
          <p:spPr bwMode="auto">
            <a:xfrm>
              <a:off x="2592" y="1502"/>
              <a:ext cx="180"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z</a:t>
              </a:r>
            </a:p>
          </p:txBody>
        </p:sp>
        <p:sp>
          <p:nvSpPr>
            <p:cNvPr id="34833" name="Text Box 19"/>
            <p:cNvSpPr txBox="1">
              <a:spLocks noChangeArrowheads="1"/>
            </p:cNvSpPr>
            <p:nvPr/>
          </p:nvSpPr>
          <p:spPr bwMode="auto">
            <a:xfrm>
              <a:off x="1481" y="1881"/>
              <a:ext cx="199"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a:t>
              </a:r>
            </a:p>
          </p:txBody>
        </p:sp>
      </p:grpSp>
      <p:grpSp>
        <p:nvGrpSpPr>
          <p:cNvPr id="4" name="Group 22"/>
          <p:cNvGrpSpPr>
            <a:grpSpLocks/>
          </p:cNvGrpSpPr>
          <p:nvPr/>
        </p:nvGrpSpPr>
        <p:grpSpPr bwMode="auto">
          <a:xfrm>
            <a:off x="5029200" y="762000"/>
            <a:ext cx="3486150" cy="2652713"/>
            <a:chOff x="3168" y="432"/>
            <a:chExt cx="2196" cy="1671"/>
          </a:xfrm>
        </p:grpSpPr>
        <p:pic>
          <p:nvPicPr>
            <p:cNvPr id="34822" name="Picture 4" descr="Small segmented curve 2.jpg                                    000463BCMacintosh HD                   B64FD0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8" y="432"/>
              <a:ext cx="2159" cy="1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3" name="Text Box 7"/>
            <p:cNvSpPr txBox="1">
              <a:spLocks noChangeArrowheads="1"/>
            </p:cNvSpPr>
            <p:nvPr/>
          </p:nvSpPr>
          <p:spPr bwMode="auto">
            <a:xfrm>
              <a:off x="3216" y="614"/>
              <a:ext cx="302" cy="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(b)</a:t>
              </a:r>
            </a:p>
          </p:txBody>
        </p:sp>
        <p:sp>
          <p:nvSpPr>
            <p:cNvPr id="34824" name="Text Box 12"/>
            <p:cNvSpPr txBox="1">
              <a:spLocks noChangeArrowheads="1"/>
            </p:cNvSpPr>
            <p:nvPr/>
          </p:nvSpPr>
          <p:spPr bwMode="auto">
            <a:xfrm>
              <a:off x="5184" y="1492"/>
              <a:ext cx="180"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z</a:t>
              </a:r>
            </a:p>
          </p:txBody>
        </p:sp>
        <p:sp>
          <p:nvSpPr>
            <p:cNvPr id="34825" name="Text Box 14"/>
            <p:cNvSpPr txBox="1">
              <a:spLocks noChangeArrowheads="1"/>
            </p:cNvSpPr>
            <p:nvPr/>
          </p:nvSpPr>
          <p:spPr bwMode="auto">
            <a:xfrm>
              <a:off x="4076" y="1684"/>
              <a:ext cx="188"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0</a:t>
              </a:r>
            </a:p>
          </p:txBody>
        </p:sp>
        <p:sp>
          <p:nvSpPr>
            <p:cNvPr id="34826" name="Text Box 15"/>
            <p:cNvSpPr txBox="1">
              <a:spLocks noChangeArrowheads="1"/>
            </p:cNvSpPr>
            <p:nvPr/>
          </p:nvSpPr>
          <p:spPr bwMode="auto">
            <a:xfrm>
              <a:off x="4580" y="1694"/>
              <a:ext cx="296"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1.5</a:t>
              </a:r>
            </a:p>
          </p:txBody>
        </p:sp>
        <p:sp>
          <p:nvSpPr>
            <p:cNvPr id="34827" name="Text Box 20"/>
            <p:cNvSpPr txBox="1">
              <a:spLocks noChangeArrowheads="1"/>
            </p:cNvSpPr>
            <p:nvPr/>
          </p:nvSpPr>
          <p:spPr bwMode="auto">
            <a:xfrm>
              <a:off x="4073" y="1872"/>
              <a:ext cx="199" cy="2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a:t>
              </a:r>
            </a:p>
          </p:txBody>
        </p:sp>
      </p:grpSp>
      <p:sp>
        <p:nvSpPr>
          <p:cNvPr id="3" name="Slide Number Placeholder 2"/>
          <p:cNvSpPr>
            <a:spLocks noGrp="1"/>
          </p:cNvSpPr>
          <p:nvPr>
            <p:ph type="sldNum" sz="quarter" idx="12"/>
          </p:nvPr>
        </p:nvSpPr>
        <p:spPr/>
        <p:txBody>
          <a:bodyPr/>
          <a:lstStyle/>
          <a:p>
            <a:fld id="{46F63818-ECA9-6C45-B557-8DE2022BB177}" type="slidenum">
              <a:rPr lang="en-US" smtClean="0"/>
              <a:pPr/>
              <a:t>24</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1905000"/>
            <a:ext cx="7772400" cy="1143000"/>
          </a:xfrm>
        </p:spPr>
        <p:txBody>
          <a:bodyPr/>
          <a:lstStyle/>
          <a:p>
            <a:pPr eaLnBrk="1" hangingPunct="1"/>
            <a:r>
              <a:rPr lang="en-US">
                <a:latin typeface="Times" charset="0"/>
                <a:ea typeface="ＭＳ Ｐゴシック" charset="0"/>
                <a:cs typeface="ＭＳ Ｐゴシック" charset="0"/>
              </a:rPr>
              <a:t>Comparison of 2 normal curves</a:t>
            </a:r>
          </a:p>
        </p:txBody>
      </p:sp>
      <p:sp>
        <p:nvSpPr>
          <p:cNvPr id="35843" name="Line 5"/>
          <p:cNvSpPr>
            <a:spLocks noChangeShapeType="1"/>
          </p:cNvSpPr>
          <p:nvPr/>
        </p:nvSpPr>
        <p:spPr bwMode="auto">
          <a:xfrm>
            <a:off x="4495800" y="304800"/>
            <a:ext cx="0" cy="243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44" name="Line 7"/>
          <p:cNvSpPr>
            <a:spLocks noChangeShapeType="1"/>
          </p:cNvSpPr>
          <p:nvPr/>
        </p:nvSpPr>
        <p:spPr bwMode="auto">
          <a:xfrm>
            <a:off x="4114800" y="381000"/>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45" name="Text Box 8"/>
          <p:cNvSpPr txBox="1">
            <a:spLocks noChangeArrowheads="1"/>
          </p:cNvSpPr>
          <p:nvPr/>
        </p:nvSpPr>
        <p:spPr bwMode="auto">
          <a:xfrm>
            <a:off x="7086600" y="23622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
        <p:nvSpPr>
          <p:cNvPr id="35846" name="Text Box 9"/>
          <p:cNvSpPr txBox="1">
            <a:spLocks noChangeArrowheads="1"/>
          </p:cNvSpPr>
          <p:nvPr/>
        </p:nvSpPr>
        <p:spPr bwMode="auto">
          <a:xfrm>
            <a:off x="1905000" y="381000"/>
            <a:ext cx="52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a:t>
            </a:r>
          </a:p>
        </p:txBody>
      </p:sp>
      <p:sp>
        <p:nvSpPr>
          <p:cNvPr id="35847" name="Text Box 10"/>
          <p:cNvSpPr txBox="1">
            <a:spLocks noChangeArrowheads="1"/>
          </p:cNvSpPr>
          <p:nvPr/>
        </p:nvSpPr>
        <p:spPr bwMode="auto">
          <a:xfrm>
            <a:off x="4343400" y="2971800"/>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a:t>
            </a:r>
          </a:p>
        </p:txBody>
      </p:sp>
      <p:sp>
        <p:nvSpPr>
          <p:cNvPr id="35848" name="Text Box 11"/>
          <p:cNvSpPr txBox="1">
            <a:spLocks noChangeArrowheads="1"/>
          </p:cNvSpPr>
          <p:nvPr/>
        </p:nvSpPr>
        <p:spPr bwMode="auto">
          <a:xfrm>
            <a:off x="3657600" y="2727325"/>
            <a:ext cx="712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-0.40</a:t>
            </a:r>
          </a:p>
        </p:txBody>
      </p:sp>
      <p:sp>
        <p:nvSpPr>
          <p:cNvPr id="35849" name="Text Box 12"/>
          <p:cNvSpPr txBox="1">
            <a:spLocks noChangeArrowheads="1"/>
          </p:cNvSpPr>
          <p:nvPr/>
        </p:nvSpPr>
        <p:spPr bwMode="auto">
          <a:xfrm>
            <a:off x="4343400" y="2727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a:t>
            </a:r>
          </a:p>
        </p:txBody>
      </p:sp>
      <p:sp>
        <p:nvSpPr>
          <p:cNvPr id="35850" name="Text Box 13"/>
          <p:cNvSpPr txBox="1">
            <a:spLocks noChangeArrowheads="1"/>
          </p:cNvSpPr>
          <p:nvPr/>
        </p:nvSpPr>
        <p:spPr bwMode="auto">
          <a:xfrm>
            <a:off x="5029200" y="2727325"/>
            <a:ext cx="628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1.25</a:t>
            </a:r>
          </a:p>
        </p:txBody>
      </p:sp>
      <p:grpSp>
        <p:nvGrpSpPr>
          <p:cNvPr id="35851" name="Group 40"/>
          <p:cNvGrpSpPr>
            <a:grpSpLocks/>
          </p:cNvGrpSpPr>
          <p:nvPr/>
        </p:nvGrpSpPr>
        <p:grpSpPr bwMode="auto">
          <a:xfrm>
            <a:off x="2286000" y="228600"/>
            <a:ext cx="4419600" cy="2368550"/>
            <a:chOff x="1440" y="144"/>
            <a:chExt cx="2784" cy="1492"/>
          </a:xfrm>
        </p:grpSpPr>
        <p:pic>
          <p:nvPicPr>
            <p:cNvPr id="35872"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 y="144"/>
              <a:ext cx="2784" cy="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73" name="Freeform 17"/>
            <p:cNvSpPr>
              <a:spLocks/>
            </p:cNvSpPr>
            <p:nvPr/>
          </p:nvSpPr>
          <p:spPr bwMode="auto">
            <a:xfrm>
              <a:off x="2592" y="192"/>
              <a:ext cx="774" cy="1444"/>
            </a:xfrm>
            <a:custGeom>
              <a:avLst/>
              <a:gdLst>
                <a:gd name="T0" fmla="*/ 9 w 774"/>
                <a:gd name="T1" fmla="*/ 79 h 1444"/>
                <a:gd name="T2" fmla="*/ 166 w 774"/>
                <a:gd name="T3" fmla="*/ 13 h 1444"/>
                <a:gd name="T4" fmla="*/ 206 w 774"/>
                <a:gd name="T5" fmla="*/ 0 h 1444"/>
                <a:gd name="T6" fmla="*/ 429 w 774"/>
                <a:gd name="T7" fmla="*/ 79 h 1444"/>
                <a:gd name="T8" fmla="*/ 455 w 774"/>
                <a:gd name="T9" fmla="*/ 118 h 1444"/>
                <a:gd name="T10" fmla="*/ 494 w 774"/>
                <a:gd name="T11" fmla="*/ 132 h 1444"/>
                <a:gd name="T12" fmla="*/ 533 w 774"/>
                <a:gd name="T13" fmla="*/ 210 h 1444"/>
                <a:gd name="T14" fmla="*/ 573 w 774"/>
                <a:gd name="T15" fmla="*/ 223 h 1444"/>
                <a:gd name="T16" fmla="*/ 586 w 774"/>
                <a:gd name="T17" fmla="*/ 263 h 1444"/>
                <a:gd name="T18" fmla="*/ 638 w 774"/>
                <a:gd name="T19" fmla="*/ 341 h 1444"/>
                <a:gd name="T20" fmla="*/ 651 w 774"/>
                <a:gd name="T21" fmla="*/ 381 h 1444"/>
                <a:gd name="T22" fmla="*/ 678 w 774"/>
                <a:gd name="T23" fmla="*/ 407 h 1444"/>
                <a:gd name="T24" fmla="*/ 704 w 774"/>
                <a:gd name="T25" fmla="*/ 486 h 1444"/>
                <a:gd name="T26" fmla="*/ 730 w 774"/>
                <a:gd name="T27" fmla="*/ 525 h 1444"/>
                <a:gd name="T28" fmla="*/ 769 w 774"/>
                <a:gd name="T29" fmla="*/ 617 h 1444"/>
                <a:gd name="T30" fmla="*/ 768 w 774"/>
                <a:gd name="T31" fmla="*/ 1444 h 1444"/>
                <a:gd name="T32" fmla="*/ 0 w 774"/>
                <a:gd name="T33" fmla="*/ 1444 h 1444"/>
                <a:gd name="T34" fmla="*/ 9 w 774"/>
                <a:gd name="T35" fmla="*/ 79 h 14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74"/>
                <a:gd name="T55" fmla="*/ 0 h 1444"/>
                <a:gd name="T56" fmla="*/ 774 w 774"/>
                <a:gd name="T57" fmla="*/ 1444 h 144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74" h="1444">
                  <a:moveTo>
                    <a:pt x="9" y="79"/>
                  </a:moveTo>
                  <a:cubicBezTo>
                    <a:pt x="64" y="60"/>
                    <a:pt x="108" y="32"/>
                    <a:pt x="166" y="13"/>
                  </a:cubicBezTo>
                  <a:cubicBezTo>
                    <a:pt x="179" y="8"/>
                    <a:pt x="206" y="0"/>
                    <a:pt x="206" y="0"/>
                  </a:cubicBezTo>
                  <a:cubicBezTo>
                    <a:pt x="283" y="25"/>
                    <a:pt x="360" y="34"/>
                    <a:pt x="429" y="79"/>
                  </a:cubicBezTo>
                  <a:cubicBezTo>
                    <a:pt x="437" y="92"/>
                    <a:pt x="442" y="108"/>
                    <a:pt x="455" y="118"/>
                  </a:cubicBezTo>
                  <a:cubicBezTo>
                    <a:pt x="465" y="126"/>
                    <a:pt x="484" y="122"/>
                    <a:pt x="494" y="132"/>
                  </a:cubicBezTo>
                  <a:cubicBezTo>
                    <a:pt x="574" y="214"/>
                    <a:pt x="427" y="127"/>
                    <a:pt x="533" y="210"/>
                  </a:cubicBezTo>
                  <a:cubicBezTo>
                    <a:pt x="544" y="218"/>
                    <a:pt x="559" y="218"/>
                    <a:pt x="573" y="223"/>
                  </a:cubicBezTo>
                  <a:cubicBezTo>
                    <a:pt x="577" y="236"/>
                    <a:pt x="579" y="250"/>
                    <a:pt x="586" y="263"/>
                  </a:cubicBezTo>
                  <a:cubicBezTo>
                    <a:pt x="601" y="290"/>
                    <a:pt x="638" y="341"/>
                    <a:pt x="638" y="341"/>
                  </a:cubicBezTo>
                  <a:cubicBezTo>
                    <a:pt x="642" y="354"/>
                    <a:pt x="643" y="369"/>
                    <a:pt x="651" y="381"/>
                  </a:cubicBezTo>
                  <a:cubicBezTo>
                    <a:pt x="657" y="391"/>
                    <a:pt x="672" y="395"/>
                    <a:pt x="678" y="407"/>
                  </a:cubicBezTo>
                  <a:cubicBezTo>
                    <a:pt x="690" y="431"/>
                    <a:pt x="688" y="462"/>
                    <a:pt x="704" y="486"/>
                  </a:cubicBezTo>
                  <a:cubicBezTo>
                    <a:pt x="712" y="499"/>
                    <a:pt x="723" y="510"/>
                    <a:pt x="730" y="525"/>
                  </a:cubicBezTo>
                  <a:cubicBezTo>
                    <a:pt x="774" y="626"/>
                    <a:pt x="732" y="580"/>
                    <a:pt x="769" y="617"/>
                  </a:cubicBezTo>
                  <a:lnTo>
                    <a:pt x="768" y="1444"/>
                  </a:lnTo>
                  <a:lnTo>
                    <a:pt x="0" y="1444"/>
                  </a:lnTo>
                  <a:lnTo>
                    <a:pt x="9" y="79"/>
                  </a:lnTo>
                  <a:close/>
                </a:path>
              </a:pathLst>
            </a:custGeom>
            <a:solidFill>
              <a:srgbClr val="D9EDDE">
                <a:alpha val="6588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35852" name="Line 18"/>
          <p:cNvSpPr>
            <a:spLocks noChangeShapeType="1"/>
          </p:cNvSpPr>
          <p:nvPr/>
        </p:nvSpPr>
        <p:spPr bwMode="auto">
          <a:xfrm>
            <a:off x="4495800" y="304800"/>
            <a:ext cx="0" cy="243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53" name="Line 19"/>
          <p:cNvSpPr>
            <a:spLocks noChangeShapeType="1"/>
          </p:cNvSpPr>
          <p:nvPr/>
        </p:nvSpPr>
        <p:spPr bwMode="auto">
          <a:xfrm>
            <a:off x="4114800" y="381000"/>
            <a:ext cx="0" cy="2362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54" name="Line 36"/>
          <p:cNvSpPr>
            <a:spLocks noChangeShapeType="1"/>
          </p:cNvSpPr>
          <p:nvPr/>
        </p:nvSpPr>
        <p:spPr bwMode="auto">
          <a:xfrm>
            <a:off x="2133600" y="2590800"/>
            <a:ext cx="472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55" name="Line 37"/>
          <p:cNvSpPr>
            <a:spLocks noChangeShapeType="1"/>
          </p:cNvSpPr>
          <p:nvPr/>
        </p:nvSpPr>
        <p:spPr bwMode="auto">
          <a:xfrm>
            <a:off x="5334000" y="1295400"/>
            <a:ext cx="0" cy="144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 name="Group 43"/>
          <p:cNvGrpSpPr>
            <a:grpSpLocks/>
          </p:cNvGrpSpPr>
          <p:nvPr/>
        </p:nvGrpSpPr>
        <p:grpSpPr bwMode="auto">
          <a:xfrm>
            <a:off x="1905000" y="3581400"/>
            <a:ext cx="5500688" cy="3200400"/>
            <a:chOff x="1200" y="2256"/>
            <a:chExt cx="3465" cy="2016"/>
          </a:xfrm>
        </p:grpSpPr>
        <p:sp>
          <p:nvSpPr>
            <p:cNvPr id="35857" name="Text Box 27"/>
            <p:cNvSpPr txBox="1">
              <a:spLocks noChangeArrowheads="1"/>
            </p:cNvSpPr>
            <p:nvPr/>
          </p:nvSpPr>
          <p:spPr bwMode="auto">
            <a:xfrm>
              <a:off x="2736" y="3984"/>
              <a:ext cx="22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a:t>
              </a:r>
            </a:p>
          </p:txBody>
        </p:sp>
        <p:grpSp>
          <p:nvGrpSpPr>
            <p:cNvPr id="35858" name="Group 42"/>
            <p:cNvGrpSpPr>
              <a:grpSpLocks/>
            </p:cNvGrpSpPr>
            <p:nvPr/>
          </p:nvGrpSpPr>
          <p:grpSpPr bwMode="auto">
            <a:xfrm>
              <a:off x="1200" y="2256"/>
              <a:ext cx="3465" cy="1824"/>
              <a:chOff x="1200" y="2256"/>
              <a:chExt cx="3465" cy="1824"/>
            </a:xfrm>
          </p:grpSpPr>
          <p:sp>
            <p:nvSpPr>
              <p:cNvPr id="35859" name="Line 21"/>
              <p:cNvSpPr>
                <a:spLocks noChangeShapeType="1"/>
              </p:cNvSpPr>
              <p:nvPr/>
            </p:nvSpPr>
            <p:spPr bwMode="auto">
              <a:xfrm>
                <a:off x="1344" y="3744"/>
                <a:ext cx="29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0" name="Line 22"/>
              <p:cNvSpPr>
                <a:spLocks noChangeShapeType="1"/>
              </p:cNvSpPr>
              <p:nvPr/>
            </p:nvSpPr>
            <p:spPr bwMode="auto">
              <a:xfrm>
                <a:off x="2832" y="2304"/>
                <a:ext cx="0" cy="15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1" name="Text Box 25"/>
              <p:cNvSpPr txBox="1">
                <a:spLocks noChangeArrowheads="1"/>
              </p:cNvSpPr>
              <p:nvPr/>
            </p:nvSpPr>
            <p:spPr bwMode="auto">
              <a:xfrm>
                <a:off x="4464" y="3600"/>
                <a:ext cx="20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
            <p:nvSpPr>
              <p:cNvPr id="35862" name="Text Box 26"/>
              <p:cNvSpPr txBox="1">
                <a:spLocks noChangeArrowheads="1"/>
              </p:cNvSpPr>
              <p:nvPr/>
            </p:nvSpPr>
            <p:spPr bwMode="auto">
              <a:xfrm>
                <a:off x="1200" y="2352"/>
                <a:ext cx="3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(b)</a:t>
                </a:r>
              </a:p>
            </p:txBody>
          </p:sp>
          <p:sp>
            <p:nvSpPr>
              <p:cNvPr id="35863" name="Text Box 28"/>
              <p:cNvSpPr txBox="1">
                <a:spLocks noChangeArrowheads="1"/>
              </p:cNvSpPr>
              <p:nvPr/>
            </p:nvSpPr>
            <p:spPr bwMode="auto">
              <a:xfrm>
                <a:off x="2916" y="3830"/>
                <a:ext cx="3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0.35</a:t>
                </a:r>
              </a:p>
            </p:txBody>
          </p:sp>
          <p:sp>
            <p:nvSpPr>
              <p:cNvPr id="35864" name="Text Box 29"/>
              <p:cNvSpPr txBox="1">
                <a:spLocks noChangeArrowheads="1"/>
              </p:cNvSpPr>
              <p:nvPr/>
            </p:nvSpPr>
            <p:spPr bwMode="auto">
              <a:xfrm>
                <a:off x="2736" y="3830"/>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a:t>
                </a:r>
              </a:p>
            </p:txBody>
          </p:sp>
          <p:sp>
            <p:nvSpPr>
              <p:cNvPr id="35865" name="Text Box 30"/>
              <p:cNvSpPr txBox="1">
                <a:spLocks noChangeArrowheads="1"/>
              </p:cNvSpPr>
              <p:nvPr/>
            </p:nvSpPr>
            <p:spPr bwMode="auto">
              <a:xfrm>
                <a:off x="3396" y="3830"/>
                <a:ext cx="3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1.40</a:t>
                </a:r>
              </a:p>
            </p:txBody>
          </p:sp>
          <p:grpSp>
            <p:nvGrpSpPr>
              <p:cNvPr id="35866" name="Group 39"/>
              <p:cNvGrpSpPr>
                <a:grpSpLocks/>
              </p:cNvGrpSpPr>
              <p:nvPr/>
            </p:nvGrpSpPr>
            <p:grpSpPr bwMode="auto">
              <a:xfrm>
                <a:off x="1440" y="2256"/>
                <a:ext cx="2784" cy="1488"/>
                <a:chOff x="1440" y="2256"/>
                <a:chExt cx="2784" cy="1488"/>
              </a:xfrm>
            </p:grpSpPr>
            <p:pic>
              <p:nvPicPr>
                <p:cNvPr id="35870" name="Picture 20"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 y="2256"/>
                  <a:ext cx="2784" cy="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71" name="Freeform 34"/>
                <p:cNvSpPr>
                  <a:spLocks/>
                </p:cNvSpPr>
                <p:nvPr/>
              </p:nvSpPr>
              <p:spPr bwMode="auto">
                <a:xfrm>
                  <a:off x="3021" y="2375"/>
                  <a:ext cx="537" cy="1369"/>
                </a:xfrm>
                <a:custGeom>
                  <a:avLst/>
                  <a:gdLst>
                    <a:gd name="T0" fmla="*/ 0 w 537"/>
                    <a:gd name="T1" fmla="*/ 12 h 1369"/>
                    <a:gd name="T2" fmla="*/ 52 w 537"/>
                    <a:gd name="T3" fmla="*/ 65 h 1369"/>
                    <a:gd name="T4" fmla="*/ 118 w 537"/>
                    <a:gd name="T5" fmla="*/ 117 h 1369"/>
                    <a:gd name="T6" fmla="*/ 183 w 537"/>
                    <a:gd name="T7" fmla="*/ 222 h 1369"/>
                    <a:gd name="T8" fmla="*/ 262 w 537"/>
                    <a:gd name="T9" fmla="*/ 379 h 1369"/>
                    <a:gd name="T10" fmla="*/ 340 w 537"/>
                    <a:gd name="T11" fmla="*/ 524 h 1369"/>
                    <a:gd name="T12" fmla="*/ 393 w 537"/>
                    <a:gd name="T13" fmla="*/ 629 h 1369"/>
                    <a:gd name="T14" fmla="*/ 432 w 537"/>
                    <a:gd name="T15" fmla="*/ 747 h 1369"/>
                    <a:gd name="T16" fmla="*/ 458 w 537"/>
                    <a:gd name="T17" fmla="*/ 786 h 1369"/>
                    <a:gd name="T18" fmla="*/ 472 w 537"/>
                    <a:gd name="T19" fmla="*/ 825 h 1369"/>
                    <a:gd name="T20" fmla="*/ 524 w 537"/>
                    <a:gd name="T21" fmla="*/ 904 h 1369"/>
                    <a:gd name="T22" fmla="*/ 537 w 537"/>
                    <a:gd name="T23" fmla="*/ 930 h 1369"/>
                    <a:gd name="T24" fmla="*/ 531 w 537"/>
                    <a:gd name="T25" fmla="*/ 1369 h 1369"/>
                    <a:gd name="T26" fmla="*/ 3 w 537"/>
                    <a:gd name="T27" fmla="*/ 1369 h 1369"/>
                    <a:gd name="T28" fmla="*/ 0 w 537"/>
                    <a:gd name="T29" fmla="*/ 12 h 13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1369"/>
                    <a:gd name="T47" fmla="*/ 537 w 537"/>
                    <a:gd name="T48" fmla="*/ 1369 h 13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1369">
                      <a:moveTo>
                        <a:pt x="0" y="12"/>
                      </a:moveTo>
                      <a:cubicBezTo>
                        <a:pt x="84" y="40"/>
                        <a:pt x="1" y="0"/>
                        <a:pt x="52" y="65"/>
                      </a:cubicBezTo>
                      <a:cubicBezTo>
                        <a:pt x="69" y="87"/>
                        <a:pt x="97" y="97"/>
                        <a:pt x="118" y="117"/>
                      </a:cubicBezTo>
                      <a:cubicBezTo>
                        <a:pt x="133" y="162"/>
                        <a:pt x="161" y="179"/>
                        <a:pt x="183" y="222"/>
                      </a:cubicBezTo>
                      <a:cubicBezTo>
                        <a:pt x="209" y="274"/>
                        <a:pt x="228" y="329"/>
                        <a:pt x="262" y="379"/>
                      </a:cubicBezTo>
                      <a:cubicBezTo>
                        <a:pt x="277" y="426"/>
                        <a:pt x="305" y="488"/>
                        <a:pt x="340" y="524"/>
                      </a:cubicBezTo>
                      <a:cubicBezTo>
                        <a:pt x="371" y="613"/>
                        <a:pt x="347" y="582"/>
                        <a:pt x="393" y="629"/>
                      </a:cubicBezTo>
                      <a:cubicBezTo>
                        <a:pt x="406" y="668"/>
                        <a:pt x="409" y="712"/>
                        <a:pt x="432" y="747"/>
                      </a:cubicBezTo>
                      <a:cubicBezTo>
                        <a:pt x="440" y="760"/>
                        <a:pt x="450" y="772"/>
                        <a:pt x="458" y="786"/>
                      </a:cubicBezTo>
                      <a:cubicBezTo>
                        <a:pt x="464" y="798"/>
                        <a:pt x="465" y="812"/>
                        <a:pt x="472" y="825"/>
                      </a:cubicBezTo>
                      <a:cubicBezTo>
                        <a:pt x="487" y="852"/>
                        <a:pt x="509" y="875"/>
                        <a:pt x="524" y="904"/>
                      </a:cubicBezTo>
                      <a:cubicBezTo>
                        <a:pt x="528" y="912"/>
                        <a:pt x="532" y="921"/>
                        <a:pt x="537" y="930"/>
                      </a:cubicBezTo>
                      <a:lnTo>
                        <a:pt x="531" y="1369"/>
                      </a:lnTo>
                      <a:lnTo>
                        <a:pt x="3" y="1369"/>
                      </a:lnTo>
                      <a:lnTo>
                        <a:pt x="0" y="12"/>
                      </a:lnTo>
                      <a:close/>
                    </a:path>
                  </a:pathLst>
                </a:custGeom>
                <a:solidFill>
                  <a:srgbClr val="D9EDDE">
                    <a:alpha val="6392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35867" name="Line 35"/>
              <p:cNvSpPr>
                <a:spLocks noChangeShapeType="1"/>
              </p:cNvSpPr>
              <p:nvPr/>
            </p:nvSpPr>
            <p:spPr bwMode="auto">
              <a:xfrm>
                <a:off x="3024" y="2400"/>
                <a:ext cx="0" cy="14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8" name="Line 38"/>
              <p:cNvSpPr>
                <a:spLocks noChangeShapeType="1"/>
              </p:cNvSpPr>
              <p:nvPr/>
            </p:nvSpPr>
            <p:spPr bwMode="auto">
              <a:xfrm>
                <a:off x="3552" y="3312"/>
                <a:ext cx="0" cy="52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9" name="Line 41"/>
              <p:cNvSpPr>
                <a:spLocks noChangeShapeType="1"/>
              </p:cNvSpPr>
              <p:nvPr/>
            </p:nvSpPr>
            <p:spPr bwMode="auto">
              <a:xfrm>
                <a:off x="2832" y="2304"/>
                <a:ext cx="0" cy="15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2" name="Slide Number Placeholder 1"/>
          <p:cNvSpPr>
            <a:spLocks noGrp="1"/>
          </p:cNvSpPr>
          <p:nvPr>
            <p:ph type="sldNum" sz="quarter" idx="12"/>
          </p:nvPr>
        </p:nvSpPr>
        <p:spPr/>
        <p:txBody>
          <a:bodyPr/>
          <a:lstStyle/>
          <a:p>
            <a:fld id="{46F63818-ECA9-6C45-B557-8DE2022BB177}" type="slidenum">
              <a:rPr lang="en-US" smtClean="0"/>
              <a:pPr/>
              <a:t>25</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1828800"/>
            <a:ext cx="7772400" cy="1143000"/>
          </a:xfrm>
        </p:spPr>
        <p:txBody>
          <a:bodyPr/>
          <a:lstStyle/>
          <a:p>
            <a:pPr eaLnBrk="1" hangingPunct="1"/>
            <a:r>
              <a:rPr lang="en-US">
                <a:latin typeface="Times" charset="0"/>
                <a:ea typeface="ＭＳ Ｐゴシック" charset="0"/>
                <a:cs typeface="ＭＳ Ｐゴシック" charset="0"/>
              </a:rPr>
              <a:t>Z-score formula in relation to probability</a:t>
            </a:r>
          </a:p>
        </p:txBody>
      </p:sp>
      <p:sp>
        <p:nvSpPr>
          <p:cNvPr id="36867" name="Line 3"/>
          <p:cNvSpPr>
            <a:spLocks noChangeShapeType="1"/>
          </p:cNvSpPr>
          <p:nvPr/>
        </p:nvSpPr>
        <p:spPr bwMode="auto">
          <a:xfrm>
            <a:off x="1828800" y="1128713"/>
            <a:ext cx="4953000" cy="0"/>
          </a:xfrm>
          <a:prstGeom prst="line">
            <a:avLst/>
          </a:prstGeom>
          <a:noFill/>
          <a:ln w="50800">
            <a:solidFill>
              <a:srgbClr val="117029"/>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68" name="Line 4"/>
          <p:cNvSpPr>
            <a:spLocks noChangeShapeType="1"/>
          </p:cNvSpPr>
          <p:nvPr/>
        </p:nvSpPr>
        <p:spPr bwMode="auto">
          <a:xfrm rot="-5375745">
            <a:off x="4229100" y="3605213"/>
            <a:ext cx="4953000" cy="0"/>
          </a:xfrm>
          <a:prstGeom prst="line">
            <a:avLst/>
          </a:prstGeom>
          <a:noFill/>
          <a:ln w="50800">
            <a:solidFill>
              <a:srgbClr val="117029"/>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69" name="Line 5"/>
          <p:cNvSpPr>
            <a:spLocks noChangeShapeType="1"/>
          </p:cNvSpPr>
          <p:nvPr/>
        </p:nvSpPr>
        <p:spPr bwMode="auto">
          <a:xfrm>
            <a:off x="1828800" y="1128713"/>
            <a:ext cx="4876800" cy="49530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70" name="Text Box 9"/>
          <p:cNvSpPr txBox="1">
            <a:spLocks noChangeArrowheads="1"/>
          </p:cNvSpPr>
          <p:nvPr/>
        </p:nvSpPr>
        <p:spPr bwMode="auto">
          <a:xfrm>
            <a:off x="1371600" y="900113"/>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olidFill>
                  <a:srgbClr val="117029"/>
                </a:solidFill>
              </a:rPr>
              <a:t>X</a:t>
            </a:r>
          </a:p>
        </p:txBody>
      </p:sp>
      <p:sp>
        <p:nvSpPr>
          <p:cNvPr id="36871" name="Text Box 10"/>
          <p:cNvSpPr txBox="1">
            <a:spLocks noChangeArrowheads="1"/>
          </p:cNvSpPr>
          <p:nvPr/>
        </p:nvSpPr>
        <p:spPr bwMode="auto">
          <a:xfrm>
            <a:off x="6934200" y="900113"/>
            <a:ext cx="36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olidFill>
                  <a:srgbClr val="117029"/>
                </a:solidFill>
              </a:rPr>
              <a:t>Z</a:t>
            </a:r>
          </a:p>
        </p:txBody>
      </p:sp>
      <p:sp>
        <p:nvSpPr>
          <p:cNvPr id="36872" name="Text Box 11"/>
          <p:cNvSpPr txBox="1">
            <a:spLocks noChangeArrowheads="1"/>
          </p:cNvSpPr>
          <p:nvPr/>
        </p:nvSpPr>
        <p:spPr bwMode="auto">
          <a:xfrm>
            <a:off x="5791200" y="6019800"/>
            <a:ext cx="17637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solidFill>
                  <a:srgbClr val="117029"/>
                </a:solidFill>
              </a:rPr>
              <a:t>Probability</a:t>
            </a:r>
          </a:p>
        </p:txBody>
      </p:sp>
      <p:sp>
        <p:nvSpPr>
          <p:cNvPr id="36873" name="Text Box 12"/>
          <p:cNvSpPr txBox="1">
            <a:spLocks noChangeArrowheads="1"/>
          </p:cNvSpPr>
          <p:nvPr/>
        </p:nvSpPr>
        <p:spPr bwMode="auto">
          <a:xfrm>
            <a:off x="3200400" y="609600"/>
            <a:ext cx="24241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z-score formula</a:t>
            </a:r>
          </a:p>
        </p:txBody>
      </p:sp>
      <p:sp>
        <p:nvSpPr>
          <p:cNvPr id="36874" name="Text Box 13"/>
          <p:cNvSpPr txBox="1">
            <a:spLocks noChangeArrowheads="1"/>
          </p:cNvSpPr>
          <p:nvPr/>
        </p:nvSpPr>
        <p:spPr bwMode="auto">
          <a:xfrm>
            <a:off x="6780213" y="2805113"/>
            <a:ext cx="1279525"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Unit </a:t>
            </a:r>
          </a:p>
          <a:p>
            <a:r>
              <a:rPr lang="en-US" sz="2800"/>
              <a:t>normal </a:t>
            </a:r>
          </a:p>
          <a:p>
            <a:r>
              <a:rPr lang="en-US" sz="2800"/>
              <a:t>table</a:t>
            </a:r>
          </a:p>
        </p:txBody>
      </p:sp>
      <p:sp>
        <p:nvSpPr>
          <p:cNvPr id="2" name="Slide Number Placeholder 1"/>
          <p:cNvSpPr>
            <a:spLocks noGrp="1"/>
          </p:cNvSpPr>
          <p:nvPr>
            <p:ph type="sldNum" sz="quarter" idx="12"/>
          </p:nvPr>
        </p:nvSpPr>
        <p:spPr/>
        <p:txBody>
          <a:bodyPr/>
          <a:lstStyle/>
          <a:p>
            <a:fld id="{46F63818-ECA9-6C45-B557-8DE2022BB177}" type="slidenum">
              <a:rPr lang="en-US" smtClean="0"/>
              <a:pPr/>
              <a:t>26</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2057400"/>
            <a:ext cx="7772400" cy="1143000"/>
          </a:xfrm>
        </p:spPr>
        <p:txBody>
          <a:bodyPr/>
          <a:lstStyle/>
          <a:p>
            <a:pPr eaLnBrk="1" hangingPunct="1"/>
            <a:r>
              <a:rPr lang="en-US">
                <a:latin typeface="Times" charset="0"/>
                <a:ea typeface="ＭＳ Ｐゴシック" charset="0"/>
                <a:cs typeface="ＭＳ Ｐゴシック" charset="0"/>
              </a:rPr>
              <a:t>Normal curve with mean, 1 sd, and 2 z-scores</a:t>
            </a:r>
          </a:p>
        </p:txBody>
      </p:sp>
      <p:pic>
        <p:nvPicPr>
          <p:cNvPr id="37891"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7620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Line 5"/>
          <p:cNvSpPr>
            <a:spLocks noChangeShapeType="1"/>
          </p:cNvSpPr>
          <p:nvPr/>
        </p:nvSpPr>
        <p:spPr bwMode="auto">
          <a:xfrm>
            <a:off x="4495800" y="876300"/>
            <a:ext cx="0" cy="3352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893" name="Line 6"/>
          <p:cNvSpPr>
            <a:spLocks noChangeShapeType="1"/>
          </p:cNvSpPr>
          <p:nvPr/>
        </p:nvSpPr>
        <p:spPr bwMode="auto">
          <a:xfrm>
            <a:off x="5715000" y="2171700"/>
            <a:ext cx="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894" name="Line 8"/>
          <p:cNvSpPr>
            <a:spLocks noChangeShapeType="1"/>
          </p:cNvSpPr>
          <p:nvPr/>
        </p:nvSpPr>
        <p:spPr bwMode="auto">
          <a:xfrm>
            <a:off x="4495800" y="27813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895" name="Text Box 9"/>
          <p:cNvSpPr txBox="1">
            <a:spLocks noChangeArrowheads="1"/>
          </p:cNvSpPr>
          <p:nvPr/>
        </p:nvSpPr>
        <p:spPr bwMode="auto">
          <a:xfrm>
            <a:off x="4572000" y="2400300"/>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a:t>
            </a:r>
            <a:r>
              <a:rPr lang="en-US"/>
              <a:t> = 100</a:t>
            </a:r>
          </a:p>
        </p:txBody>
      </p:sp>
      <p:sp>
        <p:nvSpPr>
          <p:cNvPr id="37896" name="Text Box 10"/>
          <p:cNvSpPr txBox="1">
            <a:spLocks noChangeArrowheads="1"/>
          </p:cNvSpPr>
          <p:nvPr/>
        </p:nvSpPr>
        <p:spPr bwMode="auto">
          <a:xfrm>
            <a:off x="8077200" y="38100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37897" name="Text Box 11"/>
          <p:cNvSpPr txBox="1">
            <a:spLocks noChangeArrowheads="1"/>
          </p:cNvSpPr>
          <p:nvPr/>
        </p:nvSpPr>
        <p:spPr bwMode="auto">
          <a:xfrm>
            <a:off x="4287838" y="4686300"/>
            <a:ext cx="360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µ</a:t>
            </a:r>
          </a:p>
        </p:txBody>
      </p:sp>
      <p:sp>
        <p:nvSpPr>
          <p:cNvPr id="37898" name="Text Box 12"/>
          <p:cNvSpPr txBox="1">
            <a:spLocks noChangeArrowheads="1"/>
          </p:cNvSpPr>
          <p:nvPr/>
        </p:nvSpPr>
        <p:spPr bwMode="auto">
          <a:xfrm>
            <a:off x="4191000" y="42291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500</a:t>
            </a:r>
          </a:p>
        </p:txBody>
      </p:sp>
      <p:sp>
        <p:nvSpPr>
          <p:cNvPr id="37899" name="Text Box 13"/>
          <p:cNvSpPr txBox="1">
            <a:spLocks noChangeArrowheads="1"/>
          </p:cNvSpPr>
          <p:nvPr/>
        </p:nvSpPr>
        <p:spPr bwMode="auto">
          <a:xfrm>
            <a:off x="6140450" y="42291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650</a:t>
            </a:r>
          </a:p>
        </p:txBody>
      </p:sp>
      <p:sp>
        <p:nvSpPr>
          <p:cNvPr id="37900" name="Freeform 14"/>
          <p:cNvSpPr>
            <a:spLocks/>
          </p:cNvSpPr>
          <p:nvPr/>
        </p:nvSpPr>
        <p:spPr bwMode="auto">
          <a:xfrm>
            <a:off x="6477000" y="3505200"/>
            <a:ext cx="914400" cy="504825"/>
          </a:xfrm>
          <a:custGeom>
            <a:avLst/>
            <a:gdLst>
              <a:gd name="T0" fmla="*/ 15692 w 641"/>
              <a:gd name="T1" fmla="*/ 0 h 341"/>
              <a:gd name="T2" fmla="*/ 202566 w 641"/>
              <a:gd name="T3" fmla="*/ 155445 h 341"/>
              <a:gd name="T4" fmla="*/ 333806 w 641"/>
              <a:gd name="T5" fmla="*/ 272398 h 341"/>
              <a:gd name="T6" fmla="*/ 446501 w 641"/>
              <a:gd name="T7" fmla="*/ 310889 h 341"/>
              <a:gd name="T8" fmla="*/ 502135 w 641"/>
              <a:gd name="T9" fmla="*/ 330135 h 341"/>
              <a:gd name="T10" fmla="*/ 914400 w 641"/>
              <a:gd name="T11" fmla="*/ 407117 h 341"/>
              <a:gd name="T12" fmla="*/ 914400 w 641"/>
              <a:gd name="T13" fmla="*/ 504825 h 341"/>
              <a:gd name="T14" fmla="*/ 0 w 641"/>
              <a:gd name="T15" fmla="*/ 495942 h 341"/>
              <a:gd name="T16" fmla="*/ 15692 w 641"/>
              <a:gd name="T17" fmla="*/ 0 h 3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1"/>
              <a:gd name="T28" fmla="*/ 0 h 341"/>
              <a:gd name="T29" fmla="*/ 641 w 641"/>
              <a:gd name="T30" fmla="*/ 341 h 3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1" h="341">
                <a:moveTo>
                  <a:pt x="11" y="0"/>
                </a:moveTo>
                <a:cubicBezTo>
                  <a:pt x="51" y="39"/>
                  <a:pt x="97" y="70"/>
                  <a:pt x="142" y="105"/>
                </a:cubicBezTo>
                <a:cubicBezTo>
                  <a:pt x="162" y="121"/>
                  <a:pt x="214" y="174"/>
                  <a:pt x="234" y="184"/>
                </a:cubicBezTo>
                <a:cubicBezTo>
                  <a:pt x="258" y="196"/>
                  <a:pt x="286" y="201"/>
                  <a:pt x="313" y="210"/>
                </a:cubicBezTo>
                <a:cubicBezTo>
                  <a:pt x="326" y="214"/>
                  <a:pt x="352" y="223"/>
                  <a:pt x="352" y="223"/>
                </a:cubicBezTo>
                <a:cubicBezTo>
                  <a:pt x="421" y="289"/>
                  <a:pt x="557" y="275"/>
                  <a:pt x="641" y="275"/>
                </a:cubicBezTo>
                <a:cubicBezTo>
                  <a:pt x="641" y="297"/>
                  <a:pt x="641" y="319"/>
                  <a:pt x="641" y="341"/>
                </a:cubicBezTo>
                <a:lnTo>
                  <a:pt x="0" y="335"/>
                </a:lnTo>
                <a:lnTo>
                  <a:pt x="11" y="0"/>
                </a:lnTo>
                <a:close/>
              </a:path>
            </a:pathLst>
          </a:custGeom>
          <a:solidFill>
            <a:schemeClr val="accent5">
              <a:lumMod val="50000"/>
              <a:alpha val="70195"/>
            </a:schemeClr>
          </a:solidFill>
          <a:ln>
            <a:noFill/>
          </a:ln>
          <a:extLst/>
        </p:spPr>
        <p:txBody>
          <a:bodyPr wrap="none" anchor="ctr"/>
          <a:lstStyle/>
          <a:p>
            <a:endParaRPr lang="en-US"/>
          </a:p>
        </p:txBody>
      </p:sp>
      <p:sp>
        <p:nvSpPr>
          <p:cNvPr id="37901" name="Line 15"/>
          <p:cNvSpPr>
            <a:spLocks noChangeShapeType="1"/>
          </p:cNvSpPr>
          <p:nvPr/>
        </p:nvSpPr>
        <p:spPr bwMode="auto">
          <a:xfrm>
            <a:off x="6477000" y="34671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02" name="Line 16"/>
          <p:cNvSpPr>
            <a:spLocks noChangeShapeType="1"/>
          </p:cNvSpPr>
          <p:nvPr/>
        </p:nvSpPr>
        <p:spPr bwMode="auto">
          <a:xfrm>
            <a:off x="1143000" y="40005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03" name="Line 17"/>
          <p:cNvSpPr>
            <a:spLocks noChangeShapeType="1"/>
          </p:cNvSpPr>
          <p:nvPr/>
        </p:nvSpPr>
        <p:spPr bwMode="auto">
          <a:xfrm>
            <a:off x="1143000" y="54864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04" name="Line 18"/>
          <p:cNvSpPr>
            <a:spLocks noChangeShapeType="1"/>
          </p:cNvSpPr>
          <p:nvPr/>
        </p:nvSpPr>
        <p:spPr bwMode="auto">
          <a:xfrm>
            <a:off x="4495800" y="5486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05" name="Line 19"/>
          <p:cNvSpPr>
            <a:spLocks noChangeShapeType="1"/>
          </p:cNvSpPr>
          <p:nvPr/>
        </p:nvSpPr>
        <p:spPr bwMode="auto">
          <a:xfrm>
            <a:off x="6477000" y="5486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906" name="Text Box 20"/>
          <p:cNvSpPr txBox="1">
            <a:spLocks noChangeArrowheads="1"/>
          </p:cNvSpPr>
          <p:nvPr/>
        </p:nvSpPr>
        <p:spPr bwMode="auto">
          <a:xfrm>
            <a:off x="8077200" y="52578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
        <p:nvSpPr>
          <p:cNvPr id="37907" name="Text Box 21"/>
          <p:cNvSpPr txBox="1">
            <a:spLocks noChangeArrowheads="1"/>
          </p:cNvSpPr>
          <p:nvPr/>
        </p:nvSpPr>
        <p:spPr bwMode="auto">
          <a:xfrm>
            <a:off x="4311650" y="5638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0</a:t>
            </a:r>
          </a:p>
        </p:txBody>
      </p:sp>
      <p:sp>
        <p:nvSpPr>
          <p:cNvPr id="37908" name="Text Box 22"/>
          <p:cNvSpPr txBox="1">
            <a:spLocks noChangeArrowheads="1"/>
          </p:cNvSpPr>
          <p:nvPr/>
        </p:nvSpPr>
        <p:spPr bwMode="auto">
          <a:xfrm>
            <a:off x="6096000" y="56388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1.50</a:t>
            </a:r>
          </a:p>
        </p:txBody>
      </p:sp>
      <p:sp>
        <p:nvSpPr>
          <p:cNvPr id="2" name="Slide Number Placeholder 1"/>
          <p:cNvSpPr>
            <a:spLocks noGrp="1"/>
          </p:cNvSpPr>
          <p:nvPr>
            <p:ph type="sldNum" sz="quarter" idx="12"/>
          </p:nvPr>
        </p:nvSpPr>
        <p:spPr/>
        <p:txBody>
          <a:bodyPr/>
          <a:lstStyle/>
          <a:p>
            <a:fld id="{46F63818-ECA9-6C45-B557-8DE2022BB177}" type="slidenum">
              <a:rPr lang="en-US" smtClean="0"/>
              <a:pPr/>
              <a:t>27</a:t>
            </a:fld>
            <a:endParaRPr lang="en-US"/>
          </a:p>
        </p:txBody>
      </p:sp>
      <p:sp>
        <p:nvSpPr>
          <p:cNvPr id="3" name="TextBox 2"/>
          <p:cNvSpPr txBox="1"/>
          <p:nvPr/>
        </p:nvSpPr>
        <p:spPr>
          <a:xfrm>
            <a:off x="457200" y="228600"/>
            <a:ext cx="8153400" cy="369332"/>
          </a:xfrm>
          <a:prstGeom prst="rect">
            <a:avLst/>
          </a:prstGeom>
          <a:noFill/>
        </p:spPr>
        <p:txBody>
          <a:bodyPr wrap="square" rtlCol="0">
            <a:spAutoFit/>
          </a:bodyPr>
          <a:lstStyle/>
          <a:p>
            <a:r>
              <a:rPr lang="en-US" dirty="0" smtClean="0"/>
              <a:t>If you select a score at random what is the probability of a score greater than 650?</a:t>
            </a:r>
            <a:endParaRPr lang="en-US" dirty="0"/>
          </a:p>
        </p:txBody>
      </p:sp>
      <p:sp>
        <p:nvSpPr>
          <p:cNvPr id="4" name="TextBox 3"/>
          <p:cNvSpPr txBox="1"/>
          <p:nvPr/>
        </p:nvSpPr>
        <p:spPr>
          <a:xfrm>
            <a:off x="7485280" y="2819400"/>
            <a:ext cx="287120" cy="369332"/>
          </a:xfrm>
          <a:prstGeom prst="rect">
            <a:avLst/>
          </a:prstGeom>
          <a:noFill/>
        </p:spPr>
        <p:txBody>
          <a:bodyPr wrap="none" rtlCol="0">
            <a:spAutoFit/>
          </a:bodyPr>
          <a:lstStyle/>
          <a:p>
            <a:r>
              <a:rPr lang="en-US" dirty="0" smtClean="0"/>
              <a:t>?</a:t>
            </a:r>
            <a:endParaRPr lang="en-US" dirty="0"/>
          </a:p>
        </p:txBody>
      </p:sp>
      <p:cxnSp>
        <p:nvCxnSpPr>
          <p:cNvPr id="6" name="Straight Arrow Connector 5"/>
          <p:cNvCxnSpPr/>
          <p:nvPr/>
        </p:nvCxnSpPr>
        <p:spPr bwMode="auto">
          <a:xfrm flipH="1">
            <a:off x="6629400" y="3200400"/>
            <a:ext cx="838200" cy="685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899"/>
                                        </p:tgtEl>
                                        <p:attrNameLst>
                                          <p:attrName>style.visibility</p:attrName>
                                        </p:attrNameLst>
                                      </p:cBhvr>
                                      <p:to>
                                        <p:strVal val="visible"/>
                                      </p:to>
                                    </p:set>
                                    <p:animEffect transition="in" filter="dissolve">
                                      <p:cBhvr>
                                        <p:cTn id="7" dur="500"/>
                                        <p:tgtEl>
                                          <p:spTgt spid="3789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900"/>
                                        </p:tgtEl>
                                        <p:attrNameLst>
                                          <p:attrName>style.visibility</p:attrName>
                                        </p:attrNameLst>
                                      </p:cBhvr>
                                      <p:to>
                                        <p:strVal val="visible"/>
                                      </p:to>
                                    </p:set>
                                    <p:animEffect transition="in" filter="dissolve">
                                      <p:cBhvr>
                                        <p:cTn id="12" dur="500"/>
                                        <p:tgtEl>
                                          <p:spTgt spid="3790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7907"/>
                                        </p:tgtEl>
                                        <p:attrNameLst>
                                          <p:attrName>style.visibility</p:attrName>
                                        </p:attrNameLst>
                                      </p:cBhvr>
                                      <p:to>
                                        <p:strVal val="visible"/>
                                      </p:to>
                                    </p:set>
                                    <p:animEffect transition="in" filter="dissolve">
                                      <p:cBhvr>
                                        <p:cTn id="27" dur="500"/>
                                        <p:tgtEl>
                                          <p:spTgt spid="37907"/>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7903"/>
                                        </p:tgtEl>
                                        <p:attrNameLst>
                                          <p:attrName>style.visibility</p:attrName>
                                        </p:attrNameLst>
                                      </p:cBhvr>
                                      <p:to>
                                        <p:strVal val="visible"/>
                                      </p:to>
                                    </p:set>
                                    <p:animEffect transition="in" filter="dissolve">
                                      <p:cBhvr>
                                        <p:cTn id="30" dur="500"/>
                                        <p:tgtEl>
                                          <p:spTgt spid="3790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37906"/>
                                        </p:tgtEl>
                                        <p:attrNameLst>
                                          <p:attrName>style.visibility</p:attrName>
                                        </p:attrNameLst>
                                      </p:cBhvr>
                                      <p:to>
                                        <p:strVal val="visible"/>
                                      </p:to>
                                    </p:set>
                                    <p:animEffect transition="in" filter="dissolve">
                                      <p:cBhvr>
                                        <p:cTn id="33" dur="500"/>
                                        <p:tgtEl>
                                          <p:spTgt spid="37906"/>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7905"/>
                                        </p:tgtEl>
                                        <p:attrNameLst>
                                          <p:attrName>style.visibility</p:attrName>
                                        </p:attrNameLst>
                                      </p:cBhvr>
                                      <p:to>
                                        <p:strVal val="visible"/>
                                      </p:to>
                                    </p:set>
                                    <p:animEffect transition="in" filter="dissolve">
                                      <p:cBhvr>
                                        <p:cTn id="36" dur="500"/>
                                        <p:tgtEl>
                                          <p:spTgt spid="37905"/>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37904"/>
                                        </p:tgtEl>
                                        <p:attrNameLst>
                                          <p:attrName>style.visibility</p:attrName>
                                        </p:attrNameLst>
                                      </p:cBhvr>
                                      <p:to>
                                        <p:strVal val="visible"/>
                                      </p:to>
                                    </p:set>
                                    <p:animEffect transition="in" filter="dissolve">
                                      <p:cBhvr>
                                        <p:cTn id="39" dur="500"/>
                                        <p:tgtEl>
                                          <p:spTgt spid="37904"/>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7908"/>
                                        </p:tgtEl>
                                        <p:attrNameLst>
                                          <p:attrName>style.visibility</p:attrName>
                                        </p:attrNameLst>
                                      </p:cBhvr>
                                      <p:to>
                                        <p:strVal val="visible"/>
                                      </p:to>
                                    </p:set>
                                    <p:animEffect transition="in" filter="dissolve">
                                      <p:cBhvr>
                                        <p:cTn id="44" dur="500"/>
                                        <p:tgtEl>
                                          <p:spTgt spid="37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9" grpId="0"/>
      <p:bldP spid="37900" grpId="0" animBg="1"/>
      <p:bldP spid="37903" grpId="0" animBg="1"/>
      <p:bldP spid="37904" grpId="0" animBg="1"/>
      <p:bldP spid="37905" grpId="0" animBg="1"/>
      <p:bldP spid="37906" grpId="0"/>
      <p:bldP spid="37907" grpId="0"/>
      <p:bldP spid="37908" grpId="0"/>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09600" y="-2057400"/>
            <a:ext cx="7772400" cy="1143000"/>
          </a:xfrm>
        </p:spPr>
        <p:txBody>
          <a:bodyPr/>
          <a:lstStyle/>
          <a:p>
            <a:pPr eaLnBrk="1" hangingPunct="1"/>
            <a:r>
              <a:rPr lang="en-US">
                <a:latin typeface="Times" charset="0"/>
                <a:ea typeface="ＭＳ Ｐゴシック" charset="0"/>
                <a:cs typeface="ＭＳ Ｐゴシック" charset="0"/>
              </a:rPr>
              <a:t>Normal curve with mean, 2 sd</a:t>
            </a:r>
            <a:r>
              <a:rPr lang="ja-JP" altLang="en-US">
                <a:latin typeface="Times" charset="0"/>
                <a:ea typeface="ＭＳ Ｐゴシック" charset="0"/>
                <a:cs typeface="ＭＳ Ｐゴシック" charset="0"/>
              </a:rPr>
              <a:t>’</a:t>
            </a:r>
            <a:r>
              <a:rPr lang="en-US">
                <a:latin typeface="Times" charset="0"/>
                <a:ea typeface="ＭＳ Ｐゴシック" charset="0"/>
                <a:cs typeface="ＭＳ Ｐゴシック" charset="0"/>
              </a:rPr>
              <a:t>s, and 3 z-scores</a:t>
            </a:r>
          </a:p>
        </p:txBody>
      </p:sp>
      <p:pic>
        <p:nvPicPr>
          <p:cNvPr id="38915"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7620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Line 4"/>
          <p:cNvSpPr>
            <a:spLocks noChangeShapeType="1"/>
          </p:cNvSpPr>
          <p:nvPr/>
        </p:nvSpPr>
        <p:spPr bwMode="auto">
          <a:xfrm>
            <a:off x="4495800" y="876300"/>
            <a:ext cx="0" cy="3352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17" name="Line 5"/>
          <p:cNvSpPr>
            <a:spLocks noChangeShapeType="1"/>
          </p:cNvSpPr>
          <p:nvPr/>
        </p:nvSpPr>
        <p:spPr bwMode="auto">
          <a:xfrm>
            <a:off x="5715000" y="2171700"/>
            <a:ext cx="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18" name="Line 6"/>
          <p:cNvSpPr>
            <a:spLocks noChangeShapeType="1"/>
          </p:cNvSpPr>
          <p:nvPr/>
        </p:nvSpPr>
        <p:spPr bwMode="auto">
          <a:xfrm>
            <a:off x="4495800" y="27813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19" name="Text Box 7"/>
          <p:cNvSpPr txBox="1">
            <a:spLocks noChangeArrowheads="1"/>
          </p:cNvSpPr>
          <p:nvPr/>
        </p:nvSpPr>
        <p:spPr bwMode="auto">
          <a:xfrm>
            <a:off x="4572000" y="2400300"/>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a:t>
            </a:r>
            <a:r>
              <a:rPr lang="en-US"/>
              <a:t> = 100</a:t>
            </a:r>
          </a:p>
        </p:txBody>
      </p:sp>
      <p:sp>
        <p:nvSpPr>
          <p:cNvPr id="38920" name="Text Box 8"/>
          <p:cNvSpPr txBox="1">
            <a:spLocks noChangeArrowheads="1"/>
          </p:cNvSpPr>
          <p:nvPr/>
        </p:nvSpPr>
        <p:spPr bwMode="auto">
          <a:xfrm>
            <a:off x="8077200" y="38100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38921" name="Text Box 9"/>
          <p:cNvSpPr txBox="1">
            <a:spLocks noChangeArrowheads="1"/>
          </p:cNvSpPr>
          <p:nvPr/>
        </p:nvSpPr>
        <p:spPr bwMode="auto">
          <a:xfrm>
            <a:off x="4287838" y="4686300"/>
            <a:ext cx="360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a:t>
            </a:r>
          </a:p>
        </p:txBody>
      </p:sp>
      <p:sp>
        <p:nvSpPr>
          <p:cNvPr id="38922" name="Text Box 10"/>
          <p:cNvSpPr txBox="1">
            <a:spLocks noChangeArrowheads="1"/>
          </p:cNvSpPr>
          <p:nvPr/>
        </p:nvSpPr>
        <p:spPr bwMode="auto">
          <a:xfrm>
            <a:off x="4191000" y="42291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500</a:t>
            </a:r>
          </a:p>
        </p:txBody>
      </p:sp>
      <p:sp>
        <p:nvSpPr>
          <p:cNvPr id="38923" name="Text Box 11"/>
          <p:cNvSpPr txBox="1">
            <a:spLocks noChangeArrowheads="1"/>
          </p:cNvSpPr>
          <p:nvPr/>
        </p:nvSpPr>
        <p:spPr bwMode="auto">
          <a:xfrm>
            <a:off x="6629400" y="42291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700</a:t>
            </a:r>
          </a:p>
        </p:txBody>
      </p:sp>
      <p:sp>
        <p:nvSpPr>
          <p:cNvPr id="38924" name="Line 13"/>
          <p:cNvSpPr>
            <a:spLocks noChangeShapeType="1"/>
          </p:cNvSpPr>
          <p:nvPr/>
        </p:nvSpPr>
        <p:spPr bwMode="auto">
          <a:xfrm>
            <a:off x="6934200" y="3810000"/>
            <a:ext cx="0" cy="4191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31" name="Text Box 21"/>
          <p:cNvSpPr txBox="1">
            <a:spLocks noChangeArrowheads="1"/>
          </p:cNvSpPr>
          <p:nvPr/>
        </p:nvSpPr>
        <p:spPr bwMode="auto">
          <a:xfrm>
            <a:off x="5410200" y="4211638"/>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600</a:t>
            </a:r>
          </a:p>
        </p:txBody>
      </p:sp>
      <p:grpSp>
        <p:nvGrpSpPr>
          <p:cNvPr id="2" name="Group 1"/>
          <p:cNvGrpSpPr/>
          <p:nvPr/>
        </p:nvGrpSpPr>
        <p:grpSpPr>
          <a:xfrm>
            <a:off x="1143000" y="5181600"/>
            <a:ext cx="7253288" cy="914400"/>
            <a:chOff x="1143000" y="5181600"/>
            <a:chExt cx="7253288" cy="914400"/>
          </a:xfrm>
        </p:grpSpPr>
        <p:sp>
          <p:nvSpPr>
            <p:cNvPr id="38925" name="Line 15"/>
            <p:cNvSpPr>
              <a:spLocks noChangeShapeType="1"/>
            </p:cNvSpPr>
            <p:nvPr/>
          </p:nvSpPr>
          <p:spPr bwMode="auto">
            <a:xfrm>
              <a:off x="1143000" y="54864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26" name="Line 16"/>
            <p:cNvSpPr>
              <a:spLocks noChangeShapeType="1"/>
            </p:cNvSpPr>
            <p:nvPr/>
          </p:nvSpPr>
          <p:spPr bwMode="auto">
            <a:xfrm>
              <a:off x="4495800" y="5486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27" name="Line 17"/>
            <p:cNvSpPr>
              <a:spLocks noChangeShapeType="1"/>
            </p:cNvSpPr>
            <p:nvPr/>
          </p:nvSpPr>
          <p:spPr bwMode="auto">
            <a:xfrm>
              <a:off x="6902450" y="5486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28" name="Text Box 18"/>
            <p:cNvSpPr txBox="1">
              <a:spLocks noChangeArrowheads="1"/>
            </p:cNvSpPr>
            <p:nvPr/>
          </p:nvSpPr>
          <p:spPr bwMode="auto">
            <a:xfrm>
              <a:off x="8077200" y="51816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z</a:t>
              </a:r>
            </a:p>
          </p:txBody>
        </p:sp>
        <p:sp>
          <p:nvSpPr>
            <p:cNvPr id="38929" name="Text Box 19"/>
            <p:cNvSpPr txBox="1">
              <a:spLocks noChangeArrowheads="1"/>
            </p:cNvSpPr>
            <p:nvPr/>
          </p:nvSpPr>
          <p:spPr bwMode="auto">
            <a:xfrm>
              <a:off x="4311650" y="5638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38932" name="Line 22"/>
            <p:cNvSpPr>
              <a:spLocks noChangeShapeType="1"/>
            </p:cNvSpPr>
            <p:nvPr/>
          </p:nvSpPr>
          <p:spPr bwMode="auto">
            <a:xfrm>
              <a:off x="5715000" y="5486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8934" name="Freeform 24"/>
          <p:cNvSpPr>
            <a:spLocks/>
          </p:cNvSpPr>
          <p:nvPr/>
        </p:nvSpPr>
        <p:spPr bwMode="auto">
          <a:xfrm>
            <a:off x="5715000" y="2227263"/>
            <a:ext cx="1219200" cy="1811337"/>
          </a:xfrm>
          <a:custGeom>
            <a:avLst/>
            <a:gdLst>
              <a:gd name="T0" fmla="*/ 30163 w 768"/>
              <a:gd name="T1" fmla="*/ 0 h 1141"/>
              <a:gd name="T2" fmla="*/ 50800 w 768"/>
              <a:gd name="T3" fmla="*/ 63500 h 1141"/>
              <a:gd name="T4" fmla="*/ 93663 w 768"/>
              <a:gd name="T5" fmla="*/ 104775 h 1141"/>
              <a:gd name="T6" fmla="*/ 196850 w 768"/>
              <a:gd name="T7" fmla="*/ 354012 h 1141"/>
              <a:gd name="T8" fmla="*/ 260350 w 768"/>
              <a:gd name="T9" fmla="*/ 458787 h 1141"/>
              <a:gd name="T10" fmla="*/ 322263 w 768"/>
              <a:gd name="T11" fmla="*/ 563562 h 1141"/>
              <a:gd name="T12" fmla="*/ 447675 w 768"/>
              <a:gd name="T13" fmla="*/ 792162 h 1141"/>
              <a:gd name="T14" fmla="*/ 550863 w 768"/>
              <a:gd name="T15" fmla="*/ 958850 h 1141"/>
              <a:gd name="T16" fmla="*/ 758825 w 768"/>
              <a:gd name="T17" fmla="*/ 1228725 h 1141"/>
              <a:gd name="T18" fmla="*/ 884238 w 768"/>
              <a:gd name="T19" fmla="*/ 1354137 h 1141"/>
              <a:gd name="T20" fmla="*/ 1196975 w 768"/>
              <a:gd name="T21" fmla="*/ 1582737 h 1141"/>
              <a:gd name="T22" fmla="*/ 1219200 w 768"/>
              <a:gd name="T23" fmla="*/ 1735137 h 1141"/>
              <a:gd name="T24" fmla="*/ 0 w 768"/>
              <a:gd name="T25" fmla="*/ 1811337 h 1141"/>
              <a:gd name="T26" fmla="*/ 30163 w 768"/>
              <a:gd name="T27" fmla="*/ 0 h 11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8"/>
              <a:gd name="T43" fmla="*/ 0 h 1141"/>
              <a:gd name="T44" fmla="*/ 768 w 768"/>
              <a:gd name="T45" fmla="*/ 1141 h 114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8" h="1141">
                <a:moveTo>
                  <a:pt x="19" y="0"/>
                </a:moveTo>
                <a:cubicBezTo>
                  <a:pt x="23" y="13"/>
                  <a:pt x="24" y="28"/>
                  <a:pt x="32" y="40"/>
                </a:cubicBezTo>
                <a:cubicBezTo>
                  <a:pt x="38" y="50"/>
                  <a:pt x="53" y="54"/>
                  <a:pt x="59" y="66"/>
                </a:cubicBezTo>
                <a:cubicBezTo>
                  <a:pt x="88" y="123"/>
                  <a:pt x="89" y="170"/>
                  <a:pt x="124" y="223"/>
                </a:cubicBezTo>
                <a:cubicBezTo>
                  <a:pt x="159" y="333"/>
                  <a:pt x="109" y="201"/>
                  <a:pt x="164" y="289"/>
                </a:cubicBezTo>
                <a:cubicBezTo>
                  <a:pt x="220" y="381"/>
                  <a:pt x="131" y="280"/>
                  <a:pt x="203" y="355"/>
                </a:cubicBezTo>
                <a:cubicBezTo>
                  <a:pt x="225" y="421"/>
                  <a:pt x="232" y="451"/>
                  <a:pt x="282" y="499"/>
                </a:cubicBezTo>
                <a:cubicBezTo>
                  <a:pt x="296" y="542"/>
                  <a:pt x="314" y="570"/>
                  <a:pt x="347" y="604"/>
                </a:cubicBezTo>
                <a:cubicBezTo>
                  <a:pt x="369" y="671"/>
                  <a:pt x="419" y="735"/>
                  <a:pt x="478" y="774"/>
                </a:cubicBezTo>
                <a:cubicBezTo>
                  <a:pt x="494" y="825"/>
                  <a:pt x="505" y="835"/>
                  <a:pt x="557" y="853"/>
                </a:cubicBezTo>
                <a:cubicBezTo>
                  <a:pt x="603" y="923"/>
                  <a:pt x="679" y="961"/>
                  <a:pt x="754" y="997"/>
                </a:cubicBezTo>
                <a:lnTo>
                  <a:pt x="768" y="1093"/>
                </a:lnTo>
                <a:lnTo>
                  <a:pt x="0" y="1141"/>
                </a:lnTo>
                <a:lnTo>
                  <a:pt x="19" y="0"/>
                </a:lnTo>
                <a:close/>
              </a:path>
            </a:pathLst>
          </a:custGeom>
          <a:solidFill>
            <a:srgbClr val="008000">
              <a:alpha val="63921"/>
            </a:srgbClr>
          </a:solidFill>
          <a:ln>
            <a:noFill/>
          </a:ln>
          <a:extLst/>
        </p:spPr>
        <p:txBody>
          <a:bodyPr wrap="none" anchor="ctr"/>
          <a:lstStyle/>
          <a:p>
            <a:endParaRPr lang="en-US"/>
          </a:p>
        </p:txBody>
      </p:sp>
      <p:sp>
        <p:nvSpPr>
          <p:cNvPr id="38935" name="Line 25"/>
          <p:cNvSpPr>
            <a:spLocks noChangeShapeType="1"/>
          </p:cNvSpPr>
          <p:nvPr/>
        </p:nvSpPr>
        <p:spPr bwMode="auto">
          <a:xfrm>
            <a:off x="5715000" y="2209800"/>
            <a:ext cx="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36" name="Line 27"/>
          <p:cNvSpPr>
            <a:spLocks noChangeShapeType="1"/>
          </p:cNvSpPr>
          <p:nvPr/>
        </p:nvSpPr>
        <p:spPr bwMode="auto">
          <a:xfrm>
            <a:off x="1143000" y="40005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Text Box 20"/>
          <p:cNvSpPr txBox="1">
            <a:spLocks noChangeArrowheads="1"/>
          </p:cNvSpPr>
          <p:nvPr/>
        </p:nvSpPr>
        <p:spPr bwMode="auto">
          <a:xfrm>
            <a:off x="6521450" y="56388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2.00</a:t>
            </a:r>
          </a:p>
        </p:txBody>
      </p:sp>
      <p:sp>
        <p:nvSpPr>
          <p:cNvPr id="27" name="Text Box 23"/>
          <p:cNvSpPr txBox="1">
            <a:spLocks noChangeArrowheads="1"/>
          </p:cNvSpPr>
          <p:nvPr/>
        </p:nvSpPr>
        <p:spPr bwMode="auto">
          <a:xfrm>
            <a:off x="5334000" y="56388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1.00</a:t>
            </a:r>
          </a:p>
        </p:txBody>
      </p:sp>
      <p:sp>
        <p:nvSpPr>
          <p:cNvPr id="3" name="Slide Number Placeholder 2"/>
          <p:cNvSpPr>
            <a:spLocks noGrp="1"/>
          </p:cNvSpPr>
          <p:nvPr>
            <p:ph type="sldNum" sz="quarter" idx="12"/>
          </p:nvPr>
        </p:nvSpPr>
        <p:spPr/>
        <p:txBody>
          <a:bodyPr/>
          <a:lstStyle/>
          <a:p>
            <a:fld id="{46F63818-ECA9-6C45-B557-8DE2022BB177}" type="slidenum">
              <a:rPr lang="en-US" smtClean="0"/>
              <a:pPr/>
              <a:t>28</a:t>
            </a:fld>
            <a:endParaRPr lang="en-US"/>
          </a:p>
        </p:txBody>
      </p:sp>
      <p:sp>
        <p:nvSpPr>
          <p:cNvPr id="28" name="TextBox 27"/>
          <p:cNvSpPr txBox="1"/>
          <p:nvPr/>
        </p:nvSpPr>
        <p:spPr>
          <a:xfrm>
            <a:off x="457200" y="228600"/>
            <a:ext cx="8153400" cy="369332"/>
          </a:xfrm>
          <a:prstGeom prst="rect">
            <a:avLst/>
          </a:prstGeom>
          <a:noFill/>
        </p:spPr>
        <p:txBody>
          <a:bodyPr wrap="square" rtlCol="0">
            <a:spAutoFit/>
          </a:bodyPr>
          <a:lstStyle/>
          <a:p>
            <a:r>
              <a:rPr lang="en-US" dirty="0" smtClean="0"/>
              <a:t>If you select a score at random what is the probability of a score between 600 and 700?</a:t>
            </a:r>
            <a:endParaRPr lang="en-US" dirty="0"/>
          </a:p>
        </p:txBody>
      </p:sp>
      <p:sp>
        <p:nvSpPr>
          <p:cNvPr id="4" name="TextBox 3"/>
          <p:cNvSpPr txBox="1"/>
          <p:nvPr/>
        </p:nvSpPr>
        <p:spPr>
          <a:xfrm>
            <a:off x="6875680" y="2514600"/>
            <a:ext cx="287120" cy="369332"/>
          </a:xfrm>
          <a:prstGeom prst="rect">
            <a:avLst/>
          </a:prstGeom>
          <a:noFill/>
        </p:spPr>
        <p:txBody>
          <a:bodyPr wrap="none" rtlCol="0">
            <a:spAutoFit/>
          </a:bodyPr>
          <a:lstStyle/>
          <a:p>
            <a:r>
              <a:rPr lang="en-US" dirty="0" smtClean="0"/>
              <a:t>?</a:t>
            </a:r>
            <a:endParaRPr lang="en-US" dirty="0"/>
          </a:p>
        </p:txBody>
      </p:sp>
      <p:cxnSp>
        <p:nvCxnSpPr>
          <p:cNvPr id="32" name="Straight Connector 31"/>
          <p:cNvCxnSpPr/>
          <p:nvPr/>
        </p:nvCxnSpPr>
        <p:spPr bwMode="auto">
          <a:xfrm flipH="1">
            <a:off x="6172200" y="2851666"/>
            <a:ext cx="685800" cy="653534"/>
          </a:xfrm>
          <a:prstGeom prst="line">
            <a:avLst/>
          </a:prstGeom>
          <a:solidFill>
            <a:schemeClr val="accent1"/>
          </a:solidFill>
          <a:ln w="9525" cap="flat" cmpd="sng" algn="ctr">
            <a:solidFill>
              <a:schemeClr val="tx1"/>
            </a:solidFill>
            <a:prstDash val="solid"/>
            <a:round/>
            <a:headEnd type="none" w="med" len="med"/>
            <a:tailEnd type="triangle" w="lg"/>
          </a:ln>
          <a:effectLst/>
        </p:spPr>
      </p:cxn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931"/>
                                        </p:tgtEl>
                                        <p:attrNameLst>
                                          <p:attrName>style.visibility</p:attrName>
                                        </p:attrNameLst>
                                      </p:cBhvr>
                                      <p:to>
                                        <p:strVal val="visible"/>
                                      </p:to>
                                    </p:set>
                                    <p:animEffect transition="in" filter="dissolve">
                                      <p:cBhvr>
                                        <p:cTn id="7" dur="500"/>
                                        <p:tgtEl>
                                          <p:spTgt spid="3893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8923"/>
                                        </p:tgtEl>
                                        <p:attrNameLst>
                                          <p:attrName>style.visibility</p:attrName>
                                        </p:attrNameLst>
                                      </p:cBhvr>
                                      <p:to>
                                        <p:strVal val="visible"/>
                                      </p:to>
                                    </p:set>
                                    <p:animEffect transition="in" filter="dissolve">
                                      <p:cBhvr>
                                        <p:cTn id="12" dur="500"/>
                                        <p:tgtEl>
                                          <p:spTgt spid="3892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8934"/>
                                        </p:tgtEl>
                                        <p:attrNameLst>
                                          <p:attrName>style.visibility</p:attrName>
                                        </p:attrNameLst>
                                      </p:cBhvr>
                                      <p:to>
                                        <p:strVal val="visible"/>
                                      </p:to>
                                    </p:set>
                                    <p:animEffect transition="in" filter="dissolve">
                                      <p:cBhvr>
                                        <p:cTn id="17" dur="500"/>
                                        <p:tgtEl>
                                          <p:spTgt spid="3893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dissolve">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dissolve">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dissolve">
                                      <p:cBhvr>
                                        <p:cTn id="4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3" grpId="0"/>
      <p:bldP spid="38931" grpId="0"/>
      <p:bldP spid="38934" grpId="0" animBg="1"/>
      <p:bldP spid="26" grpId="0"/>
      <p:bldP spid="27"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1752600"/>
            <a:ext cx="7772400" cy="1143000"/>
          </a:xfrm>
        </p:spPr>
        <p:txBody>
          <a:bodyPr/>
          <a:lstStyle/>
          <a:p>
            <a:pPr eaLnBrk="1" hangingPunct="1"/>
            <a:r>
              <a:rPr lang="en-US">
                <a:latin typeface="Times" charset="0"/>
                <a:ea typeface="ＭＳ Ｐゴシック" charset="0"/>
                <a:cs typeface="ＭＳ Ｐゴシック" charset="0"/>
              </a:rPr>
              <a:t>Normal curve with top 15% shaded</a:t>
            </a:r>
          </a:p>
        </p:txBody>
      </p:sp>
      <p:pic>
        <p:nvPicPr>
          <p:cNvPr id="39939"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10668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0" name="Line 4"/>
          <p:cNvSpPr>
            <a:spLocks noChangeShapeType="1"/>
          </p:cNvSpPr>
          <p:nvPr/>
        </p:nvSpPr>
        <p:spPr bwMode="auto">
          <a:xfrm>
            <a:off x="4495800" y="1181100"/>
            <a:ext cx="0" cy="30861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1" name="Line 6"/>
          <p:cNvSpPr>
            <a:spLocks noChangeShapeType="1"/>
          </p:cNvSpPr>
          <p:nvPr/>
        </p:nvSpPr>
        <p:spPr bwMode="auto">
          <a:xfrm>
            <a:off x="4495800" y="24384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9942" name="Text Box 7"/>
          <p:cNvSpPr txBox="1">
            <a:spLocks noChangeArrowheads="1"/>
          </p:cNvSpPr>
          <p:nvPr/>
        </p:nvSpPr>
        <p:spPr bwMode="auto">
          <a:xfrm>
            <a:off x="4495800" y="2057400"/>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a:t>
            </a:r>
            <a:r>
              <a:rPr lang="en-US"/>
              <a:t> = 100</a:t>
            </a:r>
          </a:p>
        </p:txBody>
      </p:sp>
      <p:sp>
        <p:nvSpPr>
          <p:cNvPr id="39943" name="Text Box 8"/>
          <p:cNvSpPr txBox="1">
            <a:spLocks noChangeArrowheads="1"/>
          </p:cNvSpPr>
          <p:nvPr/>
        </p:nvSpPr>
        <p:spPr bwMode="auto">
          <a:xfrm>
            <a:off x="8077200" y="41148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39944" name="Text Box 10"/>
          <p:cNvSpPr txBox="1">
            <a:spLocks noChangeArrowheads="1"/>
          </p:cNvSpPr>
          <p:nvPr/>
        </p:nvSpPr>
        <p:spPr bwMode="auto">
          <a:xfrm>
            <a:off x="3962400" y="4343400"/>
            <a:ext cx="1141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µ = 500</a:t>
            </a:r>
          </a:p>
        </p:txBody>
      </p:sp>
      <p:grpSp>
        <p:nvGrpSpPr>
          <p:cNvPr id="2" name="Group 1"/>
          <p:cNvGrpSpPr/>
          <p:nvPr/>
        </p:nvGrpSpPr>
        <p:grpSpPr>
          <a:xfrm>
            <a:off x="1143000" y="5410200"/>
            <a:ext cx="7253288" cy="838200"/>
            <a:chOff x="1143000" y="5105400"/>
            <a:chExt cx="7253288" cy="838200"/>
          </a:xfrm>
        </p:grpSpPr>
        <p:sp>
          <p:nvSpPr>
            <p:cNvPr id="39945" name="Line 13"/>
            <p:cNvSpPr>
              <a:spLocks noChangeShapeType="1"/>
            </p:cNvSpPr>
            <p:nvPr/>
          </p:nvSpPr>
          <p:spPr bwMode="auto">
            <a:xfrm>
              <a:off x="1143000" y="53340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4"/>
            <p:cNvSpPr>
              <a:spLocks noChangeShapeType="1"/>
            </p:cNvSpPr>
            <p:nvPr/>
          </p:nvSpPr>
          <p:spPr bwMode="auto">
            <a:xfrm>
              <a:off x="4495800" y="5334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7" name="Text Box 16"/>
            <p:cNvSpPr txBox="1">
              <a:spLocks noChangeArrowheads="1"/>
            </p:cNvSpPr>
            <p:nvPr/>
          </p:nvSpPr>
          <p:spPr bwMode="auto">
            <a:xfrm>
              <a:off x="8077200" y="51054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z</a:t>
              </a:r>
            </a:p>
          </p:txBody>
        </p:sp>
        <p:sp>
          <p:nvSpPr>
            <p:cNvPr id="39948" name="Text Box 17"/>
            <p:cNvSpPr txBox="1">
              <a:spLocks noChangeArrowheads="1"/>
            </p:cNvSpPr>
            <p:nvPr/>
          </p:nvSpPr>
          <p:spPr bwMode="auto">
            <a:xfrm>
              <a:off x="4311650" y="5486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grpSp>
      <p:sp>
        <p:nvSpPr>
          <p:cNvPr id="39950" name="Freeform 25"/>
          <p:cNvSpPr>
            <a:spLocks/>
          </p:cNvSpPr>
          <p:nvPr/>
        </p:nvSpPr>
        <p:spPr bwMode="auto">
          <a:xfrm>
            <a:off x="5867400" y="2782888"/>
            <a:ext cx="1606550" cy="1636712"/>
          </a:xfrm>
          <a:custGeom>
            <a:avLst/>
            <a:gdLst>
              <a:gd name="T0" fmla="*/ 3175 w 1012"/>
              <a:gd name="T1" fmla="*/ 0 h 1031"/>
              <a:gd name="T2" fmla="*/ 128588 w 1012"/>
              <a:gd name="T3" fmla="*/ 228600 h 1031"/>
              <a:gd name="T4" fmla="*/ 273050 w 1012"/>
              <a:gd name="T5" fmla="*/ 520700 h 1031"/>
              <a:gd name="T6" fmla="*/ 377825 w 1012"/>
              <a:gd name="T7" fmla="*/ 687387 h 1031"/>
              <a:gd name="T8" fmla="*/ 460375 w 1012"/>
              <a:gd name="T9" fmla="*/ 790575 h 1031"/>
              <a:gd name="T10" fmla="*/ 482600 w 1012"/>
              <a:gd name="T11" fmla="*/ 854075 h 1031"/>
              <a:gd name="T12" fmla="*/ 627063 w 1012"/>
              <a:gd name="T13" fmla="*/ 998537 h 1031"/>
              <a:gd name="T14" fmla="*/ 752475 w 1012"/>
              <a:gd name="T15" fmla="*/ 1144587 h 1031"/>
              <a:gd name="T16" fmla="*/ 857250 w 1012"/>
              <a:gd name="T17" fmla="*/ 1228725 h 1031"/>
              <a:gd name="T18" fmla="*/ 1044575 w 1012"/>
              <a:gd name="T19" fmla="*/ 1352550 h 1031"/>
              <a:gd name="T20" fmla="*/ 1501775 w 1012"/>
              <a:gd name="T21" fmla="*/ 1477962 h 1031"/>
              <a:gd name="T22" fmla="*/ 1606550 w 1012"/>
              <a:gd name="T23" fmla="*/ 1457325 h 1031"/>
              <a:gd name="T24" fmla="*/ 1524000 w 1012"/>
              <a:gd name="T25" fmla="*/ 1636712 h 1031"/>
              <a:gd name="T26" fmla="*/ 1600200 w 1012"/>
              <a:gd name="T27" fmla="*/ 1484312 h 1031"/>
              <a:gd name="T28" fmla="*/ 0 w 1012"/>
              <a:gd name="T29" fmla="*/ 1560512 h 1031"/>
              <a:gd name="T30" fmla="*/ 3175 w 1012"/>
              <a:gd name="T31" fmla="*/ 0 h 10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12"/>
              <a:gd name="T49" fmla="*/ 0 h 1031"/>
              <a:gd name="T50" fmla="*/ 1012 w 1012"/>
              <a:gd name="T51" fmla="*/ 1031 h 10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12" h="1031">
                <a:moveTo>
                  <a:pt x="2" y="0"/>
                </a:moveTo>
                <a:cubicBezTo>
                  <a:pt x="17" y="47"/>
                  <a:pt x="45" y="109"/>
                  <a:pt x="81" y="144"/>
                </a:cubicBezTo>
                <a:cubicBezTo>
                  <a:pt x="102" y="208"/>
                  <a:pt x="124" y="279"/>
                  <a:pt x="172" y="328"/>
                </a:cubicBezTo>
                <a:cubicBezTo>
                  <a:pt x="187" y="371"/>
                  <a:pt x="206" y="399"/>
                  <a:pt x="238" y="433"/>
                </a:cubicBezTo>
                <a:cubicBezTo>
                  <a:pt x="270" y="530"/>
                  <a:pt x="222" y="414"/>
                  <a:pt x="290" y="498"/>
                </a:cubicBezTo>
                <a:cubicBezTo>
                  <a:pt x="298" y="509"/>
                  <a:pt x="297" y="525"/>
                  <a:pt x="304" y="538"/>
                </a:cubicBezTo>
                <a:cubicBezTo>
                  <a:pt x="351" y="623"/>
                  <a:pt x="331" y="607"/>
                  <a:pt x="395" y="629"/>
                </a:cubicBezTo>
                <a:cubicBezTo>
                  <a:pt x="439" y="673"/>
                  <a:pt x="416" y="682"/>
                  <a:pt x="474" y="721"/>
                </a:cubicBezTo>
                <a:cubicBezTo>
                  <a:pt x="521" y="791"/>
                  <a:pt x="473" y="736"/>
                  <a:pt x="540" y="774"/>
                </a:cubicBezTo>
                <a:cubicBezTo>
                  <a:pt x="581" y="797"/>
                  <a:pt x="613" y="836"/>
                  <a:pt x="658" y="852"/>
                </a:cubicBezTo>
                <a:cubicBezTo>
                  <a:pt x="755" y="885"/>
                  <a:pt x="843" y="916"/>
                  <a:pt x="946" y="931"/>
                </a:cubicBezTo>
                <a:cubicBezTo>
                  <a:pt x="993" y="915"/>
                  <a:pt x="971" y="918"/>
                  <a:pt x="1012" y="918"/>
                </a:cubicBezTo>
                <a:lnTo>
                  <a:pt x="960" y="1031"/>
                </a:lnTo>
                <a:lnTo>
                  <a:pt x="1008" y="935"/>
                </a:lnTo>
                <a:lnTo>
                  <a:pt x="0" y="983"/>
                </a:lnTo>
                <a:lnTo>
                  <a:pt x="2" y="0"/>
                </a:lnTo>
                <a:close/>
              </a:path>
            </a:pathLst>
          </a:custGeom>
          <a:solidFill>
            <a:schemeClr val="accent2">
              <a:lumMod val="60000"/>
              <a:lumOff val="40000"/>
              <a:alpha val="61176"/>
            </a:schemeClr>
          </a:solidFill>
          <a:ln>
            <a:noFill/>
          </a:ln>
          <a:extLst/>
        </p:spPr>
        <p:txBody>
          <a:bodyPr wrap="none" anchor="ctr"/>
          <a:lstStyle/>
          <a:p>
            <a:endParaRPr lang="en-US"/>
          </a:p>
        </p:txBody>
      </p:sp>
      <p:sp>
        <p:nvSpPr>
          <p:cNvPr id="39951" name="Line 26"/>
          <p:cNvSpPr>
            <a:spLocks noChangeShapeType="1"/>
          </p:cNvSpPr>
          <p:nvPr/>
        </p:nvSpPr>
        <p:spPr bwMode="auto">
          <a:xfrm>
            <a:off x="1143000" y="43053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2" name="Line 27"/>
          <p:cNvSpPr>
            <a:spLocks noChangeShapeType="1"/>
          </p:cNvSpPr>
          <p:nvPr/>
        </p:nvSpPr>
        <p:spPr bwMode="auto">
          <a:xfrm>
            <a:off x="5867400" y="4724400"/>
            <a:ext cx="0" cy="838200"/>
          </a:xfrm>
          <a:prstGeom prst="line">
            <a:avLst/>
          </a:prstGeom>
          <a:noFill/>
          <a:ln w="9525">
            <a:solidFill>
              <a:schemeClr val="tx1"/>
            </a:solidFill>
            <a:round/>
            <a:headEnd/>
            <a:tailEnd type="triangle"/>
          </a:ln>
          <a:extLst>
            <a:ext uri="{909E8E84-426E-40dd-AFC4-6F175D3DCCD1}">
              <a14:hiddenFill xmlns:a14="http://schemas.microsoft.com/office/drawing/2010/main">
                <a:noFill/>
              </a14:hiddenFill>
            </a:ext>
          </a:extLst>
        </p:spPr>
        <p:txBody>
          <a:bodyPr wrap="none" anchor="ctr"/>
          <a:lstStyle/>
          <a:p>
            <a:endParaRPr lang="en-US"/>
          </a:p>
        </p:txBody>
      </p:sp>
      <p:sp>
        <p:nvSpPr>
          <p:cNvPr id="39953" name="Text Box 28"/>
          <p:cNvSpPr txBox="1">
            <a:spLocks noChangeArrowheads="1"/>
          </p:cNvSpPr>
          <p:nvPr/>
        </p:nvSpPr>
        <p:spPr bwMode="auto">
          <a:xfrm>
            <a:off x="6705600" y="1447800"/>
            <a:ext cx="1309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Top 15%</a:t>
            </a:r>
          </a:p>
        </p:txBody>
      </p:sp>
      <p:sp>
        <p:nvSpPr>
          <p:cNvPr id="19" name="Text Box 21"/>
          <p:cNvSpPr txBox="1">
            <a:spLocks noChangeArrowheads="1"/>
          </p:cNvSpPr>
          <p:nvPr/>
        </p:nvSpPr>
        <p:spPr bwMode="auto">
          <a:xfrm>
            <a:off x="5530850" y="57912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1.04</a:t>
            </a:r>
          </a:p>
        </p:txBody>
      </p:sp>
      <p:sp>
        <p:nvSpPr>
          <p:cNvPr id="20" name="Line 27"/>
          <p:cNvSpPr>
            <a:spLocks noChangeShapeType="1"/>
          </p:cNvSpPr>
          <p:nvPr/>
        </p:nvSpPr>
        <p:spPr bwMode="auto">
          <a:xfrm>
            <a:off x="5867400" y="2705100"/>
            <a:ext cx="0" cy="1638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 name="TextBox 2"/>
          <p:cNvSpPr txBox="1"/>
          <p:nvPr/>
        </p:nvSpPr>
        <p:spPr>
          <a:xfrm>
            <a:off x="381000" y="152400"/>
            <a:ext cx="8227132" cy="584776"/>
          </a:xfrm>
          <a:prstGeom prst="rect">
            <a:avLst/>
          </a:prstGeom>
          <a:noFill/>
        </p:spPr>
        <p:txBody>
          <a:bodyPr wrap="none" rtlCol="0">
            <a:spAutoFit/>
          </a:bodyPr>
          <a:lstStyle/>
          <a:p>
            <a:r>
              <a:rPr lang="en-US" sz="3200" dirty="0" smtClean="0"/>
              <a:t>Find the </a:t>
            </a:r>
            <a:r>
              <a:rPr lang="en-US" sz="3200" dirty="0" smtClean="0"/>
              <a:t>85</a:t>
            </a:r>
            <a:r>
              <a:rPr lang="en-US" sz="3200" baseline="30000" dirty="0" smtClean="0"/>
              <a:t>th</a:t>
            </a:r>
            <a:r>
              <a:rPr lang="en-US" sz="3200" dirty="0" smtClean="0"/>
              <a:t> </a:t>
            </a:r>
            <a:r>
              <a:rPr lang="en-US" sz="3200" dirty="0" smtClean="0"/>
              <a:t>percentile score for this distribution</a:t>
            </a:r>
            <a:endParaRPr lang="en-US" sz="3200" dirty="0"/>
          </a:p>
        </p:txBody>
      </p:sp>
      <p:sp>
        <p:nvSpPr>
          <p:cNvPr id="4" name="TextBox 3"/>
          <p:cNvSpPr txBox="1"/>
          <p:nvPr/>
        </p:nvSpPr>
        <p:spPr>
          <a:xfrm>
            <a:off x="5548982" y="4419600"/>
            <a:ext cx="699418" cy="369332"/>
          </a:xfrm>
          <a:prstGeom prst="rect">
            <a:avLst/>
          </a:prstGeom>
          <a:noFill/>
        </p:spPr>
        <p:txBody>
          <a:bodyPr wrap="none" rtlCol="0">
            <a:spAutoFit/>
          </a:bodyPr>
          <a:lstStyle/>
          <a:p>
            <a:r>
              <a:rPr lang="en-US" dirty="0" smtClean="0"/>
              <a:t>X = ?</a:t>
            </a:r>
            <a:endParaRPr lang="en-US" dirty="0"/>
          </a:p>
        </p:txBody>
      </p:sp>
      <p:cxnSp>
        <p:nvCxnSpPr>
          <p:cNvPr id="6" name="Straight Arrow Connector 5"/>
          <p:cNvCxnSpPr/>
          <p:nvPr/>
        </p:nvCxnSpPr>
        <p:spPr bwMode="auto">
          <a:xfrm flipH="1">
            <a:off x="6248400" y="1905000"/>
            <a:ext cx="838200" cy="1295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5" name="Text Box 21"/>
          <p:cNvSpPr txBox="1">
            <a:spLocks noChangeArrowheads="1"/>
          </p:cNvSpPr>
          <p:nvPr/>
        </p:nvSpPr>
        <p:spPr bwMode="auto">
          <a:xfrm>
            <a:off x="5689258" y="6091535"/>
            <a:ext cx="321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a:t>
            </a:r>
            <a:endParaRPr lang="en-US" dirty="0"/>
          </a:p>
        </p:txBody>
      </p:sp>
      <p:sp>
        <p:nvSpPr>
          <p:cNvPr id="26" name="Text Box 10"/>
          <p:cNvSpPr txBox="1">
            <a:spLocks noChangeArrowheads="1"/>
          </p:cNvSpPr>
          <p:nvPr/>
        </p:nvSpPr>
        <p:spPr bwMode="auto">
          <a:xfrm>
            <a:off x="4015882" y="6248400"/>
            <a:ext cx="10133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z</a:t>
            </a:r>
            <a:r>
              <a:rPr lang="en-US" dirty="0" smtClean="0"/>
              <a:t> scale</a:t>
            </a:r>
            <a:endParaRPr lang="en-US" dirty="0"/>
          </a:p>
        </p:txBody>
      </p:sp>
      <p:sp>
        <p:nvSpPr>
          <p:cNvPr id="5" name="Slide Number Placeholder 4"/>
          <p:cNvSpPr>
            <a:spLocks noGrp="1"/>
          </p:cNvSpPr>
          <p:nvPr>
            <p:ph type="sldNum" sz="quarter" idx="12"/>
          </p:nvPr>
        </p:nvSpPr>
        <p:spPr/>
        <p:txBody>
          <a:bodyPr/>
          <a:lstStyle/>
          <a:p>
            <a:fld id="{46F63818-ECA9-6C45-B557-8DE2022BB177}" type="slidenum">
              <a:rPr lang="en-US" smtClean="0"/>
              <a:pPr/>
              <a:t>29</a:t>
            </a:fld>
            <a:endParaRPr lang="en-US"/>
          </a:p>
        </p:txBody>
      </p:sp>
      <p:sp>
        <p:nvSpPr>
          <p:cNvPr id="27" name="Text Box 28"/>
          <p:cNvSpPr txBox="1">
            <a:spLocks noChangeArrowheads="1"/>
          </p:cNvSpPr>
          <p:nvPr/>
        </p:nvSpPr>
        <p:spPr bwMode="auto">
          <a:xfrm>
            <a:off x="1295400" y="1447800"/>
            <a:ext cx="16290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Lower 85</a:t>
            </a:r>
            <a:r>
              <a:rPr lang="en-US" dirty="0"/>
              <a:t>%</a:t>
            </a:r>
          </a:p>
        </p:txBody>
      </p:sp>
      <p:cxnSp>
        <p:nvCxnSpPr>
          <p:cNvPr id="28" name="Straight Arrow Connector 27"/>
          <p:cNvCxnSpPr/>
          <p:nvPr/>
        </p:nvCxnSpPr>
        <p:spPr bwMode="auto">
          <a:xfrm>
            <a:off x="2133600" y="1905000"/>
            <a:ext cx="2133600" cy="1447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50"/>
                                        </p:tgtEl>
                                        <p:attrNameLst>
                                          <p:attrName>style.visibility</p:attrName>
                                        </p:attrNameLst>
                                      </p:cBhvr>
                                      <p:to>
                                        <p:strVal val="visible"/>
                                      </p:to>
                                    </p:set>
                                    <p:animEffect transition="in" filter="dissolve">
                                      <p:cBhvr>
                                        <p:cTn id="7" dur="500"/>
                                        <p:tgtEl>
                                          <p:spTgt spid="3995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dissolve">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9953"/>
                                        </p:tgtEl>
                                        <p:attrNameLst>
                                          <p:attrName>style.visibility</p:attrName>
                                        </p:attrNameLst>
                                      </p:cBhvr>
                                      <p:to>
                                        <p:strVal val="visible"/>
                                      </p:to>
                                    </p:set>
                                    <p:animEffect transition="in" filter="dissolve">
                                      <p:cBhvr>
                                        <p:cTn id="15" dur="500"/>
                                        <p:tgtEl>
                                          <p:spTgt spid="39953"/>
                                        </p:tgtEl>
                                      </p:cBhvr>
                                    </p:animEffect>
                                  </p:childTnLst>
                                </p:cTn>
                              </p:par>
                              <p:par>
                                <p:cTn id="16" presetID="9"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par>
                          <p:cTn id="19" fill="hold">
                            <p:stCondLst>
                              <p:cond delay="500"/>
                            </p:stCondLst>
                            <p:childTnLst>
                              <p:par>
                                <p:cTn id="20" presetID="9" presetClass="entr" presetSubtype="0"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dissolve">
                                      <p:cBhvr>
                                        <p:cTn id="22" dur="500"/>
                                        <p:tgtEl>
                                          <p:spTgt spid="27"/>
                                        </p:tgtEl>
                                      </p:cBhvr>
                                    </p:animEffect>
                                  </p:childTnLst>
                                </p:cTn>
                              </p:par>
                              <p:par>
                                <p:cTn id="23" presetID="9"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dissolve">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dissolv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dissolve">
                                      <p:cBhvr>
                                        <p:cTn id="35" dur="500"/>
                                        <p:tgtEl>
                                          <p:spTgt spid="2"/>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dissolve">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39952"/>
                                        </p:tgtEl>
                                        <p:attrNameLst>
                                          <p:attrName>style.visibility</p:attrName>
                                        </p:attrNameLst>
                                      </p:cBhvr>
                                      <p:to>
                                        <p:strVal val="visible"/>
                                      </p:to>
                                    </p:set>
                                    <p:animEffect transition="in" filter="dissolve">
                                      <p:cBhvr>
                                        <p:cTn id="43" dur="500"/>
                                        <p:tgtEl>
                                          <p:spTgt spid="39952"/>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dissolve">
                                      <p:cBhvr>
                                        <p:cTn id="48" dur="500"/>
                                        <p:tgtEl>
                                          <p:spTgt spid="25"/>
                                        </p:tgtEl>
                                      </p:cBhvr>
                                    </p:animEffec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dissolve">
                                      <p:cBhvr>
                                        <p:cTn id="5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50" grpId="0" animBg="1"/>
      <p:bldP spid="39952" grpId="0" animBg="1"/>
      <p:bldP spid="39953" grpId="0"/>
      <p:bldP spid="19" grpId="0"/>
      <p:bldP spid="20" grpId="0" animBg="1"/>
      <p:bldP spid="4" grpId="0"/>
      <p:bldP spid="25" grpId="0"/>
      <p:bldP spid="26"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Jars of Marbles</a:t>
            </a:r>
          </a:p>
        </p:txBody>
      </p:sp>
      <p:sp>
        <p:nvSpPr>
          <p:cNvPr id="17411" name="AutoShape 3"/>
          <p:cNvSpPr>
            <a:spLocks noChangeArrowheads="1"/>
          </p:cNvSpPr>
          <p:nvPr/>
        </p:nvSpPr>
        <p:spPr bwMode="auto">
          <a:xfrm>
            <a:off x="1143000" y="2514600"/>
            <a:ext cx="2819400" cy="2895600"/>
          </a:xfrm>
          <a:prstGeom prst="can">
            <a:avLst>
              <a:gd name="adj" fmla="val 25676"/>
            </a:avLst>
          </a:prstGeom>
          <a:solidFill>
            <a:srgbClr val="EBEBEB"/>
          </a:solidFill>
          <a:ln w="9525">
            <a:solidFill>
              <a:schemeClr val="tx1"/>
            </a:solidFill>
            <a:round/>
            <a:headEnd/>
            <a:tailEnd/>
          </a:ln>
        </p:spPr>
        <p:txBody>
          <a:bodyPr wrap="none" anchor="ctr"/>
          <a:lstStyle/>
          <a:p>
            <a:endParaRPr lang="en-US"/>
          </a:p>
        </p:txBody>
      </p:sp>
      <p:sp>
        <p:nvSpPr>
          <p:cNvPr id="17412" name="AutoShape 4"/>
          <p:cNvSpPr>
            <a:spLocks noChangeArrowheads="1"/>
          </p:cNvSpPr>
          <p:nvPr/>
        </p:nvSpPr>
        <p:spPr bwMode="auto">
          <a:xfrm>
            <a:off x="5181600" y="2514600"/>
            <a:ext cx="2819400" cy="2895600"/>
          </a:xfrm>
          <a:prstGeom prst="can">
            <a:avLst>
              <a:gd name="adj" fmla="val 25676"/>
            </a:avLst>
          </a:prstGeom>
          <a:solidFill>
            <a:srgbClr val="EBEBEB"/>
          </a:solidFill>
          <a:ln w="9525">
            <a:solidFill>
              <a:schemeClr val="tx1"/>
            </a:solidFill>
            <a:round/>
            <a:headEnd/>
            <a:tailEnd/>
          </a:ln>
        </p:spPr>
        <p:txBody>
          <a:bodyPr wrap="none" anchor="ctr"/>
          <a:lstStyle/>
          <a:p>
            <a:endParaRPr lang="en-US"/>
          </a:p>
        </p:txBody>
      </p:sp>
      <p:sp>
        <p:nvSpPr>
          <p:cNvPr id="17413" name="Oval 5"/>
          <p:cNvSpPr>
            <a:spLocks noChangeArrowheads="1"/>
          </p:cNvSpPr>
          <p:nvPr/>
        </p:nvSpPr>
        <p:spPr bwMode="auto">
          <a:xfrm>
            <a:off x="11430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4" name="Oval 6"/>
          <p:cNvSpPr>
            <a:spLocks noChangeArrowheads="1"/>
          </p:cNvSpPr>
          <p:nvPr/>
        </p:nvSpPr>
        <p:spPr bwMode="auto">
          <a:xfrm>
            <a:off x="16002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5" name="Oval 7"/>
          <p:cNvSpPr>
            <a:spLocks noChangeArrowheads="1"/>
          </p:cNvSpPr>
          <p:nvPr/>
        </p:nvSpPr>
        <p:spPr bwMode="auto">
          <a:xfrm>
            <a:off x="20574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6" name="Oval 8"/>
          <p:cNvSpPr>
            <a:spLocks noChangeArrowheads="1"/>
          </p:cNvSpPr>
          <p:nvPr/>
        </p:nvSpPr>
        <p:spPr bwMode="auto">
          <a:xfrm>
            <a:off x="18288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7" name="Oval 9"/>
          <p:cNvSpPr>
            <a:spLocks noChangeArrowheads="1"/>
          </p:cNvSpPr>
          <p:nvPr/>
        </p:nvSpPr>
        <p:spPr bwMode="auto">
          <a:xfrm>
            <a:off x="18288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8" name="Oval 10"/>
          <p:cNvSpPr>
            <a:spLocks noChangeArrowheads="1"/>
          </p:cNvSpPr>
          <p:nvPr/>
        </p:nvSpPr>
        <p:spPr bwMode="auto">
          <a:xfrm>
            <a:off x="28956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9" name="Oval 11"/>
          <p:cNvSpPr>
            <a:spLocks noChangeArrowheads="1"/>
          </p:cNvSpPr>
          <p:nvPr/>
        </p:nvSpPr>
        <p:spPr bwMode="auto">
          <a:xfrm>
            <a:off x="30480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0" name="Oval 12"/>
          <p:cNvSpPr>
            <a:spLocks noChangeArrowheads="1"/>
          </p:cNvSpPr>
          <p:nvPr/>
        </p:nvSpPr>
        <p:spPr bwMode="auto">
          <a:xfrm>
            <a:off x="24384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1" name="Oval 13"/>
          <p:cNvSpPr>
            <a:spLocks noChangeArrowheads="1"/>
          </p:cNvSpPr>
          <p:nvPr/>
        </p:nvSpPr>
        <p:spPr bwMode="auto">
          <a:xfrm>
            <a:off x="33528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2" name="Oval 14"/>
          <p:cNvSpPr>
            <a:spLocks noChangeArrowheads="1"/>
          </p:cNvSpPr>
          <p:nvPr/>
        </p:nvSpPr>
        <p:spPr bwMode="auto">
          <a:xfrm>
            <a:off x="37338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3" name="Oval 15"/>
          <p:cNvSpPr>
            <a:spLocks noChangeArrowheads="1"/>
          </p:cNvSpPr>
          <p:nvPr/>
        </p:nvSpPr>
        <p:spPr bwMode="auto">
          <a:xfrm>
            <a:off x="2438400" y="4953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4" name="Oval 16"/>
          <p:cNvSpPr>
            <a:spLocks noChangeArrowheads="1"/>
          </p:cNvSpPr>
          <p:nvPr/>
        </p:nvSpPr>
        <p:spPr bwMode="auto">
          <a:xfrm>
            <a:off x="27432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5" name="Oval 17"/>
          <p:cNvSpPr>
            <a:spLocks noChangeArrowheads="1"/>
          </p:cNvSpPr>
          <p:nvPr/>
        </p:nvSpPr>
        <p:spPr bwMode="auto">
          <a:xfrm>
            <a:off x="19812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6" name="Oval 18"/>
          <p:cNvSpPr>
            <a:spLocks noChangeArrowheads="1"/>
          </p:cNvSpPr>
          <p:nvPr/>
        </p:nvSpPr>
        <p:spPr bwMode="auto">
          <a:xfrm>
            <a:off x="2286000" y="3733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7" name="Oval 19"/>
          <p:cNvSpPr>
            <a:spLocks noChangeArrowheads="1"/>
          </p:cNvSpPr>
          <p:nvPr/>
        </p:nvSpPr>
        <p:spPr bwMode="auto">
          <a:xfrm>
            <a:off x="35052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8" name="Oval 20"/>
          <p:cNvSpPr>
            <a:spLocks noChangeArrowheads="1"/>
          </p:cNvSpPr>
          <p:nvPr/>
        </p:nvSpPr>
        <p:spPr bwMode="auto">
          <a:xfrm>
            <a:off x="37338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9" name="Oval 21"/>
          <p:cNvSpPr>
            <a:spLocks noChangeArrowheads="1"/>
          </p:cNvSpPr>
          <p:nvPr/>
        </p:nvSpPr>
        <p:spPr bwMode="auto">
          <a:xfrm>
            <a:off x="34290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0" name="Oval 22"/>
          <p:cNvSpPr>
            <a:spLocks noChangeArrowheads="1"/>
          </p:cNvSpPr>
          <p:nvPr/>
        </p:nvSpPr>
        <p:spPr bwMode="auto">
          <a:xfrm>
            <a:off x="25908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1" name="Oval 23"/>
          <p:cNvSpPr>
            <a:spLocks noChangeArrowheads="1"/>
          </p:cNvSpPr>
          <p:nvPr/>
        </p:nvSpPr>
        <p:spPr bwMode="auto">
          <a:xfrm>
            <a:off x="22098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2" name="Oval 24"/>
          <p:cNvSpPr>
            <a:spLocks noChangeArrowheads="1"/>
          </p:cNvSpPr>
          <p:nvPr/>
        </p:nvSpPr>
        <p:spPr bwMode="auto">
          <a:xfrm>
            <a:off x="12192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3" name="Oval 25"/>
          <p:cNvSpPr>
            <a:spLocks noChangeArrowheads="1"/>
          </p:cNvSpPr>
          <p:nvPr/>
        </p:nvSpPr>
        <p:spPr bwMode="auto">
          <a:xfrm>
            <a:off x="16002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4" name="Oval 26"/>
          <p:cNvSpPr>
            <a:spLocks noChangeArrowheads="1"/>
          </p:cNvSpPr>
          <p:nvPr/>
        </p:nvSpPr>
        <p:spPr bwMode="auto">
          <a:xfrm>
            <a:off x="12192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5" name="Oval 27"/>
          <p:cNvSpPr>
            <a:spLocks noChangeArrowheads="1"/>
          </p:cNvSpPr>
          <p:nvPr/>
        </p:nvSpPr>
        <p:spPr bwMode="auto">
          <a:xfrm>
            <a:off x="12192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6" name="Oval 28"/>
          <p:cNvSpPr>
            <a:spLocks noChangeArrowheads="1"/>
          </p:cNvSpPr>
          <p:nvPr/>
        </p:nvSpPr>
        <p:spPr bwMode="auto">
          <a:xfrm>
            <a:off x="1600200" y="3276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7" name="Oval 29"/>
          <p:cNvSpPr>
            <a:spLocks noChangeArrowheads="1"/>
          </p:cNvSpPr>
          <p:nvPr/>
        </p:nvSpPr>
        <p:spPr bwMode="auto">
          <a:xfrm>
            <a:off x="3200400" y="3276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8" name="Oval 30"/>
          <p:cNvSpPr>
            <a:spLocks noChangeArrowheads="1"/>
          </p:cNvSpPr>
          <p:nvPr/>
        </p:nvSpPr>
        <p:spPr bwMode="auto">
          <a:xfrm>
            <a:off x="2362200" y="3962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39" name="Oval 31"/>
          <p:cNvSpPr>
            <a:spLocks noChangeArrowheads="1"/>
          </p:cNvSpPr>
          <p:nvPr/>
        </p:nvSpPr>
        <p:spPr bwMode="auto">
          <a:xfrm>
            <a:off x="3657600" y="4038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0" name="Oval 32"/>
          <p:cNvSpPr>
            <a:spLocks noChangeArrowheads="1"/>
          </p:cNvSpPr>
          <p:nvPr/>
        </p:nvSpPr>
        <p:spPr bwMode="auto">
          <a:xfrm>
            <a:off x="1295400" y="3886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1" name="Oval 33"/>
          <p:cNvSpPr>
            <a:spLocks noChangeArrowheads="1"/>
          </p:cNvSpPr>
          <p:nvPr/>
        </p:nvSpPr>
        <p:spPr bwMode="auto">
          <a:xfrm>
            <a:off x="1219200" y="4343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2" name="Oval 34"/>
          <p:cNvSpPr>
            <a:spLocks noChangeArrowheads="1"/>
          </p:cNvSpPr>
          <p:nvPr/>
        </p:nvSpPr>
        <p:spPr bwMode="auto">
          <a:xfrm>
            <a:off x="2362200" y="4724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3" name="Oval 35"/>
          <p:cNvSpPr>
            <a:spLocks noChangeArrowheads="1"/>
          </p:cNvSpPr>
          <p:nvPr/>
        </p:nvSpPr>
        <p:spPr bwMode="auto">
          <a:xfrm>
            <a:off x="2743200" y="4114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4" name="Oval 36"/>
          <p:cNvSpPr>
            <a:spLocks noChangeArrowheads="1"/>
          </p:cNvSpPr>
          <p:nvPr/>
        </p:nvSpPr>
        <p:spPr bwMode="auto">
          <a:xfrm>
            <a:off x="1219200" y="3657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5" name="Oval 37"/>
          <p:cNvSpPr>
            <a:spLocks noChangeArrowheads="1"/>
          </p:cNvSpPr>
          <p:nvPr/>
        </p:nvSpPr>
        <p:spPr bwMode="auto">
          <a:xfrm>
            <a:off x="1524000" y="4038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6" name="Oval 38"/>
          <p:cNvSpPr>
            <a:spLocks noChangeArrowheads="1"/>
          </p:cNvSpPr>
          <p:nvPr/>
        </p:nvSpPr>
        <p:spPr bwMode="auto">
          <a:xfrm>
            <a:off x="2057400" y="3810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7" name="Oval 39"/>
          <p:cNvSpPr>
            <a:spLocks noChangeArrowheads="1"/>
          </p:cNvSpPr>
          <p:nvPr/>
        </p:nvSpPr>
        <p:spPr bwMode="auto">
          <a:xfrm>
            <a:off x="2209800" y="3505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8" name="Oval 40"/>
          <p:cNvSpPr>
            <a:spLocks noChangeArrowheads="1"/>
          </p:cNvSpPr>
          <p:nvPr/>
        </p:nvSpPr>
        <p:spPr bwMode="auto">
          <a:xfrm>
            <a:off x="29718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9" name="Oval 41"/>
          <p:cNvSpPr>
            <a:spLocks noChangeArrowheads="1"/>
          </p:cNvSpPr>
          <p:nvPr/>
        </p:nvSpPr>
        <p:spPr bwMode="auto">
          <a:xfrm>
            <a:off x="3124200" y="3810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0" name="Oval 42"/>
          <p:cNvSpPr>
            <a:spLocks noChangeArrowheads="1"/>
          </p:cNvSpPr>
          <p:nvPr/>
        </p:nvSpPr>
        <p:spPr bwMode="auto">
          <a:xfrm>
            <a:off x="37338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1" name="Oval 43"/>
          <p:cNvSpPr>
            <a:spLocks noChangeArrowheads="1"/>
          </p:cNvSpPr>
          <p:nvPr/>
        </p:nvSpPr>
        <p:spPr bwMode="auto">
          <a:xfrm>
            <a:off x="1371600" y="3200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2" name="Oval 44"/>
          <p:cNvSpPr>
            <a:spLocks noChangeArrowheads="1"/>
          </p:cNvSpPr>
          <p:nvPr/>
        </p:nvSpPr>
        <p:spPr bwMode="auto">
          <a:xfrm>
            <a:off x="1828800" y="3733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3" name="Oval 45"/>
          <p:cNvSpPr>
            <a:spLocks noChangeArrowheads="1"/>
          </p:cNvSpPr>
          <p:nvPr/>
        </p:nvSpPr>
        <p:spPr bwMode="auto">
          <a:xfrm>
            <a:off x="1447800" y="4724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4" name="Oval 46"/>
          <p:cNvSpPr>
            <a:spLocks noChangeArrowheads="1"/>
          </p:cNvSpPr>
          <p:nvPr/>
        </p:nvSpPr>
        <p:spPr bwMode="auto">
          <a:xfrm>
            <a:off x="1600200" y="5105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5" name="Oval 47"/>
          <p:cNvSpPr>
            <a:spLocks noChangeArrowheads="1"/>
          </p:cNvSpPr>
          <p:nvPr/>
        </p:nvSpPr>
        <p:spPr bwMode="auto">
          <a:xfrm>
            <a:off x="2133600" y="4876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6" name="Oval 48"/>
          <p:cNvSpPr>
            <a:spLocks noChangeArrowheads="1"/>
          </p:cNvSpPr>
          <p:nvPr/>
        </p:nvSpPr>
        <p:spPr bwMode="auto">
          <a:xfrm>
            <a:off x="1905000" y="4419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7" name="Oval 49"/>
          <p:cNvSpPr>
            <a:spLocks noChangeArrowheads="1"/>
          </p:cNvSpPr>
          <p:nvPr/>
        </p:nvSpPr>
        <p:spPr bwMode="auto">
          <a:xfrm>
            <a:off x="2514600" y="3657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8" name="Oval 50"/>
          <p:cNvSpPr>
            <a:spLocks noChangeArrowheads="1"/>
          </p:cNvSpPr>
          <p:nvPr/>
        </p:nvSpPr>
        <p:spPr bwMode="auto">
          <a:xfrm>
            <a:off x="3657600" y="4648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9" name="Oval 51"/>
          <p:cNvSpPr>
            <a:spLocks noChangeArrowheads="1"/>
          </p:cNvSpPr>
          <p:nvPr/>
        </p:nvSpPr>
        <p:spPr bwMode="auto">
          <a:xfrm>
            <a:off x="3124200" y="4495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0" name="Oval 52"/>
          <p:cNvSpPr>
            <a:spLocks noChangeArrowheads="1"/>
          </p:cNvSpPr>
          <p:nvPr/>
        </p:nvSpPr>
        <p:spPr bwMode="auto">
          <a:xfrm>
            <a:off x="3505200" y="4419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1" name="Oval 53"/>
          <p:cNvSpPr>
            <a:spLocks noChangeArrowheads="1"/>
          </p:cNvSpPr>
          <p:nvPr/>
        </p:nvSpPr>
        <p:spPr bwMode="auto">
          <a:xfrm>
            <a:off x="3200400" y="4267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2" name="Oval 54"/>
          <p:cNvSpPr>
            <a:spLocks noChangeArrowheads="1"/>
          </p:cNvSpPr>
          <p:nvPr/>
        </p:nvSpPr>
        <p:spPr bwMode="auto">
          <a:xfrm>
            <a:off x="2667000" y="4343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463" name="Oval 55"/>
          <p:cNvSpPr>
            <a:spLocks noChangeArrowheads="1"/>
          </p:cNvSpPr>
          <p:nvPr/>
        </p:nvSpPr>
        <p:spPr bwMode="auto">
          <a:xfrm>
            <a:off x="3200400" y="4800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4" name="Oval 56"/>
          <p:cNvSpPr>
            <a:spLocks noChangeArrowheads="1"/>
          </p:cNvSpPr>
          <p:nvPr/>
        </p:nvSpPr>
        <p:spPr bwMode="auto">
          <a:xfrm>
            <a:off x="2667000" y="5181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5" name="Oval 57"/>
          <p:cNvSpPr>
            <a:spLocks noChangeArrowheads="1"/>
          </p:cNvSpPr>
          <p:nvPr/>
        </p:nvSpPr>
        <p:spPr bwMode="auto">
          <a:xfrm>
            <a:off x="26670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6" name="Oval 58"/>
          <p:cNvSpPr>
            <a:spLocks noChangeArrowheads="1"/>
          </p:cNvSpPr>
          <p:nvPr/>
        </p:nvSpPr>
        <p:spPr bwMode="auto">
          <a:xfrm>
            <a:off x="1828800" y="3962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7" name="Oval 59"/>
          <p:cNvSpPr>
            <a:spLocks noChangeArrowheads="1"/>
          </p:cNvSpPr>
          <p:nvPr/>
        </p:nvSpPr>
        <p:spPr bwMode="auto">
          <a:xfrm>
            <a:off x="14478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8" name="Oval 60"/>
          <p:cNvSpPr>
            <a:spLocks noChangeArrowheads="1"/>
          </p:cNvSpPr>
          <p:nvPr/>
        </p:nvSpPr>
        <p:spPr bwMode="auto">
          <a:xfrm>
            <a:off x="28956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9" name="Oval 61"/>
          <p:cNvSpPr>
            <a:spLocks noChangeArrowheads="1"/>
          </p:cNvSpPr>
          <p:nvPr/>
        </p:nvSpPr>
        <p:spPr bwMode="auto">
          <a:xfrm>
            <a:off x="28956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0" name="Oval 62"/>
          <p:cNvSpPr>
            <a:spLocks noChangeArrowheads="1"/>
          </p:cNvSpPr>
          <p:nvPr/>
        </p:nvSpPr>
        <p:spPr bwMode="auto">
          <a:xfrm>
            <a:off x="14478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1" name="Oval 63"/>
          <p:cNvSpPr>
            <a:spLocks noChangeArrowheads="1"/>
          </p:cNvSpPr>
          <p:nvPr/>
        </p:nvSpPr>
        <p:spPr bwMode="auto">
          <a:xfrm>
            <a:off x="3733800" y="3124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2" name="Oval 64"/>
          <p:cNvSpPr>
            <a:spLocks noChangeArrowheads="1"/>
          </p:cNvSpPr>
          <p:nvPr/>
        </p:nvSpPr>
        <p:spPr bwMode="auto">
          <a:xfrm>
            <a:off x="37338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3" name="Oval 65"/>
          <p:cNvSpPr>
            <a:spLocks noChangeArrowheads="1"/>
          </p:cNvSpPr>
          <p:nvPr/>
        </p:nvSpPr>
        <p:spPr bwMode="auto">
          <a:xfrm>
            <a:off x="37338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4" name="Oval 66"/>
          <p:cNvSpPr>
            <a:spLocks noChangeArrowheads="1"/>
          </p:cNvSpPr>
          <p:nvPr/>
        </p:nvSpPr>
        <p:spPr bwMode="auto">
          <a:xfrm>
            <a:off x="35052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5" name="Oval 67"/>
          <p:cNvSpPr>
            <a:spLocks noChangeArrowheads="1"/>
          </p:cNvSpPr>
          <p:nvPr/>
        </p:nvSpPr>
        <p:spPr bwMode="auto">
          <a:xfrm>
            <a:off x="2286000" y="5029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6" name="Oval 68"/>
          <p:cNvSpPr>
            <a:spLocks noChangeArrowheads="1"/>
          </p:cNvSpPr>
          <p:nvPr/>
        </p:nvSpPr>
        <p:spPr bwMode="auto">
          <a:xfrm>
            <a:off x="2819400" y="4648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7" name="Oval 69"/>
          <p:cNvSpPr>
            <a:spLocks noChangeArrowheads="1"/>
          </p:cNvSpPr>
          <p:nvPr/>
        </p:nvSpPr>
        <p:spPr bwMode="auto">
          <a:xfrm>
            <a:off x="2133600" y="4038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8" name="Oval 70"/>
          <p:cNvSpPr>
            <a:spLocks noChangeArrowheads="1"/>
          </p:cNvSpPr>
          <p:nvPr/>
        </p:nvSpPr>
        <p:spPr bwMode="auto">
          <a:xfrm>
            <a:off x="2667000" y="4953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9" name="Oval 71"/>
          <p:cNvSpPr>
            <a:spLocks noChangeArrowheads="1"/>
          </p:cNvSpPr>
          <p:nvPr/>
        </p:nvSpPr>
        <p:spPr bwMode="auto">
          <a:xfrm>
            <a:off x="2362200" y="4495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0" name="Oval 72"/>
          <p:cNvSpPr>
            <a:spLocks noChangeArrowheads="1"/>
          </p:cNvSpPr>
          <p:nvPr/>
        </p:nvSpPr>
        <p:spPr bwMode="auto">
          <a:xfrm>
            <a:off x="3200400" y="5029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1" name="Oval 73"/>
          <p:cNvSpPr>
            <a:spLocks noChangeArrowheads="1"/>
          </p:cNvSpPr>
          <p:nvPr/>
        </p:nvSpPr>
        <p:spPr bwMode="auto">
          <a:xfrm>
            <a:off x="3505200" y="3810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2" name="Oval 74"/>
          <p:cNvSpPr>
            <a:spLocks noChangeArrowheads="1"/>
          </p:cNvSpPr>
          <p:nvPr/>
        </p:nvSpPr>
        <p:spPr bwMode="auto">
          <a:xfrm>
            <a:off x="2057400" y="5181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3" name="Oval 75"/>
          <p:cNvSpPr>
            <a:spLocks noChangeArrowheads="1"/>
          </p:cNvSpPr>
          <p:nvPr/>
        </p:nvSpPr>
        <p:spPr bwMode="auto">
          <a:xfrm>
            <a:off x="2819400" y="3733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4" name="Oval 76"/>
          <p:cNvSpPr>
            <a:spLocks noChangeArrowheads="1"/>
          </p:cNvSpPr>
          <p:nvPr/>
        </p:nvSpPr>
        <p:spPr bwMode="auto">
          <a:xfrm>
            <a:off x="1600200" y="3505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5" name="Oval 77"/>
          <p:cNvSpPr>
            <a:spLocks noChangeArrowheads="1"/>
          </p:cNvSpPr>
          <p:nvPr/>
        </p:nvSpPr>
        <p:spPr bwMode="auto">
          <a:xfrm>
            <a:off x="1676400" y="4572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6" name="Oval 78"/>
          <p:cNvSpPr>
            <a:spLocks noChangeArrowheads="1"/>
          </p:cNvSpPr>
          <p:nvPr/>
        </p:nvSpPr>
        <p:spPr bwMode="auto">
          <a:xfrm>
            <a:off x="12954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87" name="Oval 79"/>
          <p:cNvSpPr>
            <a:spLocks noChangeArrowheads="1"/>
          </p:cNvSpPr>
          <p:nvPr/>
        </p:nvSpPr>
        <p:spPr bwMode="auto">
          <a:xfrm>
            <a:off x="3276600" y="3962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88" name="Oval 80"/>
          <p:cNvSpPr>
            <a:spLocks noChangeArrowheads="1"/>
          </p:cNvSpPr>
          <p:nvPr/>
        </p:nvSpPr>
        <p:spPr bwMode="auto">
          <a:xfrm>
            <a:off x="30480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89" name="Oval 81"/>
          <p:cNvSpPr>
            <a:spLocks noChangeArrowheads="1"/>
          </p:cNvSpPr>
          <p:nvPr/>
        </p:nvSpPr>
        <p:spPr bwMode="auto">
          <a:xfrm>
            <a:off x="34290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0" name="Oval 82"/>
          <p:cNvSpPr>
            <a:spLocks noChangeArrowheads="1"/>
          </p:cNvSpPr>
          <p:nvPr/>
        </p:nvSpPr>
        <p:spPr bwMode="auto">
          <a:xfrm>
            <a:off x="19050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1" name="Oval 87"/>
          <p:cNvSpPr>
            <a:spLocks noChangeArrowheads="1"/>
          </p:cNvSpPr>
          <p:nvPr/>
        </p:nvSpPr>
        <p:spPr bwMode="auto">
          <a:xfrm>
            <a:off x="32766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2" name="Oval 88"/>
          <p:cNvSpPr>
            <a:spLocks noChangeArrowheads="1"/>
          </p:cNvSpPr>
          <p:nvPr/>
        </p:nvSpPr>
        <p:spPr bwMode="auto">
          <a:xfrm>
            <a:off x="29718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3" name="Oval 89"/>
          <p:cNvSpPr>
            <a:spLocks noChangeArrowheads="1"/>
          </p:cNvSpPr>
          <p:nvPr/>
        </p:nvSpPr>
        <p:spPr bwMode="auto">
          <a:xfrm>
            <a:off x="21336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4" name="Oval 90"/>
          <p:cNvSpPr>
            <a:spLocks noChangeArrowheads="1"/>
          </p:cNvSpPr>
          <p:nvPr/>
        </p:nvSpPr>
        <p:spPr bwMode="auto">
          <a:xfrm>
            <a:off x="15240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5" name="Oval 91"/>
          <p:cNvSpPr>
            <a:spLocks noChangeArrowheads="1"/>
          </p:cNvSpPr>
          <p:nvPr/>
        </p:nvSpPr>
        <p:spPr bwMode="auto">
          <a:xfrm>
            <a:off x="2362200" y="5181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6" name="Oval 92"/>
          <p:cNvSpPr>
            <a:spLocks noChangeArrowheads="1"/>
          </p:cNvSpPr>
          <p:nvPr/>
        </p:nvSpPr>
        <p:spPr bwMode="auto">
          <a:xfrm>
            <a:off x="2057400" y="3276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97" name="Oval 93"/>
          <p:cNvSpPr>
            <a:spLocks noChangeArrowheads="1"/>
          </p:cNvSpPr>
          <p:nvPr/>
        </p:nvSpPr>
        <p:spPr bwMode="auto">
          <a:xfrm>
            <a:off x="1828800" y="3429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98" name="Oval 94"/>
          <p:cNvSpPr>
            <a:spLocks noChangeArrowheads="1"/>
          </p:cNvSpPr>
          <p:nvPr/>
        </p:nvSpPr>
        <p:spPr bwMode="auto">
          <a:xfrm>
            <a:off x="3276600" y="3429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99" name="Oval 95"/>
          <p:cNvSpPr>
            <a:spLocks noChangeArrowheads="1"/>
          </p:cNvSpPr>
          <p:nvPr/>
        </p:nvSpPr>
        <p:spPr bwMode="auto">
          <a:xfrm>
            <a:off x="35052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500" name="Oval 96"/>
          <p:cNvSpPr>
            <a:spLocks noChangeArrowheads="1"/>
          </p:cNvSpPr>
          <p:nvPr/>
        </p:nvSpPr>
        <p:spPr bwMode="auto">
          <a:xfrm>
            <a:off x="25146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501" name="Oval 97"/>
          <p:cNvSpPr>
            <a:spLocks noChangeArrowheads="1"/>
          </p:cNvSpPr>
          <p:nvPr/>
        </p:nvSpPr>
        <p:spPr bwMode="auto">
          <a:xfrm>
            <a:off x="51816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02" name="Oval 98"/>
          <p:cNvSpPr>
            <a:spLocks noChangeArrowheads="1"/>
          </p:cNvSpPr>
          <p:nvPr/>
        </p:nvSpPr>
        <p:spPr bwMode="auto">
          <a:xfrm>
            <a:off x="5791200" y="38862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3" name="Oval 99"/>
          <p:cNvSpPr>
            <a:spLocks noChangeArrowheads="1"/>
          </p:cNvSpPr>
          <p:nvPr/>
        </p:nvSpPr>
        <p:spPr bwMode="auto">
          <a:xfrm>
            <a:off x="7467600" y="38100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4" name="Oval 100"/>
          <p:cNvSpPr>
            <a:spLocks noChangeArrowheads="1"/>
          </p:cNvSpPr>
          <p:nvPr/>
        </p:nvSpPr>
        <p:spPr bwMode="auto">
          <a:xfrm>
            <a:off x="6705600" y="50292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5" name="Oval 101"/>
          <p:cNvSpPr>
            <a:spLocks noChangeArrowheads="1"/>
          </p:cNvSpPr>
          <p:nvPr/>
        </p:nvSpPr>
        <p:spPr bwMode="auto">
          <a:xfrm>
            <a:off x="7467600" y="44958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6" name="Oval 102"/>
          <p:cNvSpPr>
            <a:spLocks noChangeArrowheads="1"/>
          </p:cNvSpPr>
          <p:nvPr/>
        </p:nvSpPr>
        <p:spPr bwMode="auto">
          <a:xfrm>
            <a:off x="5181600" y="3581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7" name="Oval 103"/>
          <p:cNvSpPr>
            <a:spLocks noChangeArrowheads="1"/>
          </p:cNvSpPr>
          <p:nvPr/>
        </p:nvSpPr>
        <p:spPr bwMode="auto">
          <a:xfrm>
            <a:off x="7696200" y="49530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8" name="Oval 104"/>
          <p:cNvSpPr>
            <a:spLocks noChangeArrowheads="1"/>
          </p:cNvSpPr>
          <p:nvPr/>
        </p:nvSpPr>
        <p:spPr bwMode="auto">
          <a:xfrm>
            <a:off x="6705600" y="42672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9" name="Oval 105"/>
          <p:cNvSpPr>
            <a:spLocks noChangeArrowheads="1"/>
          </p:cNvSpPr>
          <p:nvPr/>
        </p:nvSpPr>
        <p:spPr bwMode="auto">
          <a:xfrm>
            <a:off x="6477000" y="3581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10" name="Oval 106"/>
          <p:cNvSpPr>
            <a:spLocks noChangeArrowheads="1"/>
          </p:cNvSpPr>
          <p:nvPr/>
        </p:nvSpPr>
        <p:spPr bwMode="auto">
          <a:xfrm>
            <a:off x="6019800" y="44958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11" name="Oval 107"/>
          <p:cNvSpPr>
            <a:spLocks noChangeArrowheads="1"/>
          </p:cNvSpPr>
          <p:nvPr/>
        </p:nvSpPr>
        <p:spPr bwMode="auto">
          <a:xfrm>
            <a:off x="5410200" y="4724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12" name="Oval 108"/>
          <p:cNvSpPr>
            <a:spLocks noChangeArrowheads="1"/>
          </p:cNvSpPr>
          <p:nvPr/>
        </p:nvSpPr>
        <p:spPr bwMode="auto">
          <a:xfrm>
            <a:off x="53340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3" name="Oval 109"/>
          <p:cNvSpPr>
            <a:spLocks noChangeArrowheads="1"/>
          </p:cNvSpPr>
          <p:nvPr/>
        </p:nvSpPr>
        <p:spPr bwMode="auto">
          <a:xfrm>
            <a:off x="5791200" y="4953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4" name="Oval 110"/>
          <p:cNvSpPr>
            <a:spLocks noChangeArrowheads="1"/>
          </p:cNvSpPr>
          <p:nvPr/>
        </p:nvSpPr>
        <p:spPr bwMode="auto">
          <a:xfrm>
            <a:off x="63246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5" name="Oval 111"/>
          <p:cNvSpPr>
            <a:spLocks noChangeArrowheads="1"/>
          </p:cNvSpPr>
          <p:nvPr/>
        </p:nvSpPr>
        <p:spPr bwMode="auto">
          <a:xfrm>
            <a:off x="5562600" y="3200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6" name="Oval 112"/>
          <p:cNvSpPr>
            <a:spLocks noChangeArrowheads="1"/>
          </p:cNvSpPr>
          <p:nvPr/>
        </p:nvSpPr>
        <p:spPr bwMode="auto">
          <a:xfrm>
            <a:off x="66294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7" name="Oval 113"/>
          <p:cNvSpPr>
            <a:spLocks noChangeArrowheads="1"/>
          </p:cNvSpPr>
          <p:nvPr/>
        </p:nvSpPr>
        <p:spPr bwMode="auto">
          <a:xfrm>
            <a:off x="64770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8" name="Oval 114"/>
          <p:cNvSpPr>
            <a:spLocks noChangeArrowheads="1"/>
          </p:cNvSpPr>
          <p:nvPr/>
        </p:nvSpPr>
        <p:spPr bwMode="auto">
          <a:xfrm>
            <a:off x="69342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9" name="Oval 115"/>
          <p:cNvSpPr>
            <a:spLocks noChangeArrowheads="1"/>
          </p:cNvSpPr>
          <p:nvPr/>
        </p:nvSpPr>
        <p:spPr bwMode="auto">
          <a:xfrm>
            <a:off x="70104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0" name="Oval 116"/>
          <p:cNvSpPr>
            <a:spLocks noChangeArrowheads="1"/>
          </p:cNvSpPr>
          <p:nvPr/>
        </p:nvSpPr>
        <p:spPr bwMode="auto">
          <a:xfrm>
            <a:off x="76962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1" name="Oval 117"/>
          <p:cNvSpPr>
            <a:spLocks noChangeArrowheads="1"/>
          </p:cNvSpPr>
          <p:nvPr/>
        </p:nvSpPr>
        <p:spPr bwMode="auto">
          <a:xfrm>
            <a:off x="77724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2" name="Oval 118"/>
          <p:cNvSpPr>
            <a:spLocks noChangeArrowheads="1"/>
          </p:cNvSpPr>
          <p:nvPr/>
        </p:nvSpPr>
        <p:spPr bwMode="auto">
          <a:xfrm>
            <a:off x="76962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3" name="Oval 119"/>
          <p:cNvSpPr>
            <a:spLocks noChangeArrowheads="1"/>
          </p:cNvSpPr>
          <p:nvPr/>
        </p:nvSpPr>
        <p:spPr bwMode="auto">
          <a:xfrm>
            <a:off x="75438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4" name="Oval 120"/>
          <p:cNvSpPr>
            <a:spLocks noChangeArrowheads="1"/>
          </p:cNvSpPr>
          <p:nvPr/>
        </p:nvSpPr>
        <p:spPr bwMode="auto">
          <a:xfrm>
            <a:off x="73152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5" name="Oval 121"/>
          <p:cNvSpPr>
            <a:spLocks noChangeArrowheads="1"/>
          </p:cNvSpPr>
          <p:nvPr/>
        </p:nvSpPr>
        <p:spPr bwMode="auto">
          <a:xfrm>
            <a:off x="72390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6" name="Oval 122"/>
          <p:cNvSpPr>
            <a:spLocks noChangeArrowheads="1"/>
          </p:cNvSpPr>
          <p:nvPr/>
        </p:nvSpPr>
        <p:spPr bwMode="auto">
          <a:xfrm>
            <a:off x="74676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7" name="Oval 123"/>
          <p:cNvSpPr>
            <a:spLocks noChangeArrowheads="1"/>
          </p:cNvSpPr>
          <p:nvPr/>
        </p:nvSpPr>
        <p:spPr bwMode="auto">
          <a:xfrm>
            <a:off x="5943600" y="5181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8" name="Oval 124"/>
          <p:cNvSpPr>
            <a:spLocks noChangeArrowheads="1"/>
          </p:cNvSpPr>
          <p:nvPr/>
        </p:nvSpPr>
        <p:spPr bwMode="auto">
          <a:xfrm>
            <a:off x="6096000" y="4953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9" name="Oval 125"/>
          <p:cNvSpPr>
            <a:spLocks noChangeArrowheads="1"/>
          </p:cNvSpPr>
          <p:nvPr/>
        </p:nvSpPr>
        <p:spPr bwMode="auto">
          <a:xfrm>
            <a:off x="56388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0" name="Oval 126"/>
          <p:cNvSpPr>
            <a:spLocks noChangeArrowheads="1"/>
          </p:cNvSpPr>
          <p:nvPr/>
        </p:nvSpPr>
        <p:spPr bwMode="auto">
          <a:xfrm>
            <a:off x="59436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1" name="Oval 127"/>
          <p:cNvSpPr>
            <a:spLocks noChangeArrowheads="1"/>
          </p:cNvSpPr>
          <p:nvPr/>
        </p:nvSpPr>
        <p:spPr bwMode="auto">
          <a:xfrm>
            <a:off x="62484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2" name="Oval 128"/>
          <p:cNvSpPr>
            <a:spLocks noChangeArrowheads="1"/>
          </p:cNvSpPr>
          <p:nvPr/>
        </p:nvSpPr>
        <p:spPr bwMode="auto">
          <a:xfrm>
            <a:off x="64770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3" name="Oval 129"/>
          <p:cNvSpPr>
            <a:spLocks noChangeArrowheads="1"/>
          </p:cNvSpPr>
          <p:nvPr/>
        </p:nvSpPr>
        <p:spPr bwMode="auto">
          <a:xfrm>
            <a:off x="68580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4" name="Oval 130"/>
          <p:cNvSpPr>
            <a:spLocks noChangeArrowheads="1"/>
          </p:cNvSpPr>
          <p:nvPr/>
        </p:nvSpPr>
        <p:spPr bwMode="auto">
          <a:xfrm>
            <a:off x="67056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5" name="Oval 131"/>
          <p:cNvSpPr>
            <a:spLocks noChangeArrowheads="1"/>
          </p:cNvSpPr>
          <p:nvPr/>
        </p:nvSpPr>
        <p:spPr bwMode="auto">
          <a:xfrm>
            <a:off x="70866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6" name="Oval 132"/>
          <p:cNvSpPr>
            <a:spLocks noChangeArrowheads="1"/>
          </p:cNvSpPr>
          <p:nvPr/>
        </p:nvSpPr>
        <p:spPr bwMode="auto">
          <a:xfrm>
            <a:off x="57912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7" name="Oval 133"/>
          <p:cNvSpPr>
            <a:spLocks noChangeArrowheads="1"/>
          </p:cNvSpPr>
          <p:nvPr/>
        </p:nvSpPr>
        <p:spPr bwMode="auto">
          <a:xfrm>
            <a:off x="72390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8" name="Oval 134"/>
          <p:cNvSpPr>
            <a:spLocks noChangeArrowheads="1"/>
          </p:cNvSpPr>
          <p:nvPr/>
        </p:nvSpPr>
        <p:spPr bwMode="auto">
          <a:xfrm>
            <a:off x="74676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9" name="Oval 135"/>
          <p:cNvSpPr>
            <a:spLocks noChangeArrowheads="1"/>
          </p:cNvSpPr>
          <p:nvPr/>
        </p:nvSpPr>
        <p:spPr bwMode="auto">
          <a:xfrm>
            <a:off x="77724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0" name="Oval 136"/>
          <p:cNvSpPr>
            <a:spLocks noChangeArrowheads="1"/>
          </p:cNvSpPr>
          <p:nvPr/>
        </p:nvSpPr>
        <p:spPr bwMode="auto">
          <a:xfrm>
            <a:off x="55626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1" name="Oval 137"/>
          <p:cNvSpPr>
            <a:spLocks noChangeArrowheads="1"/>
          </p:cNvSpPr>
          <p:nvPr/>
        </p:nvSpPr>
        <p:spPr bwMode="auto">
          <a:xfrm>
            <a:off x="52578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2" name="Oval 138"/>
          <p:cNvSpPr>
            <a:spLocks noChangeArrowheads="1"/>
          </p:cNvSpPr>
          <p:nvPr/>
        </p:nvSpPr>
        <p:spPr bwMode="auto">
          <a:xfrm>
            <a:off x="55626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3" name="Oval 139"/>
          <p:cNvSpPr>
            <a:spLocks noChangeArrowheads="1"/>
          </p:cNvSpPr>
          <p:nvPr/>
        </p:nvSpPr>
        <p:spPr bwMode="auto">
          <a:xfrm>
            <a:off x="66294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4" name="Oval 140"/>
          <p:cNvSpPr>
            <a:spLocks noChangeArrowheads="1"/>
          </p:cNvSpPr>
          <p:nvPr/>
        </p:nvSpPr>
        <p:spPr bwMode="auto">
          <a:xfrm>
            <a:off x="63246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5" name="Oval 141"/>
          <p:cNvSpPr>
            <a:spLocks noChangeArrowheads="1"/>
          </p:cNvSpPr>
          <p:nvPr/>
        </p:nvSpPr>
        <p:spPr bwMode="auto">
          <a:xfrm>
            <a:off x="60198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6" name="Oval 142"/>
          <p:cNvSpPr>
            <a:spLocks noChangeArrowheads="1"/>
          </p:cNvSpPr>
          <p:nvPr/>
        </p:nvSpPr>
        <p:spPr bwMode="auto">
          <a:xfrm>
            <a:off x="60960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7" name="Oval 143"/>
          <p:cNvSpPr>
            <a:spLocks noChangeArrowheads="1"/>
          </p:cNvSpPr>
          <p:nvPr/>
        </p:nvSpPr>
        <p:spPr bwMode="auto">
          <a:xfrm>
            <a:off x="63246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8" name="Oval 144"/>
          <p:cNvSpPr>
            <a:spLocks noChangeArrowheads="1"/>
          </p:cNvSpPr>
          <p:nvPr/>
        </p:nvSpPr>
        <p:spPr bwMode="auto">
          <a:xfrm>
            <a:off x="65532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9" name="Oval 145"/>
          <p:cNvSpPr>
            <a:spLocks noChangeArrowheads="1"/>
          </p:cNvSpPr>
          <p:nvPr/>
        </p:nvSpPr>
        <p:spPr bwMode="auto">
          <a:xfrm>
            <a:off x="70104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0" name="Oval 146"/>
          <p:cNvSpPr>
            <a:spLocks noChangeArrowheads="1"/>
          </p:cNvSpPr>
          <p:nvPr/>
        </p:nvSpPr>
        <p:spPr bwMode="auto">
          <a:xfrm>
            <a:off x="7696200" y="3733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1" name="Oval 147"/>
          <p:cNvSpPr>
            <a:spLocks noChangeArrowheads="1"/>
          </p:cNvSpPr>
          <p:nvPr/>
        </p:nvSpPr>
        <p:spPr bwMode="auto">
          <a:xfrm>
            <a:off x="7543800" y="3962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2" name="Oval 148"/>
          <p:cNvSpPr>
            <a:spLocks noChangeArrowheads="1"/>
          </p:cNvSpPr>
          <p:nvPr/>
        </p:nvSpPr>
        <p:spPr bwMode="auto">
          <a:xfrm>
            <a:off x="72390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3" name="Oval 149"/>
          <p:cNvSpPr>
            <a:spLocks noChangeArrowheads="1"/>
          </p:cNvSpPr>
          <p:nvPr/>
        </p:nvSpPr>
        <p:spPr bwMode="auto">
          <a:xfrm>
            <a:off x="68580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4" name="Oval 150"/>
          <p:cNvSpPr>
            <a:spLocks noChangeArrowheads="1"/>
          </p:cNvSpPr>
          <p:nvPr/>
        </p:nvSpPr>
        <p:spPr bwMode="auto">
          <a:xfrm>
            <a:off x="71628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5" name="Oval 151"/>
          <p:cNvSpPr>
            <a:spLocks noChangeArrowheads="1"/>
          </p:cNvSpPr>
          <p:nvPr/>
        </p:nvSpPr>
        <p:spPr bwMode="auto">
          <a:xfrm>
            <a:off x="69342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6" name="Oval 152"/>
          <p:cNvSpPr>
            <a:spLocks noChangeArrowheads="1"/>
          </p:cNvSpPr>
          <p:nvPr/>
        </p:nvSpPr>
        <p:spPr bwMode="auto">
          <a:xfrm>
            <a:off x="64770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7" name="Oval 153"/>
          <p:cNvSpPr>
            <a:spLocks noChangeArrowheads="1"/>
          </p:cNvSpPr>
          <p:nvPr/>
        </p:nvSpPr>
        <p:spPr bwMode="auto">
          <a:xfrm>
            <a:off x="60198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8" name="Oval 154"/>
          <p:cNvSpPr>
            <a:spLocks noChangeArrowheads="1"/>
          </p:cNvSpPr>
          <p:nvPr/>
        </p:nvSpPr>
        <p:spPr bwMode="auto">
          <a:xfrm>
            <a:off x="59436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9" name="Oval 155"/>
          <p:cNvSpPr>
            <a:spLocks noChangeArrowheads="1"/>
          </p:cNvSpPr>
          <p:nvPr/>
        </p:nvSpPr>
        <p:spPr bwMode="auto">
          <a:xfrm>
            <a:off x="56388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0" name="Oval 156"/>
          <p:cNvSpPr>
            <a:spLocks noChangeArrowheads="1"/>
          </p:cNvSpPr>
          <p:nvPr/>
        </p:nvSpPr>
        <p:spPr bwMode="auto">
          <a:xfrm>
            <a:off x="54102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1" name="Oval 157"/>
          <p:cNvSpPr>
            <a:spLocks noChangeArrowheads="1"/>
          </p:cNvSpPr>
          <p:nvPr/>
        </p:nvSpPr>
        <p:spPr bwMode="auto">
          <a:xfrm>
            <a:off x="51816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2" name="Oval 158"/>
          <p:cNvSpPr>
            <a:spLocks noChangeArrowheads="1"/>
          </p:cNvSpPr>
          <p:nvPr/>
        </p:nvSpPr>
        <p:spPr bwMode="auto">
          <a:xfrm>
            <a:off x="53340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3" name="Oval 159"/>
          <p:cNvSpPr>
            <a:spLocks noChangeArrowheads="1"/>
          </p:cNvSpPr>
          <p:nvPr/>
        </p:nvSpPr>
        <p:spPr bwMode="auto">
          <a:xfrm>
            <a:off x="51816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4" name="Oval 160"/>
          <p:cNvSpPr>
            <a:spLocks noChangeArrowheads="1"/>
          </p:cNvSpPr>
          <p:nvPr/>
        </p:nvSpPr>
        <p:spPr bwMode="auto">
          <a:xfrm>
            <a:off x="62484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5" name="Oval 161"/>
          <p:cNvSpPr>
            <a:spLocks noChangeArrowheads="1"/>
          </p:cNvSpPr>
          <p:nvPr/>
        </p:nvSpPr>
        <p:spPr bwMode="auto">
          <a:xfrm>
            <a:off x="55626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6" name="Oval 162"/>
          <p:cNvSpPr>
            <a:spLocks noChangeArrowheads="1"/>
          </p:cNvSpPr>
          <p:nvPr/>
        </p:nvSpPr>
        <p:spPr bwMode="auto">
          <a:xfrm>
            <a:off x="56388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7" name="Oval 163"/>
          <p:cNvSpPr>
            <a:spLocks noChangeArrowheads="1"/>
          </p:cNvSpPr>
          <p:nvPr/>
        </p:nvSpPr>
        <p:spPr bwMode="auto">
          <a:xfrm>
            <a:off x="54102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8" name="Oval 164"/>
          <p:cNvSpPr>
            <a:spLocks noChangeArrowheads="1"/>
          </p:cNvSpPr>
          <p:nvPr/>
        </p:nvSpPr>
        <p:spPr bwMode="auto">
          <a:xfrm>
            <a:off x="57150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9" name="Oval 165"/>
          <p:cNvSpPr>
            <a:spLocks noChangeArrowheads="1"/>
          </p:cNvSpPr>
          <p:nvPr/>
        </p:nvSpPr>
        <p:spPr bwMode="auto">
          <a:xfrm>
            <a:off x="58674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0" name="Oval 166"/>
          <p:cNvSpPr>
            <a:spLocks noChangeArrowheads="1"/>
          </p:cNvSpPr>
          <p:nvPr/>
        </p:nvSpPr>
        <p:spPr bwMode="auto">
          <a:xfrm>
            <a:off x="67056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1" name="Oval 167"/>
          <p:cNvSpPr>
            <a:spLocks noChangeArrowheads="1"/>
          </p:cNvSpPr>
          <p:nvPr/>
        </p:nvSpPr>
        <p:spPr bwMode="auto">
          <a:xfrm>
            <a:off x="61722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2" name="Oval 168"/>
          <p:cNvSpPr>
            <a:spLocks noChangeArrowheads="1"/>
          </p:cNvSpPr>
          <p:nvPr/>
        </p:nvSpPr>
        <p:spPr bwMode="auto">
          <a:xfrm>
            <a:off x="54864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3" name="Oval 169"/>
          <p:cNvSpPr>
            <a:spLocks noChangeArrowheads="1"/>
          </p:cNvSpPr>
          <p:nvPr/>
        </p:nvSpPr>
        <p:spPr bwMode="auto">
          <a:xfrm>
            <a:off x="52578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4" name="Oval 170"/>
          <p:cNvSpPr>
            <a:spLocks noChangeArrowheads="1"/>
          </p:cNvSpPr>
          <p:nvPr/>
        </p:nvSpPr>
        <p:spPr bwMode="auto">
          <a:xfrm>
            <a:off x="57150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5" name="Oval 171"/>
          <p:cNvSpPr>
            <a:spLocks noChangeArrowheads="1"/>
          </p:cNvSpPr>
          <p:nvPr/>
        </p:nvSpPr>
        <p:spPr bwMode="auto">
          <a:xfrm>
            <a:off x="60198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6" name="Oval 172"/>
          <p:cNvSpPr>
            <a:spLocks noChangeArrowheads="1"/>
          </p:cNvSpPr>
          <p:nvPr/>
        </p:nvSpPr>
        <p:spPr bwMode="auto">
          <a:xfrm>
            <a:off x="63246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7" name="Oval 173"/>
          <p:cNvSpPr>
            <a:spLocks noChangeArrowheads="1"/>
          </p:cNvSpPr>
          <p:nvPr/>
        </p:nvSpPr>
        <p:spPr bwMode="auto">
          <a:xfrm>
            <a:off x="65532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8" name="Oval 174"/>
          <p:cNvSpPr>
            <a:spLocks noChangeArrowheads="1"/>
          </p:cNvSpPr>
          <p:nvPr/>
        </p:nvSpPr>
        <p:spPr bwMode="auto">
          <a:xfrm>
            <a:off x="67818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9" name="Oval 175"/>
          <p:cNvSpPr>
            <a:spLocks noChangeArrowheads="1"/>
          </p:cNvSpPr>
          <p:nvPr/>
        </p:nvSpPr>
        <p:spPr bwMode="auto">
          <a:xfrm>
            <a:off x="70866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0" name="Oval 176"/>
          <p:cNvSpPr>
            <a:spLocks noChangeArrowheads="1"/>
          </p:cNvSpPr>
          <p:nvPr/>
        </p:nvSpPr>
        <p:spPr bwMode="auto">
          <a:xfrm>
            <a:off x="7772400" y="3200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1" name="Oval 177"/>
          <p:cNvSpPr>
            <a:spLocks noChangeArrowheads="1"/>
          </p:cNvSpPr>
          <p:nvPr/>
        </p:nvSpPr>
        <p:spPr bwMode="auto">
          <a:xfrm>
            <a:off x="73152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2" name="Oval 178"/>
          <p:cNvSpPr>
            <a:spLocks noChangeArrowheads="1"/>
          </p:cNvSpPr>
          <p:nvPr/>
        </p:nvSpPr>
        <p:spPr bwMode="auto">
          <a:xfrm>
            <a:off x="69342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3" name="Oval 179"/>
          <p:cNvSpPr>
            <a:spLocks noChangeArrowheads="1"/>
          </p:cNvSpPr>
          <p:nvPr/>
        </p:nvSpPr>
        <p:spPr bwMode="auto">
          <a:xfrm>
            <a:off x="7543800" y="3276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4" name="Oval 180"/>
          <p:cNvSpPr>
            <a:spLocks noChangeArrowheads="1"/>
          </p:cNvSpPr>
          <p:nvPr/>
        </p:nvSpPr>
        <p:spPr bwMode="auto">
          <a:xfrm>
            <a:off x="72390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5" name="Oval 181"/>
          <p:cNvSpPr>
            <a:spLocks noChangeArrowheads="1"/>
          </p:cNvSpPr>
          <p:nvPr/>
        </p:nvSpPr>
        <p:spPr bwMode="auto">
          <a:xfrm>
            <a:off x="74676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6" name="Oval 182"/>
          <p:cNvSpPr>
            <a:spLocks noChangeArrowheads="1"/>
          </p:cNvSpPr>
          <p:nvPr/>
        </p:nvSpPr>
        <p:spPr bwMode="auto">
          <a:xfrm>
            <a:off x="77724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7" name="Oval 183"/>
          <p:cNvSpPr>
            <a:spLocks noChangeArrowheads="1"/>
          </p:cNvSpPr>
          <p:nvPr/>
        </p:nvSpPr>
        <p:spPr bwMode="auto">
          <a:xfrm>
            <a:off x="6248400" y="5181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 name="TextBox 1"/>
          <p:cNvSpPr txBox="1"/>
          <p:nvPr/>
        </p:nvSpPr>
        <p:spPr>
          <a:xfrm>
            <a:off x="1828800" y="838200"/>
            <a:ext cx="1371600" cy="381000"/>
          </a:xfrm>
          <a:prstGeom prst="rect">
            <a:avLst/>
          </a:prstGeom>
          <a:noFill/>
        </p:spPr>
        <p:txBody>
          <a:bodyPr wrap="square" rtlCol="0">
            <a:spAutoFit/>
          </a:bodyPr>
          <a:lstStyle/>
          <a:p>
            <a:r>
              <a:rPr lang="en-US" dirty="0" smtClean="0"/>
              <a:t>Population 1</a:t>
            </a:r>
            <a:endParaRPr lang="en-US" dirty="0"/>
          </a:p>
        </p:txBody>
      </p:sp>
      <p:sp>
        <p:nvSpPr>
          <p:cNvPr id="181" name="TextBox 180"/>
          <p:cNvSpPr txBox="1"/>
          <p:nvPr/>
        </p:nvSpPr>
        <p:spPr>
          <a:xfrm>
            <a:off x="5867400" y="838200"/>
            <a:ext cx="1371600" cy="381000"/>
          </a:xfrm>
          <a:prstGeom prst="rect">
            <a:avLst/>
          </a:prstGeom>
          <a:noFill/>
        </p:spPr>
        <p:txBody>
          <a:bodyPr wrap="square" rtlCol="0">
            <a:spAutoFit/>
          </a:bodyPr>
          <a:lstStyle/>
          <a:p>
            <a:r>
              <a:rPr lang="en-US" dirty="0" smtClean="0"/>
              <a:t>Population 2</a:t>
            </a:r>
            <a:endParaRPr lang="en-US" dirty="0"/>
          </a:p>
        </p:txBody>
      </p:sp>
      <p:sp>
        <p:nvSpPr>
          <p:cNvPr id="3" name="TextBox 2"/>
          <p:cNvSpPr txBox="1"/>
          <p:nvPr/>
        </p:nvSpPr>
        <p:spPr>
          <a:xfrm>
            <a:off x="1600200" y="1524000"/>
            <a:ext cx="1752600" cy="646331"/>
          </a:xfrm>
          <a:prstGeom prst="rect">
            <a:avLst/>
          </a:prstGeom>
          <a:noFill/>
        </p:spPr>
        <p:txBody>
          <a:bodyPr wrap="square" rtlCol="0">
            <a:spAutoFit/>
          </a:bodyPr>
          <a:lstStyle/>
          <a:p>
            <a:r>
              <a:rPr lang="en-US" dirty="0" smtClean="0"/>
              <a:t>50 black marbles</a:t>
            </a:r>
          </a:p>
          <a:p>
            <a:r>
              <a:rPr lang="en-US" dirty="0" smtClean="0"/>
              <a:t>50 red marbles</a:t>
            </a:r>
            <a:endParaRPr lang="en-US" dirty="0"/>
          </a:p>
        </p:txBody>
      </p:sp>
      <p:sp>
        <p:nvSpPr>
          <p:cNvPr id="183" name="TextBox 182"/>
          <p:cNvSpPr txBox="1"/>
          <p:nvPr/>
        </p:nvSpPr>
        <p:spPr>
          <a:xfrm>
            <a:off x="5715000" y="1524000"/>
            <a:ext cx="1752600" cy="646331"/>
          </a:xfrm>
          <a:prstGeom prst="rect">
            <a:avLst/>
          </a:prstGeom>
          <a:noFill/>
        </p:spPr>
        <p:txBody>
          <a:bodyPr wrap="square" rtlCol="0">
            <a:spAutoFit/>
          </a:bodyPr>
          <a:lstStyle/>
          <a:p>
            <a:r>
              <a:rPr lang="en-US" dirty="0"/>
              <a:t>9</a:t>
            </a:r>
            <a:r>
              <a:rPr lang="en-US" dirty="0" smtClean="0"/>
              <a:t>0 black marbles</a:t>
            </a:r>
          </a:p>
          <a:p>
            <a:r>
              <a:rPr lang="en-US" dirty="0"/>
              <a:t>1</a:t>
            </a:r>
            <a:r>
              <a:rPr lang="en-US" dirty="0" smtClean="0"/>
              <a:t>0 red marbles</a:t>
            </a:r>
            <a:endParaRPr lang="en-US" dirty="0"/>
          </a:p>
        </p:txBody>
      </p:sp>
      <p:sp>
        <p:nvSpPr>
          <p:cNvPr id="5" name="TextBox 4"/>
          <p:cNvSpPr txBox="1"/>
          <p:nvPr/>
        </p:nvSpPr>
        <p:spPr>
          <a:xfrm>
            <a:off x="1752600" y="5867400"/>
            <a:ext cx="1676400" cy="369332"/>
          </a:xfrm>
          <a:prstGeom prst="rect">
            <a:avLst/>
          </a:prstGeom>
          <a:noFill/>
        </p:spPr>
        <p:txBody>
          <a:bodyPr wrap="square" rtlCol="0">
            <a:spAutoFit/>
          </a:bodyPr>
          <a:lstStyle/>
          <a:p>
            <a:r>
              <a:rPr lang="en-US" dirty="0" smtClean="0"/>
              <a:t>P(black) = .50</a:t>
            </a:r>
            <a:endParaRPr lang="en-US" dirty="0"/>
          </a:p>
        </p:txBody>
      </p:sp>
      <p:sp>
        <p:nvSpPr>
          <p:cNvPr id="187" name="TextBox 186"/>
          <p:cNvSpPr txBox="1"/>
          <p:nvPr/>
        </p:nvSpPr>
        <p:spPr>
          <a:xfrm>
            <a:off x="5715000" y="5867400"/>
            <a:ext cx="1676400" cy="369332"/>
          </a:xfrm>
          <a:prstGeom prst="rect">
            <a:avLst/>
          </a:prstGeom>
          <a:noFill/>
        </p:spPr>
        <p:txBody>
          <a:bodyPr wrap="square" rtlCol="0">
            <a:spAutoFit/>
          </a:bodyPr>
          <a:lstStyle/>
          <a:p>
            <a:r>
              <a:rPr lang="en-US" dirty="0" smtClean="0"/>
              <a:t>P(black) = .90</a:t>
            </a:r>
            <a:endParaRPr lang="en-US" dirty="0"/>
          </a:p>
        </p:txBody>
      </p:sp>
      <p:sp>
        <p:nvSpPr>
          <p:cNvPr id="4" name="Slide Number Placeholder 3"/>
          <p:cNvSpPr>
            <a:spLocks noGrp="1"/>
          </p:cNvSpPr>
          <p:nvPr>
            <p:ph type="sldNum" sz="quarter" idx="12"/>
          </p:nvPr>
        </p:nvSpPr>
        <p:spPr/>
        <p:txBody>
          <a:bodyPr/>
          <a:lstStyle/>
          <a:p>
            <a:fld id="{46F63818-ECA9-6C45-B557-8DE2022BB177}" type="slidenum">
              <a:rPr lang="en-US" smtClean="0"/>
              <a:pPr/>
              <a:t>3</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7"/>
                                        </p:tgtEl>
                                        <p:attrNameLst>
                                          <p:attrName>style.visibility</p:attrName>
                                        </p:attrNameLst>
                                      </p:cBhvr>
                                      <p:to>
                                        <p:strVal val="visible"/>
                                      </p:to>
                                    </p:set>
                                    <p:animEffect transition="in" filter="dissolve">
                                      <p:cBhvr>
                                        <p:cTn id="12" dur="500"/>
                                        <p:tgtEl>
                                          <p:spTgt spid="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9600" y="-2057400"/>
            <a:ext cx="7772400" cy="1143000"/>
          </a:xfrm>
        </p:spPr>
        <p:txBody>
          <a:bodyPr/>
          <a:lstStyle/>
          <a:p>
            <a:pPr eaLnBrk="1" hangingPunct="1"/>
            <a:r>
              <a:rPr lang="en-US">
                <a:latin typeface="Times" charset="0"/>
                <a:ea typeface="ＭＳ Ｐゴシック" charset="0"/>
                <a:cs typeface="ＭＳ Ｐゴシック" charset="0"/>
              </a:rPr>
              <a:t>Curve with mean of 100, shaded below 114</a:t>
            </a:r>
          </a:p>
        </p:txBody>
      </p:sp>
      <p:pic>
        <p:nvPicPr>
          <p:cNvPr id="40963"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7620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Text Box 7"/>
          <p:cNvSpPr txBox="1">
            <a:spLocks noChangeArrowheads="1"/>
          </p:cNvSpPr>
          <p:nvPr/>
        </p:nvSpPr>
        <p:spPr bwMode="auto">
          <a:xfrm>
            <a:off x="8077200" y="38100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40965" name="Text Box 8"/>
          <p:cNvSpPr txBox="1">
            <a:spLocks noChangeArrowheads="1"/>
          </p:cNvSpPr>
          <p:nvPr/>
        </p:nvSpPr>
        <p:spPr bwMode="auto">
          <a:xfrm>
            <a:off x="3962400" y="4229100"/>
            <a:ext cx="1141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 = 100</a:t>
            </a:r>
          </a:p>
        </p:txBody>
      </p:sp>
      <p:sp>
        <p:nvSpPr>
          <p:cNvPr id="40966" name="Line 9"/>
          <p:cNvSpPr>
            <a:spLocks noChangeShapeType="1"/>
          </p:cNvSpPr>
          <p:nvPr/>
        </p:nvSpPr>
        <p:spPr bwMode="auto">
          <a:xfrm>
            <a:off x="1143000" y="53340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7" name="Line 10"/>
          <p:cNvSpPr>
            <a:spLocks noChangeShapeType="1"/>
          </p:cNvSpPr>
          <p:nvPr/>
        </p:nvSpPr>
        <p:spPr bwMode="auto">
          <a:xfrm>
            <a:off x="4495800" y="5334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8" name="Text Box 11"/>
          <p:cNvSpPr txBox="1">
            <a:spLocks noChangeArrowheads="1"/>
          </p:cNvSpPr>
          <p:nvPr/>
        </p:nvSpPr>
        <p:spPr bwMode="auto">
          <a:xfrm>
            <a:off x="8077200" y="51054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
        <p:nvSpPr>
          <p:cNvPr id="40969" name="Text Box 12"/>
          <p:cNvSpPr txBox="1">
            <a:spLocks noChangeArrowheads="1"/>
          </p:cNvSpPr>
          <p:nvPr/>
        </p:nvSpPr>
        <p:spPr bwMode="auto">
          <a:xfrm>
            <a:off x="4311650" y="5486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40970" name="Text Box 13"/>
          <p:cNvSpPr txBox="1">
            <a:spLocks noChangeArrowheads="1"/>
          </p:cNvSpPr>
          <p:nvPr/>
        </p:nvSpPr>
        <p:spPr bwMode="auto">
          <a:xfrm>
            <a:off x="5759450" y="54864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1.40</a:t>
            </a:r>
          </a:p>
        </p:txBody>
      </p:sp>
      <p:sp>
        <p:nvSpPr>
          <p:cNvPr id="40971" name="Line 16"/>
          <p:cNvSpPr>
            <a:spLocks noChangeShapeType="1"/>
          </p:cNvSpPr>
          <p:nvPr/>
        </p:nvSpPr>
        <p:spPr bwMode="auto">
          <a:xfrm>
            <a:off x="6096000" y="28956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40972" name="Group 24"/>
          <p:cNvGrpSpPr>
            <a:grpSpLocks/>
          </p:cNvGrpSpPr>
          <p:nvPr/>
        </p:nvGrpSpPr>
        <p:grpSpPr bwMode="auto">
          <a:xfrm>
            <a:off x="1539875" y="889000"/>
            <a:ext cx="4575175" cy="3184525"/>
            <a:chOff x="970" y="560"/>
            <a:chExt cx="2882" cy="2006"/>
          </a:xfrm>
        </p:grpSpPr>
        <p:sp>
          <p:nvSpPr>
            <p:cNvPr id="40979" name="Freeform 25"/>
            <p:cNvSpPr>
              <a:spLocks/>
            </p:cNvSpPr>
            <p:nvPr/>
          </p:nvSpPr>
          <p:spPr bwMode="auto">
            <a:xfrm>
              <a:off x="970" y="560"/>
              <a:ext cx="2872" cy="2006"/>
            </a:xfrm>
            <a:custGeom>
              <a:avLst/>
              <a:gdLst>
                <a:gd name="T0" fmla="*/ 0 w 2872"/>
                <a:gd name="T1" fmla="*/ 1941 h 2006"/>
                <a:gd name="T2" fmla="*/ 354 w 2872"/>
                <a:gd name="T3" fmla="*/ 1875 h 2006"/>
                <a:gd name="T4" fmla="*/ 420 w 2872"/>
                <a:gd name="T5" fmla="*/ 1836 h 2006"/>
                <a:gd name="T6" fmla="*/ 525 w 2872"/>
                <a:gd name="T7" fmla="*/ 1757 h 2006"/>
                <a:gd name="T8" fmla="*/ 577 w 2872"/>
                <a:gd name="T9" fmla="*/ 1705 h 2006"/>
                <a:gd name="T10" fmla="*/ 630 w 2872"/>
                <a:gd name="T11" fmla="*/ 1652 h 2006"/>
                <a:gd name="T12" fmla="*/ 669 w 2872"/>
                <a:gd name="T13" fmla="*/ 1626 h 2006"/>
                <a:gd name="T14" fmla="*/ 735 w 2872"/>
                <a:gd name="T15" fmla="*/ 1521 h 2006"/>
                <a:gd name="T16" fmla="*/ 840 w 2872"/>
                <a:gd name="T17" fmla="*/ 1377 h 2006"/>
                <a:gd name="T18" fmla="*/ 879 w 2872"/>
                <a:gd name="T19" fmla="*/ 1311 h 2006"/>
                <a:gd name="T20" fmla="*/ 905 w 2872"/>
                <a:gd name="T21" fmla="*/ 1272 h 2006"/>
                <a:gd name="T22" fmla="*/ 866 w 2872"/>
                <a:gd name="T23" fmla="*/ 1285 h 2006"/>
                <a:gd name="T24" fmla="*/ 892 w 2872"/>
                <a:gd name="T25" fmla="*/ 1246 h 2006"/>
                <a:gd name="T26" fmla="*/ 931 w 2872"/>
                <a:gd name="T27" fmla="*/ 1220 h 2006"/>
                <a:gd name="T28" fmla="*/ 971 w 2872"/>
                <a:gd name="T29" fmla="*/ 1101 h 2006"/>
                <a:gd name="T30" fmla="*/ 1063 w 2872"/>
                <a:gd name="T31" fmla="*/ 957 h 2006"/>
                <a:gd name="T32" fmla="*/ 1128 w 2872"/>
                <a:gd name="T33" fmla="*/ 787 h 2006"/>
                <a:gd name="T34" fmla="*/ 1167 w 2872"/>
                <a:gd name="T35" fmla="*/ 708 h 2006"/>
                <a:gd name="T36" fmla="*/ 1259 w 2872"/>
                <a:gd name="T37" fmla="*/ 524 h 2006"/>
                <a:gd name="T38" fmla="*/ 1299 w 2872"/>
                <a:gd name="T39" fmla="*/ 446 h 2006"/>
                <a:gd name="T40" fmla="*/ 1351 w 2872"/>
                <a:gd name="T41" fmla="*/ 380 h 2006"/>
                <a:gd name="T42" fmla="*/ 1404 w 2872"/>
                <a:gd name="T43" fmla="*/ 275 h 2006"/>
                <a:gd name="T44" fmla="*/ 1417 w 2872"/>
                <a:gd name="T45" fmla="*/ 236 h 2006"/>
                <a:gd name="T46" fmla="*/ 1456 w 2872"/>
                <a:gd name="T47" fmla="*/ 223 h 2006"/>
                <a:gd name="T48" fmla="*/ 1482 w 2872"/>
                <a:gd name="T49" fmla="*/ 196 h 2006"/>
                <a:gd name="T50" fmla="*/ 1574 w 2872"/>
                <a:gd name="T51" fmla="*/ 118 h 2006"/>
                <a:gd name="T52" fmla="*/ 1587 w 2872"/>
                <a:gd name="T53" fmla="*/ 78 h 2006"/>
                <a:gd name="T54" fmla="*/ 1666 w 2872"/>
                <a:gd name="T55" fmla="*/ 52 h 2006"/>
                <a:gd name="T56" fmla="*/ 1862 w 2872"/>
                <a:gd name="T57" fmla="*/ 0 h 2006"/>
                <a:gd name="T58" fmla="*/ 2125 w 2872"/>
                <a:gd name="T59" fmla="*/ 65 h 2006"/>
                <a:gd name="T60" fmla="*/ 2151 w 2872"/>
                <a:gd name="T61" fmla="*/ 92 h 2006"/>
                <a:gd name="T62" fmla="*/ 2190 w 2872"/>
                <a:gd name="T63" fmla="*/ 105 h 2006"/>
                <a:gd name="T64" fmla="*/ 2203 w 2872"/>
                <a:gd name="T65" fmla="*/ 144 h 2006"/>
                <a:gd name="T66" fmla="*/ 2295 w 2872"/>
                <a:gd name="T67" fmla="*/ 223 h 2006"/>
                <a:gd name="T68" fmla="*/ 2321 w 2872"/>
                <a:gd name="T69" fmla="*/ 262 h 2006"/>
                <a:gd name="T70" fmla="*/ 2374 w 2872"/>
                <a:gd name="T71" fmla="*/ 315 h 2006"/>
                <a:gd name="T72" fmla="*/ 2466 w 2872"/>
                <a:gd name="T73" fmla="*/ 459 h 2006"/>
                <a:gd name="T74" fmla="*/ 2544 w 2872"/>
                <a:gd name="T75" fmla="*/ 616 h 2006"/>
                <a:gd name="T76" fmla="*/ 2557 w 2872"/>
                <a:gd name="T77" fmla="*/ 656 h 2006"/>
                <a:gd name="T78" fmla="*/ 2584 w 2872"/>
                <a:gd name="T79" fmla="*/ 682 h 2006"/>
                <a:gd name="T80" fmla="*/ 2636 w 2872"/>
                <a:gd name="T81" fmla="*/ 787 h 2006"/>
                <a:gd name="T82" fmla="*/ 2702 w 2872"/>
                <a:gd name="T83" fmla="*/ 931 h 2006"/>
                <a:gd name="T84" fmla="*/ 2794 w 2872"/>
                <a:gd name="T85" fmla="*/ 1115 h 2006"/>
                <a:gd name="T86" fmla="*/ 2833 w 2872"/>
                <a:gd name="T87" fmla="*/ 1259 h 2006"/>
                <a:gd name="T88" fmla="*/ 2872 w 2872"/>
                <a:gd name="T89" fmla="*/ 1272 h 2006"/>
                <a:gd name="T90" fmla="*/ 2870 w 2872"/>
                <a:gd name="T91" fmla="*/ 1958 h 2006"/>
                <a:gd name="T92" fmla="*/ 2582 w 2872"/>
                <a:gd name="T93" fmla="*/ 2006 h 2006"/>
                <a:gd name="T94" fmla="*/ 2630 w 2872"/>
                <a:gd name="T95" fmla="*/ 1910 h 2006"/>
                <a:gd name="T96" fmla="*/ 2774 w 2872"/>
                <a:gd name="T97" fmla="*/ 1958 h 2006"/>
                <a:gd name="T98" fmla="*/ 134 w 2872"/>
                <a:gd name="T99" fmla="*/ 1958 h 2006"/>
                <a:gd name="T100" fmla="*/ 0 w 2872"/>
                <a:gd name="T101" fmla="*/ 1941 h 200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872"/>
                <a:gd name="T154" fmla="*/ 0 h 2006"/>
                <a:gd name="T155" fmla="*/ 2872 w 2872"/>
                <a:gd name="T156" fmla="*/ 2006 h 200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872" h="2006">
                  <a:moveTo>
                    <a:pt x="0" y="1941"/>
                  </a:moveTo>
                  <a:cubicBezTo>
                    <a:pt x="121" y="1929"/>
                    <a:pt x="238" y="1913"/>
                    <a:pt x="354" y="1875"/>
                  </a:cubicBezTo>
                  <a:cubicBezTo>
                    <a:pt x="407" y="1823"/>
                    <a:pt x="350" y="1870"/>
                    <a:pt x="420" y="1836"/>
                  </a:cubicBezTo>
                  <a:cubicBezTo>
                    <a:pt x="459" y="1816"/>
                    <a:pt x="488" y="1781"/>
                    <a:pt x="525" y="1757"/>
                  </a:cubicBezTo>
                  <a:cubicBezTo>
                    <a:pt x="551" y="1678"/>
                    <a:pt x="516" y="1748"/>
                    <a:pt x="577" y="1705"/>
                  </a:cubicBezTo>
                  <a:cubicBezTo>
                    <a:pt x="597" y="1690"/>
                    <a:pt x="609" y="1665"/>
                    <a:pt x="630" y="1652"/>
                  </a:cubicBezTo>
                  <a:cubicBezTo>
                    <a:pt x="643" y="1643"/>
                    <a:pt x="656" y="1634"/>
                    <a:pt x="669" y="1626"/>
                  </a:cubicBezTo>
                  <a:cubicBezTo>
                    <a:pt x="684" y="1579"/>
                    <a:pt x="706" y="1558"/>
                    <a:pt x="735" y="1521"/>
                  </a:cubicBezTo>
                  <a:cubicBezTo>
                    <a:pt x="772" y="1470"/>
                    <a:pt x="795" y="1419"/>
                    <a:pt x="840" y="1377"/>
                  </a:cubicBezTo>
                  <a:cubicBezTo>
                    <a:pt x="862" y="1310"/>
                    <a:pt x="838" y="1362"/>
                    <a:pt x="879" y="1311"/>
                  </a:cubicBezTo>
                  <a:cubicBezTo>
                    <a:pt x="888" y="1298"/>
                    <a:pt x="911" y="1285"/>
                    <a:pt x="905" y="1272"/>
                  </a:cubicBezTo>
                  <a:cubicBezTo>
                    <a:pt x="898" y="1259"/>
                    <a:pt x="879" y="1280"/>
                    <a:pt x="866" y="1285"/>
                  </a:cubicBezTo>
                  <a:cubicBezTo>
                    <a:pt x="874" y="1272"/>
                    <a:pt x="880" y="1257"/>
                    <a:pt x="892" y="1246"/>
                  </a:cubicBezTo>
                  <a:cubicBezTo>
                    <a:pt x="903" y="1234"/>
                    <a:pt x="922" y="1233"/>
                    <a:pt x="931" y="1220"/>
                  </a:cubicBezTo>
                  <a:cubicBezTo>
                    <a:pt x="953" y="1184"/>
                    <a:pt x="947" y="1135"/>
                    <a:pt x="971" y="1101"/>
                  </a:cubicBezTo>
                  <a:cubicBezTo>
                    <a:pt x="1004" y="1050"/>
                    <a:pt x="1018" y="1000"/>
                    <a:pt x="1063" y="957"/>
                  </a:cubicBezTo>
                  <a:cubicBezTo>
                    <a:pt x="1078" y="894"/>
                    <a:pt x="1092" y="840"/>
                    <a:pt x="1128" y="787"/>
                  </a:cubicBezTo>
                  <a:cubicBezTo>
                    <a:pt x="1157" y="694"/>
                    <a:pt x="1119" y="800"/>
                    <a:pt x="1167" y="708"/>
                  </a:cubicBezTo>
                  <a:cubicBezTo>
                    <a:pt x="1198" y="645"/>
                    <a:pt x="1209" y="575"/>
                    <a:pt x="1259" y="524"/>
                  </a:cubicBezTo>
                  <a:cubicBezTo>
                    <a:pt x="1291" y="393"/>
                    <a:pt x="1247" y="531"/>
                    <a:pt x="1299" y="446"/>
                  </a:cubicBezTo>
                  <a:cubicBezTo>
                    <a:pt x="1342" y="373"/>
                    <a:pt x="1271" y="432"/>
                    <a:pt x="1351" y="380"/>
                  </a:cubicBezTo>
                  <a:cubicBezTo>
                    <a:pt x="1380" y="289"/>
                    <a:pt x="1357" y="320"/>
                    <a:pt x="1404" y="275"/>
                  </a:cubicBezTo>
                  <a:cubicBezTo>
                    <a:pt x="1408" y="262"/>
                    <a:pt x="1407" y="245"/>
                    <a:pt x="1417" y="236"/>
                  </a:cubicBezTo>
                  <a:cubicBezTo>
                    <a:pt x="1426" y="226"/>
                    <a:pt x="1444" y="230"/>
                    <a:pt x="1456" y="223"/>
                  </a:cubicBezTo>
                  <a:cubicBezTo>
                    <a:pt x="1466" y="216"/>
                    <a:pt x="1473" y="205"/>
                    <a:pt x="1482" y="196"/>
                  </a:cubicBezTo>
                  <a:cubicBezTo>
                    <a:pt x="1503" y="132"/>
                    <a:pt x="1517" y="155"/>
                    <a:pt x="1574" y="118"/>
                  </a:cubicBezTo>
                  <a:cubicBezTo>
                    <a:pt x="1578" y="104"/>
                    <a:pt x="1575" y="86"/>
                    <a:pt x="1587" y="78"/>
                  </a:cubicBezTo>
                  <a:cubicBezTo>
                    <a:pt x="1609" y="61"/>
                    <a:pt x="1666" y="52"/>
                    <a:pt x="1666" y="52"/>
                  </a:cubicBezTo>
                  <a:cubicBezTo>
                    <a:pt x="1729" y="9"/>
                    <a:pt x="1783" y="9"/>
                    <a:pt x="1862" y="0"/>
                  </a:cubicBezTo>
                  <a:cubicBezTo>
                    <a:pt x="1951" y="12"/>
                    <a:pt x="2038" y="36"/>
                    <a:pt x="2125" y="65"/>
                  </a:cubicBezTo>
                  <a:cubicBezTo>
                    <a:pt x="2133" y="74"/>
                    <a:pt x="2140" y="85"/>
                    <a:pt x="2151" y="92"/>
                  </a:cubicBezTo>
                  <a:cubicBezTo>
                    <a:pt x="2162" y="99"/>
                    <a:pt x="2180" y="95"/>
                    <a:pt x="2190" y="105"/>
                  </a:cubicBezTo>
                  <a:cubicBezTo>
                    <a:pt x="2199" y="114"/>
                    <a:pt x="2195" y="132"/>
                    <a:pt x="2203" y="144"/>
                  </a:cubicBezTo>
                  <a:cubicBezTo>
                    <a:pt x="2224" y="178"/>
                    <a:pt x="2269" y="190"/>
                    <a:pt x="2295" y="223"/>
                  </a:cubicBezTo>
                  <a:cubicBezTo>
                    <a:pt x="2304" y="235"/>
                    <a:pt x="2310" y="250"/>
                    <a:pt x="2321" y="262"/>
                  </a:cubicBezTo>
                  <a:cubicBezTo>
                    <a:pt x="2337" y="280"/>
                    <a:pt x="2374" y="315"/>
                    <a:pt x="2374" y="315"/>
                  </a:cubicBezTo>
                  <a:cubicBezTo>
                    <a:pt x="2392" y="371"/>
                    <a:pt x="2423" y="417"/>
                    <a:pt x="2466" y="459"/>
                  </a:cubicBezTo>
                  <a:cubicBezTo>
                    <a:pt x="2483" y="512"/>
                    <a:pt x="2512" y="568"/>
                    <a:pt x="2544" y="616"/>
                  </a:cubicBezTo>
                  <a:cubicBezTo>
                    <a:pt x="2548" y="629"/>
                    <a:pt x="2549" y="644"/>
                    <a:pt x="2557" y="656"/>
                  </a:cubicBezTo>
                  <a:cubicBezTo>
                    <a:pt x="2563" y="666"/>
                    <a:pt x="2578" y="670"/>
                    <a:pt x="2584" y="682"/>
                  </a:cubicBezTo>
                  <a:cubicBezTo>
                    <a:pt x="2647" y="806"/>
                    <a:pt x="2575" y="724"/>
                    <a:pt x="2636" y="787"/>
                  </a:cubicBezTo>
                  <a:cubicBezTo>
                    <a:pt x="2655" y="846"/>
                    <a:pt x="2658" y="889"/>
                    <a:pt x="2702" y="931"/>
                  </a:cubicBezTo>
                  <a:cubicBezTo>
                    <a:pt x="2723" y="995"/>
                    <a:pt x="2745" y="1066"/>
                    <a:pt x="2794" y="1115"/>
                  </a:cubicBezTo>
                  <a:cubicBezTo>
                    <a:pt x="2797" y="1131"/>
                    <a:pt x="2819" y="1254"/>
                    <a:pt x="2833" y="1259"/>
                  </a:cubicBezTo>
                  <a:cubicBezTo>
                    <a:pt x="2846" y="1263"/>
                    <a:pt x="2872" y="1272"/>
                    <a:pt x="2872" y="1272"/>
                  </a:cubicBezTo>
                  <a:lnTo>
                    <a:pt x="2870" y="1958"/>
                  </a:lnTo>
                  <a:lnTo>
                    <a:pt x="2582" y="2006"/>
                  </a:lnTo>
                  <a:lnTo>
                    <a:pt x="2630" y="1910"/>
                  </a:lnTo>
                  <a:lnTo>
                    <a:pt x="2774" y="1958"/>
                  </a:lnTo>
                  <a:lnTo>
                    <a:pt x="134" y="1958"/>
                  </a:lnTo>
                  <a:lnTo>
                    <a:pt x="0" y="1941"/>
                  </a:lnTo>
                  <a:close/>
                </a:path>
              </a:pathLst>
            </a:custGeom>
            <a:solidFill>
              <a:srgbClr val="D9EDDE">
                <a:alpha val="63136"/>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980" name="Freeform 26"/>
            <p:cNvSpPr>
              <a:spLocks/>
            </p:cNvSpPr>
            <p:nvPr/>
          </p:nvSpPr>
          <p:spPr bwMode="auto">
            <a:xfrm>
              <a:off x="3567" y="2451"/>
              <a:ext cx="285" cy="58"/>
            </a:xfrm>
            <a:custGeom>
              <a:avLst/>
              <a:gdLst>
                <a:gd name="T0" fmla="*/ 13 w 285"/>
                <a:gd name="T1" fmla="*/ 54 h 58"/>
                <a:gd name="T2" fmla="*/ 131 w 285"/>
                <a:gd name="T3" fmla="*/ 2 h 58"/>
                <a:gd name="T4" fmla="*/ 13 w 285"/>
                <a:gd name="T5" fmla="*/ 15 h 58"/>
                <a:gd name="T6" fmla="*/ 0 w 285"/>
                <a:gd name="T7" fmla="*/ 54 h 58"/>
                <a:gd name="T8" fmla="*/ 13 w 285"/>
                <a:gd name="T9" fmla="*/ 54 h 58"/>
                <a:gd name="T10" fmla="*/ 0 60000 65536"/>
                <a:gd name="T11" fmla="*/ 0 60000 65536"/>
                <a:gd name="T12" fmla="*/ 0 60000 65536"/>
                <a:gd name="T13" fmla="*/ 0 60000 65536"/>
                <a:gd name="T14" fmla="*/ 0 60000 65536"/>
                <a:gd name="T15" fmla="*/ 0 w 285"/>
                <a:gd name="T16" fmla="*/ 0 h 58"/>
                <a:gd name="T17" fmla="*/ 285 w 285"/>
                <a:gd name="T18" fmla="*/ 58 h 58"/>
              </a:gdLst>
              <a:ahLst/>
              <a:cxnLst>
                <a:cxn ang="T10">
                  <a:pos x="T0" y="T1"/>
                </a:cxn>
                <a:cxn ang="T11">
                  <a:pos x="T2" y="T3"/>
                </a:cxn>
                <a:cxn ang="T12">
                  <a:pos x="T4" y="T5"/>
                </a:cxn>
                <a:cxn ang="T13">
                  <a:pos x="T6" y="T7"/>
                </a:cxn>
                <a:cxn ang="T14">
                  <a:pos x="T8" y="T9"/>
                </a:cxn>
              </a:cxnLst>
              <a:rect l="T15" t="T16" r="T17" b="T18"/>
              <a:pathLst>
                <a:path w="285" h="58">
                  <a:moveTo>
                    <a:pt x="13" y="54"/>
                  </a:moveTo>
                  <a:cubicBezTo>
                    <a:pt x="145" y="44"/>
                    <a:pt x="285" y="53"/>
                    <a:pt x="131" y="2"/>
                  </a:cubicBezTo>
                  <a:cubicBezTo>
                    <a:pt x="91" y="6"/>
                    <a:pt x="49" y="0"/>
                    <a:pt x="13" y="15"/>
                  </a:cubicBezTo>
                  <a:cubicBezTo>
                    <a:pt x="0" y="20"/>
                    <a:pt x="0" y="40"/>
                    <a:pt x="0" y="54"/>
                  </a:cubicBezTo>
                  <a:cubicBezTo>
                    <a:pt x="0" y="58"/>
                    <a:pt x="8" y="54"/>
                    <a:pt x="13" y="54"/>
                  </a:cubicBezTo>
                  <a:close/>
                </a:path>
              </a:pathLst>
            </a:custGeom>
            <a:solidFill>
              <a:srgbClr val="D9EDDE">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40973" name="Line 27"/>
          <p:cNvSpPr>
            <a:spLocks noChangeShapeType="1"/>
          </p:cNvSpPr>
          <p:nvPr/>
        </p:nvSpPr>
        <p:spPr bwMode="auto">
          <a:xfrm>
            <a:off x="1143000" y="40005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4" name="Line 28"/>
          <p:cNvSpPr>
            <a:spLocks noChangeShapeType="1"/>
          </p:cNvSpPr>
          <p:nvPr/>
        </p:nvSpPr>
        <p:spPr bwMode="auto">
          <a:xfrm>
            <a:off x="4495800" y="876300"/>
            <a:ext cx="0" cy="3352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5" name="Line 29"/>
          <p:cNvSpPr>
            <a:spLocks noChangeShapeType="1"/>
          </p:cNvSpPr>
          <p:nvPr/>
        </p:nvSpPr>
        <p:spPr bwMode="auto">
          <a:xfrm>
            <a:off x="4495800" y="22098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76" name="Text Box 30"/>
          <p:cNvSpPr txBox="1">
            <a:spLocks noChangeArrowheads="1"/>
          </p:cNvSpPr>
          <p:nvPr/>
        </p:nvSpPr>
        <p:spPr bwMode="auto">
          <a:xfrm>
            <a:off x="4495800" y="1828800"/>
            <a:ext cx="99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a:t>
            </a:r>
            <a:r>
              <a:rPr lang="en-US"/>
              <a:t> = 10</a:t>
            </a:r>
          </a:p>
        </p:txBody>
      </p:sp>
      <p:sp>
        <p:nvSpPr>
          <p:cNvPr id="40977" name="Text Box 31"/>
          <p:cNvSpPr txBox="1">
            <a:spLocks noChangeArrowheads="1"/>
          </p:cNvSpPr>
          <p:nvPr/>
        </p:nvSpPr>
        <p:spPr bwMode="auto">
          <a:xfrm>
            <a:off x="5756275" y="4211638"/>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114</a:t>
            </a:r>
          </a:p>
        </p:txBody>
      </p:sp>
      <p:sp>
        <p:nvSpPr>
          <p:cNvPr id="40978" name="Line 32"/>
          <p:cNvSpPr>
            <a:spLocks noChangeShapeType="1"/>
          </p:cNvSpPr>
          <p:nvPr/>
        </p:nvSpPr>
        <p:spPr bwMode="auto">
          <a:xfrm>
            <a:off x="6096000" y="5334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46F63818-ECA9-6C45-B557-8DE2022BB177}" type="slidenum">
              <a:rPr lang="en-US" smtClean="0"/>
              <a:pPr/>
              <a:t>30</a:t>
            </a:fld>
            <a:endParaRPr lang="en-US"/>
          </a:p>
        </p:txBody>
      </p:sp>
      <p:sp>
        <p:nvSpPr>
          <p:cNvPr id="22" name="TextBox 21"/>
          <p:cNvSpPr txBox="1"/>
          <p:nvPr/>
        </p:nvSpPr>
        <p:spPr>
          <a:xfrm>
            <a:off x="457200" y="228600"/>
            <a:ext cx="8153400" cy="369332"/>
          </a:xfrm>
          <a:prstGeom prst="rect">
            <a:avLst/>
          </a:prstGeom>
          <a:noFill/>
        </p:spPr>
        <p:txBody>
          <a:bodyPr wrap="square" rtlCol="0">
            <a:spAutoFit/>
          </a:bodyPr>
          <a:lstStyle/>
          <a:p>
            <a:r>
              <a:rPr lang="en-US" dirty="0" smtClean="0"/>
              <a:t>If you select a score at random what is the probability of a score less than 114?</a:t>
            </a:r>
            <a:endParaRPr lang="en-US" dirty="0"/>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70"/>
                                        </p:tgtEl>
                                        <p:attrNameLst>
                                          <p:attrName>style.visibility</p:attrName>
                                        </p:attrNameLst>
                                      </p:cBhvr>
                                      <p:to>
                                        <p:strVal val="visible"/>
                                      </p:to>
                                    </p:set>
                                    <p:animEffect transition="in" filter="dissolve">
                                      <p:cBhvr>
                                        <p:cTn id="7" dur="500"/>
                                        <p:tgtEl>
                                          <p:spTgt spid="40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9600" y="-2057400"/>
            <a:ext cx="7772400" cy="1143000"/>
          </a:xfrm>
        </p:spPr>
        <p:txBody>
          <a:bodyPr/>
          <a:lstStyle/>
          <a:p>
            <a:pPr eaLnBrk="1" hangingPunct="1"/>
            <a:r>
              <a:rPr lang="en-US">
                <a:latin typeface="Times" charset="0"/>
                <a:ea typeface="ＭＳ Ｐゴシック" charset="0"/>
                <a:cs typeface="ＭＳ Ｐゴシック" charset="0"/>
              </a:rPr>
              <a:t>Curve with mean of 100, shaded below 92</a:t>
            </a:r>
          </a:p>
        </p:txBody>
      </p:sp>
      <p:pic>
        <p:nvPicPr>
          <p:cNvPr id="41987"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7620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Text Box 4"/>
          <p:cNvSpPr txBox="1">
            <a:spLocks noChangeArrowheads="1"/>
          </p:cNvSpPr>
          <p:nvPr/>
        </p:nvSpPr>
        <p:spPr bwMode="auto">
          <a:xfrm>
            <a:off x="8077200" y="38100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41989" name="Text Box 5"/>
          <p:cNvSpPr txBox="1">
            <a:spLocks noChangeArrowheads="1"/>
          </p:cNvSpPr>
          <p:nvPr/>
        </p:nvSpPr>
        <p:spPr bwMode="auto">
          <a:xfrm>
            <a:off x="3962400" y="4229100"/>
            <a:ext cx="1141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 = 100</a:t>
            </a:r>
          </a:p>
        </p:txBody>
      </p:sp>
      <p:grpSp>
        <p:nvGrpSpPr>
          <p:cNvPr id="3" name="Group 2"/>
          <p:cNvGrpSpPr/>
          <p:nvPr/>
        </p:nvGrpSpPr>
        <p:grpSpPr>
          <a:xfrm>
            <a:off x="1143000" y="5105400"/>
            <a:ext cx="7253288" cy="838200"/>
            <a:chOff x="1143000" y="5105400"/>
            <a:chExt cx="7253288" cy="838200"/>
          </a:xfrm>
        </p:grpSpPr>
        <p:sp>
          <p:nvSpPr>
            <p:cNvPr id="41990" name="Line 6"/>
            <p:cNvSpPr>
              <a:spLocks noChangeShapeType="1"/>
            </p:cNvSpPr>
            <p:nvPr/>
          </p:nvSpPr>
          <p:spPr bwMode="auto">
            <a:xfrm>
              <a:off x="1143000" y="53340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1" name="Line 7"/>
            <p:cNvSpPr>
              <a:spLocks noChangeShapeType="1"/>
            </p:cNvSpPr>
            <p:nvPr/>
          </p:nvSpPr>
          <p:spPr bwMode="auto">
            <a:xfrm>
              <a:off x="4495800" y="5334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2" name="Text Box 8"/>
            <p:cNvSpPr txBox="1">
              <a:spLocks noChangeArrowheads="1"/>
            </p:cNvSpPr>
            <p:nvPr/>
          </p:nvSpPr>
          <p:spPr bwMode="auto">
            <a:xfrm>
              <a:off x="8077200" y="51054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
          <p:nvSpPr>
            <p:cNvPr id="41993" name="Text Box 9"/>
            <p:cNvSpPr txBox="1">
              <a:spLocks noChangeArrowheads="1"/>
            </p:cNvSpPr>
            <p:nvPr/>
          </p:nvSpPr>
          <p:spPr bwMode="auto">
            <a:xfrm>
              <a:off x="4311650" y="5486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0</a:t>
              </a:r>
            </a:p>
          </p:txBody>
        </p:sp>
      </p:grpSp>
      <p:sp>
        <p:nvSpPr>
          <p:cNvPr id="41994" name="Text Box 10"/>
          <p:cNvSpPr txBox="1">
            <a:spLocks noChangeArrowheads="1"/>
          </p:cNvSpPr>
          <p:nvPr/>
        </p:nvSpPr>
        <p:spPr bwMode="auto">
          <a:xfrm>
            <a:off x="3068638" y="5486400"/>
            <a:ext cx="81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-0.80</a:t>
            </a:r>
          </a:p>
        </p:txBody>
      </p:sp>
      <p:sp>
        <p:nvSpPr>
          <p:cNvPr id="41995" name="Line 16"/>
          <p:cNvSpPr>
            <a:spLocks noChangeShapeType="1"/>
          </p:cNvSpPr>
          <p:nvPr/>
        </p:nvSpPr>
        <p:spPr bwMode="auto">
          <a:xfrm>
            <a:off x="4495800" y="876300"/>
            <a:ext cx="0" cy="3352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6" name="Line 17"/>
          <p:cNvSpPr>
            <a:spLocks noChangeShapeType="1"/>
          </p:cNvSpPr>
          <p:nvPr/>
        </p:nvSpPr>
        <p:spPr bwMode="auto">
          <a:xfrm>
            <a:off x="4495800" y="22098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997" name="Text Box 18"/>
          <p:cNvSpPr txBox="1">
            <a:spLocks noChangeArrowheads="1"/>
          </p:cNvSpPr>
          <p:nvPr/>
        </p:nvSpPr>
        <p:spPr bwMode="auto">
          <a:xfrm>
            <a:off x="4495800" y="1828800"/>
            <a:ext cx="99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a:t>
            </a:r>
            <a:r>
              <a:rPr lang="en-US"/>
              <a:t> = 10</a:t>
            </a:r>
          </a:p>
        </p:txBody>
      </p:sp>
      <p:sp>
        <p:nvSpPr>
          <p:cNvPr id="41998" name="Text Box 19"/>
          <p:cNvSpPr txBox="1">
            <a:spLocks noChangeArrowheads="1"/>
          </p:cNvSpPr>
          <p:nvPr/>
        </p:nvSpPr>
        <p:spPr bwMode="auto">
          <a:xfrm>
            <a:off x="3213100" y="421163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92</a:t>
            </a:r>
          </a:p>
        </p:txBody>
      </p:sp>
      <p:sp>
        <p:nvSpPr>
          <p:cNvPr id="41999" name="Line 20"/>
          <p:cNvSpPr>
            <a:spLocks noChangeShapeType="1"/>
          </p:cNvSpPr>
          <p:nvPr/>
        </p:nvSpPr>
        <p:spPr bwMode="auto">
          <a:xfrm>
            <a:off x="3460750" y="5334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000" name="Freeform 22"/>
          <p:cNvSpPr>
            <a:spLocks/>
          </p:cNvSpPr>
          <p:nvPr/>
        </p:nvSpPr>
        <p:spPr bwMode="auto">
          <a:xfrm>
            <a:off x="1558925" y="1831975"/>
            <a:ext cx="1946275" cy="2185988"/>
          </a:xfrm>
          <a:custGeom>
            <a:avLst/>
            <a:gdLst>
              <a:gd name="T0" fmla="*/ 1588 w 1226"/>
              <a:gd name="T1" fmla="*/ 2185988 h 1377"/>
              <a:gd name="T2" fmla="*/ 23813 w 1226"/>
              <a:gd name="T3" fmla="*/ 2103438 h 1377"/>
              <a:gd name="T4" fmla="*/ 85725 w 1226"/>
              <a:gd name="T5" fmla="*/ 2124075 h 1377"/>
              <a:gd name="T6" fmla="*/ 231775 w 1226"/>
              <a:gd name="T7" fmla="*/ 2103438 h 1377"/>
              <a:gd name="T8" fmla="*/ 355600 w 1226"/>
              <a:gd name="T9" fmla="*/ 2062163 h 1377"/>
              <a:gd name="T10" fmla="*/ 419100 w 1226"/>
              <a:gd name="T11" fmla="*/ 2039938 h 1377"/>
              <a:gd name="T12" fmla="*/ 481013 w 1226"/>
              <a:gd name="T13" fmla="*/ 2019300 h 1377"/>
              <a:gd name="T14" fmla="*/ 542925 w 1226"/>
              <a:gd name="T15" fmla="*/ 1998663 h 1377"/>
              <a:gd name="T16" fmla="*/ 709613 w 1226"/>
              <a:gd name="T17" fmla="*/ 1895475 h 1377"/>
              <a:gd name="T18" fmla="*/ 752475 w 1226"/>
              <a:gd name="T19" fmla="*/ 1852613 h 1377"/>
              <a:gd name="T20" fmla="*/ 876300 w 1226"/>
              <a:gd name="T21" fmla="*/ 1770063 h 1377"/>
              <a:gd name="T22" fmla="*/ 1022350 w 1226"/>
              <a:gd name="T23" fmla="*/ 1624013 h 1377"/>
              <a:gd name="T24" fmla="*/ 1147763 w 1226"/>
              <a:gd name="T25" fmla="*/ 1477963 h 1377"/>
              <a:gd name="T26" fmla="*/ 1209675 w 1226"/>
              <a:gd name="T27" fmla="*/ 1354138 h 1377"/>
              <a:gd name="T28" fmla="*/ 1293813 w 1226"/>
              <a:gd name="T29" fmla="*/ 1270000 h 1377"/>
              <a:gd name="T30" fmla="*/ 1335088 w 1226"/>
              <a:gd name="T31" fmla="*/ 1144588 h 1377"/>
              <a:gd name="T32" fmla="*/ 1417638 w 1226"/>
              <a:gd name="T33" fmla="*/ 1020763 h 1377"/>
              <a:gd name="T34" fmla="*/ 1481138 w 1226"/>
              <a:gd name="T35" fmla="*/ 915988 h 1377"/>
              <a:gd name="T36" fmla="*/ 1501775 w 1226"/>
              <a:gd name="T37" fmla="*/ 854075 h 1377"/>
              <a:gd name="T38" fmla="*/ 1604963 w 1226"/>
              <a:gd name="T39" fmla="*/ 666750 h 1377"/>
              <a:gd name="T40" fmla="*/ 1668463 w 1226"/>
              <a:gd name="T41" fmla="*/ 479425 h 1377"/>
              <a:gd name="T42" fmla="*/ 1709738 w 1226"/>
              <a:gd name="T43" fmla="*/ 415925 h 1377"/>
              <a:gd name="T44" fmla="*/ 1792288 w 1226"/>
              <a:gd name="T45" fmla="*/ 249238 h 1377"/>
              <a:gd name="T46" fmla="*/ 1855788 w 1226"/>
              <a:gd name="T47" fmla="*/ 61913 h 1377"/>
              <a:gd name="T48" fmla="*/ 1897063 w 1226"/>
              <a:gd name="T49" fmla="*/ 0 h 1377"/>
              <a:gd name="T50" fmla="*/ 1897063 w 1226"/>
              <a:gd name="T51" fmla="*/ 61913 h 1377"/>
              <a:gd name="T52" fmla="*/ 1946275 w 1226"/>
              <a:gd name="T53" fmla="*/ 2151063 h 1377"/>
              <a:gd name="T54" fmla="*/ 1588 w 1226"/>
              <a:gd name="T55" fmla="*/ 2185988 h 137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26"/>
              <a:gd name="T85" fmla="*/ 0 h 1377"/>
              <a:gd name="T86" fmla="*/ 1226 w 1226"/>
              <a:gd name="T87" fmla="*/ 1377 h 137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26" h="1377">
                <a:moveTo>
                  <a:pt x="1" y="1377"/>
                </a:moveTo>
                <a:cubicBezTo>
                  <a:pt x="5" y="1359"/>
                  <a:pt x="0" y="1335"/>
                  <a:pt x="15" y="1325"/>
                </a:cubicBezTo>
                <a:cubicBezTo>
                  <a:pt x="26" y="1316"/>
                  <a:pt x="40" y="1338"/>
                  <a:pt x="54" y="1338"/>
                </a:cubicBezTo>
                <a:cubicBezTo>
                  <a:pt x="84" y="1338"/>
                  <a:pt x="115" y="1329"/>
                  <a:pt x="146" y="1325"/>
                </a:cubicBezTo>
                <a:cubicBezTo>
                  <a:pt x="172" y="1316"/>
                  <a:pt x="198" y="1307"/>
                  <a:pt x="224" y="1299"/>
                </a:cubicBezTo>
                <a:cubicBezTo>
                  <a:pt x="237" y="1294"/>
                  <a:pt x="250" y="1289"/>
                  <a:pt x="264" y="1285"/>
                </a:cubicBezTo>
                <a:cubicBezTo>
                  <a:pt x="276" y="1280"/>
                  <a:pt x="290" y="1276"/>
                  <a:pt x="303" y="1272"/>
                </a:cubicBezTo>
                <a:cubicBezTo>
                  <a:pt x="316" y="1267"/>
                  <a:pt x="342" y="1259"/>
                  <a:pt x="342" y="1259"/>
                </a:cubicBezTo>
                <a:cubicBezTo>
                  <a:pt x="375" y="1226"/>
                  <a:pt x="403" y="1208"/>
                  <a:pt x="447" y="1194"/>
                </a:cubicBezTo>
                <a:cubicBezTo>
                  <a:pt x="456" y="1185"/>
                  <a:pt x="463" y="1174"/>
                  <a:pt x="474" y="1167"/>
                </a:cubicBezTo>
                <a:cubicBezTo>
                  <a:pt x="498" y="1148"/>
                  <a:pt x="552" y="1115"/>
                  <a:pt x="552" y="1115"/>
                </a:cubicBezTo>
                <a:cubicBezTo>
                  <a:pt x="580" y="1072"/>
                  <a:pt x="601" y="1051"/>
                  <a:pt x="644" y="1023"/>
                </a:cubicBezTo>
                <a:cubicBezTo>
                  <a:pt x="662" y="968"/>
                  <a:pt x="684" y="969"/>
                  <a:pt x="723" y="931"/>
                </a:cubicBezTo>
                <a:cubicBezTo>
                  <a:pt x="735" y="893"/>
                  <a:pt x="734" y="884"/>
                  <a:pt x="762" y="853"/>
                </a:cubicBezTo>
                <a:cubicBezTo>
                  <a:pt x="778" y="834"/>
                  <a:pt x="815" y="800"/>
                  <a:pt x="815" y="800"/>
                </a:cubicBezTo>
                <a:cubicBezTo>
                  <a:pt x="823" y="773"/>
                  <a:pt x="825" y="744"/>
                  <a:pt x="841" y="721"/>
                </a:cubicBezTo>
                <a:cubicBezTo>
                  <a:pt x="858" y="695"/>
                  <a:pt x="893" y="643"/>
                  <a:pt x="893" y="643"/>
                </a:cubicBezTo>
                <a:cubicBezTo>
                  <a:pt x="928" y="532"/>
                  <a:pt x="878" y="664"/>
                  <a:pt x="933" y="577"/>
                </a:cubicBezTo>
                <a:cubicBezTo>
                  <a:pt x="940" y="565"/>
                  <a:pt x="939" y="550"/>
                  <a:pt x="946" y="538"/>
                </a:cubicBezTo>
                <a:cubicBezTo>
                  <a:pt x="965" y="498"/>
                  <a:pt x="986" y="457"/>
                  <a:pt x="1011" y="420"/>
                </a:cubicBezTo>
                <a:cubicBezTo>
                  <a:pt x="1023" y="380"/>
                  <a:pt x="1028" y="336"/>
                  <a:pt x="1051" y="302"/>
                </a:cubicBezTo>
                <a:cubicBezTo>
                  <a:pt x="1059" y="288"/>
                  <a:pt x="1070" y="276"/>
                  <a:pt x="1077" y="262"/>
                </a:cubicBezTo>
                <a:cubicBezTo>
                  <a:pt x="1124" y="153"/>
                  <a:pt x="1075" y="212"/>
                  <a:pt x="1129" y="157"/>
                </a:cubicBezTo>
                <a:cubicBezTo>
                  <a:pt x="1142" y="117"/>
                  <a:pt x="1145" y="73"/>
                  <a:pt x="1169" y="39"/>
                </a:cubicBezTo>
                <a:cubicBezTo>
                  <a:pt x="1177" y="26"/>
                  <a:pt x="1179" y="0"/>
                  <a:pt x="1195" y="0"/>
                </a:cubicBezTo>
                <a:cubicBezTo>
                  <a:pt x="1208" y="0"/>
                  <a:pt x="1195" y="26"/>
                  <a:pt x="1195" y="39"/>
                </a:cubicBezTo>
                <a:lnTo>
                  <a:pt x="1226" y="1355"/>
                </a:lnTo>
                <a:lnTo>
                  <a:pt x="1" y="1377"/>
                </a:lnTo>
                <a:close/>
              </a:path>
            </a:pathLst>
          </a:custGeom>
          <a:solidFill>
            <a:srgbClr val="FF6600">
              <a:alpha val="54901"/>
            </a:srgbClr>
          </a:solidFill>
          <a:ln>
            <a:noFill/>
          </a:ln>
          <a:extLst/>
        </p:spPr>
        <p:txBody>
          <a:bodyPr wrap="none" anchor="ctr"/>
          <a:lstStyle/>
          <a:p>
            <a:endParaRPr lang="en-US"/>
          </a:p>
        </p:txBody>
      </p:sp>
      <p:sp>
        <p:nvSpPr>
          <p:cNvPr id="42001" name="Line 23"/>
          <p:cNvSpPr>
            <a:spLocks noChangeShapeType="1"/>
          </p:cNvSpPr>
          <p:nvPr/>
        </p:nvSpPr>
        <p:spPr bwMode="auto">
          <a:xfrm>
            <a:off x="3484563" y="1752600"/>
            <a:ext cx="0" cy="243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002" name="Line 24"/>
          <p:cNvSpPr>
            <a:spLocks noChangeShapeType="1"/>
          </p:cNvSpPr>
          <p:nvPr/>
        </p:nvSpPr>
        <p:spPr bwMode="auto">
          <a:xfrm>
            <a:off x="1143000" y="40005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46F63818-ECA9-6C45-B557-8DE2022BB177}" type="slidenum">
              <a:rPr lang="en-US" smtClean="0"/>
              <a:pPr/>
              <a:t>31</a:t>
            </a:fld>
            <a:endParaRPr lang="en-US"/>
          </a:p>
        </p:txBody>
      </p:sp>
      <p:sp>
        <p:nvSpPr>
          <p:cNvPr id="20" name="TextBox 19"/>
          <p:cNvSpPr txBox="1"/>
          <p:nvPr/>
        </p:nvSpPr>
        <p:spPr>
          <a:xfrm>
            <a:off x="457200" y="228600"/>
            <a:ext cx="8153400" cy="369332"/>
          </a:xfrm>
          <a:prstGeom prst="rect">
            <a:avLst/>
          </a:prstGeom>
          <a:noFill/>
        </p:spPr>
        <p:txBody>
          <a:bodyPr wrap="square" rtlCol="0">
            <a:spAutoFit/>
          </a:bodyPr>
          <a:lstStyle/>
          <a:p>
            <a:r>
              <a:rPr lang="en-US" dirty="0" smtClean="0"/>
              <a:t>If you select a score at random what is the probability of a score less than 92?</a:t>
            </a:r>
            <a:endParaRPr lang="en-US" dirty="0"/>
          </a:p>
        </p:txBody>
      </p:sp>
      <p:sp>
        <p:nvSpPr>
          <p:cNvPr id="4" name="TextBox 3"/>
          <p:cNvSpPr txBox="1"/>
          <p:nvPr/>
        </p:nvSpPr>
        <p:spPr>
          <a:xfrm>
            <a:off x="1524000" y="2133600"/>
            <a:ext cx="304800" cy="369332"/>
          </a:xfrm>
          <a:prstGeom prst="rect">
            <a:avLst/>
          </a:prstGeom>
          <a:noFill/>
        </p:spPr>
        <p:txBody>
          <a:bodyPr wrap="square" rtlCol="0">
            <a:spAutoFit/>
          </a:bodyPr>
          <a:lstStyle/>
          <a:p>
            <a:r>
              <a:rPr lang="en-US" dirty="0" smtClean="0"/>
              <a:t>?</a:t>
            </a:r>
            <a:endParaRPr lang="en-US" dirty="0"/>
          </a:p>
        </p:txBody>
      </p:sp>
      <p:cxnSp>
        <p:nvCxnSpPr>
          <p:cNvPr id="23" name="Straight Connector 22"/>
          <p:cNvCxnSpPr/>
          <p:nvPr/>
        </p:nvCxnSpPr>
        <p:spPr bwMode="auto">
          <a:xfrm>
            <a:off x="1905000" y="2514600"/>
            <a:ext cx="1066800" cy="990600"/>
          </a:xfrm>
          <a:prstGeom prst="line">
            <a:avLst/>
          </a:prstGeom>
          <a:solidFill>
            <a:schemeClr val="accent1"/>
          </a:solidFill>
          <a:ln w="9525" cap="flat" cmpd="sng" algn="ctr">
            <a:solidFill>
              <a:schemeClr val="tx1"/>
            </a:solidFill>
            <a:prstDash val="solid"/>
            <a:round/>
            <a:headEnd type="none" w="med" len="med"/>
            <a:tailEnd type="triangle" w="lg"/>
          </a:ln>
          <a:effectLst/>
        </p:spPr>
      </p:cxn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000"/>
                                        </p:tgtEl>
                                        <p:attrNameLst>
                                          <p:attrName>style.visibility</p:attrName>
                                        </p:attrNameLst>
                                      </p:cBhvr>
                                      <p:to>
                                        <p:strVal val="visible"/>
                                      </p:to>
                                    </p:set>
                                    <p:animEffect transition="in" filter="dissolve">
                                      <p:cBhvr>
                                        <p:cTn id="7" dur="500"/>
                                        <p:tgtEl>
                                          <p:spTgt spid="4200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dissolv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dissolv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41999"/>
                                        </p:tgtEl>
                                        <p:attrNameLst>
                                          <p:attrName>style.visibility</p:attrName>
                                        </p:attrNameLst>
                                      </p:cBhvr>
                                      <p:to>
                                        <p:strVal val="visible"/>
                                      </p:to>
                                    </p:set>
                                    <p:animEffect transition="in" filter="dissolve">
                                      <p:cBhvr>
                                        <p:cTn id="25" dur="500"/>
                                        <p:tgtEl>
                                          <p:spTgt spid="4199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41994"/>
                                        </p:tgtEl>
                                        <p:attrNameLst>
                                          <p:attrName>style.visibility</p:attrName>
                                        </p:attrNameLst>
                                      </p:cBhvr>
                                      <p:to>
                                        <p:strVal val="visible"/>
                                      </p:to>
                                    </p:set>
                                    <p:animEffect transition="in" filter="dissolve">
                                      <p:cBhvr>
                                        <p:cTn id="30" dur="500"/>
                                        <p:tgtEl>
                                          <p:spTgt spid="419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4" grpId="0"/>
      <p:bldP spid="41999" grpId="0" animBg="1"/>
      <p:bldP spid="42000" grpId="0" animBg="1"/>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2057400"/>
            <a:ext cx="7772400" cy="1143000"/>
          </a:xfrm>
        </p:spPr>
        <p:txBody>
          <a:bodyPr/>
          <a:lstStyle/>
          <a:p>
            <a:pPr eaLnBrk="1" hangingPunct="1"/>
            <a:r>
              <a:rPr lang="en-US">
                <a:latin typeface="Times" charset="0"/>
                <a:ea typeface="ＭＳ Ｐゴシック" charset="0"/>
                <a:cs typeface="ＭＳ Ｐゴシック" charset="0"/>
              </a:rPr>
              <a:t>Curve with mean of 60, shaded below 34%</a:t>
            </a:r>
          </a:p>
        </p:txBody>
      </p:sp>
      <p:pic>
        <p:nvPicPr>
          <p:cNvPr id="43011"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13335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Text Box 4"/>
          <p:cNvSpPr txBox="1">
            <a:spLocks noChangeArrowheads="1"/>
          </p:cNvSpPr>
          <p:nvPr/>
        </p:nvSpPr>
        <p:spPr bwMode="auto">
          <a:xfrm>
            <a:off x="8077200" y="43815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43013" name="Text Box 5"/>
          <p:cNvSpPr txBox="1">
            <a:spLocks noChangeArrowheads="1"/>
          </p:cNvSpPr>
          <p:nvPr/>
        </p:nvSpPr>
        <p:spPr bwMode="auto">
          <a:xfrm>
            <a:off x="4040188" y="4800600"/>
            <a:ext cx="989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 = 60</a:t>
            </a:r>
          </a:p>
        </p:txBody>
      </p:sp>
      <p:sp>
        <p:nvSpPr>
          <p:cNvPr id="43014" name="Line 11"/>
          <p:cNvSpPr>
            <a:spLocks noChangeShapeType="1"/>
          </p:cNvSpPr>
          <p:nvPr/>
        </p:nvSpPr>
        <p:spPr bwMode="auto">
          <a:xfrm>
            <a:off x="4495800" y="1447800"/>
            <a:ext cx="0" cy="3352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15" name="Line 12"/>
          <p:cNvSpPr>
            <a:spLocks noChangeShapeType="1"/>
          </p:cNvSpPr>
          <p:nvPr/>
        </p:nvSpPr>
        <p:spPr bwMode="auto">
          <a:xfrm>
            <a:off x="4495800" y="27813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16" name="Text Box 13"/>
          <p:cNvSpPr txBox="1">
            <a:spLocks noChangeArrowheads="1"/>
          </p:cNvSpPr>
          <p:nvPr/>
        </p:nvSpPr>
        <p:spPr bwMode="auto">
          <a:xfrm>
            <a:off x="4641850" y="2400300"/>
            <a:ext cx="84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a:t>
            </a:r>
            <a:r>
              <a:rPr lang="en-US"/>
              <a:t> = 5</a:t>
            </a:r>
          </a:p>
        </p:txBody>
      </p:sp>
      <p:sp>
        <p:nvSpPr>
          <p:cNvPr id="43017" name="Freeform 19"/>
          <p:cNvSpPr>
            <a:spLocks/>
          </p:cNvSpPr>
          <p:nvPr/>
        </p:nvSpPr>
        <p:spPr bwMode="auto">
          <a:xfrm>
            <a:off x="1524000" y="2019300"/>
            <a:ext cx="2209800" cy="2570163"/>
          </a:xfrm>
          <a:custGeom>
            <a:avLst/>
            <a:gdLst>
              <a:gd name="T0" fmla="*/ 0 w 1395"/>
              <a:gd name="T1" fmla="*/ 2570163 h 1652"/>
              <a:gd name="T2" fmla="*/ 20593 w 1395"/>
              <a:gd name="T3" fmla="*/ 2509487 h 1652"/>
              <a:gd name="T4" fmla="*/ 83957 w 1395"/>
              <a:gd name="T5" fmla="*/ 2489262 h 1652"/>
              <a:gd name="T6" fmla="*/ 332658 w 1395"/>
              <a:gd name="T7" fmla="*/ 2469037 h 1652"/>
              <a:gd name="T8" fmla="*/ 603537 w 1395"/>
              <a:gd name="T9" fmla="*/ 2386580 h 1652"/>
              <a:gd name="T10" fmla="*/ 644723 w 1395"/>
              <a:gd name="T11" fmla="*/ 2325904 h 1652"/>
              <a:gd name="T12" fmla="*/ 768282 w 1395"/>
              <a:gd name="T13" fmla="*/ 2285454 h 1652"/>
              <a:gd name="T14" fmla="*/ 914018 w 1395"/>
              <a:gd name="T15" fmla="*/ 2162546 h 1652"/>
              <a:gd name="T16" fmla="*/ 997974 w 1395"/>
              <a:gd name="T17" fmla="*/ 2080090 h 1652"/>
              <a:gd name="T18" fmla="*/ 1142126 w 1395"/>
              <a:gd name="T19" fmla="*/ 1918288 h 1652"/>
              <a:gd name="T20" fmla="*/ 1226083 w 1395"/>
              <a:gd name="T21" fmla="*/ 1815605 h 1652"/>
              <a:gd name="T22" fmla="*/ 1308455 w 1395"/>
              <a:gd name="T23" fmla="*/ 1712923 h 1652"/>
              <a:gd name="T24" fmla="*/ 1392412 w 1395"/>
              <a:gd name="T25" fmla="*/ 1549566 h 1652"/>
              <a:gd name="T26" fmla="*/ 1413005 w 1395"/>
              <a:gd name="T27" fmla="*/ 1488890 h 1652"/>
              <a:gd name="T28" fmla="*/ 1495377 w 1395"/>
              <a:gd name="T29" fmla="*/ 1365983 h 1652"/>
              <a:gd name="T30" fmla="*/ 1558741 w 1395"/>
              <a:gd name="T31" fmla="*/ 1182399 h 1652"/>
              <a:gd name="T32" fmla="*/ 1641113 w 1395"/>
              <a:gd name="T33" fmla="*/ 1061048 h 1652"/>
              <a:gd name="T34" fmla="*/ 1661706 w 1395"/>
              <a:gd name="T35" fmla="*/ 998816 h 1652"/>
              <a:gd name="T36" fmla="*/ 1704477 w 1395"/>
              <a:gd name="T37" fmla="*/ 958366 h 1652"/>
              <a:gd name="T38" fmla="*/ 1828035 w 1395"/>
              <a:gd name="T39" fmla="*/ 672101 h 1652"/>
              <a:gd name="T40" fmla="*/ 1848628 w 1395"/>
              <a:gd name="T41" fmla="*/ 611425 h 1652"/>
              <a:gd name="T42" fmla="*/ 1891399 w 1395"/>
              <a:gd name="T43" fmla="*/ 570974 h 1652"/>
              <a:gd name="T44" fmla="*/ 2078321 w 1395"/>
              <a:gd name="T45" fmla="*/ 163358 h 1652"/>
              <a:gd name="T46" fmla="*/ 2181286 w 1395"/>
              <a:gd name="T47" fmla="*/ 0 h 1652"/>
              <a:gd name="T48" fmla="*/ 2209800 w 1395"/>
              <a:gd name="T49" fmla="*/ 2535936 h 1652"/>
              <a:gd name="T50" fmla="*/ 0 w 1395"/>
              <a:gd name="T51" fmla="*/ 2570163 h 16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95"/>
              <a:gd name="T79" fmla="*/ 0 h 1652"/>
              <a:gd name="T80" fmla="*/ 1395 w 1395"/>
              <a:gd name="T81" fmla="*/ 1652 h 16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95" h="1652">
                <a:moveTo>
                  <a:pt x="0" y="1652"/>
                </a:moveTo>
                <a:cubicBezTo>
                  <a:pt x="4" y="1639"/>
                  <a:pt x="3" y="1622"/>
                  <a:pt x="13" y="1613"/>
                </a:cubicBezTo>
                <a:cubicBezTo>
                  <a:pt x="23" y="1603"/>
                  <a:pt x="39" y="1601"/>
                  <a:pt x="53" y="1600"/>
                </a:cubicBezTo>
                <a:cubicBezTo>
                  <a:pt x="105" y="1593"/>
                  <a:pt x="157" y="1591"/>
                  <a:pt x="210" y="1587"/>
                </a:cubicBezTo>
                <a:cubicBezTo>
                  <a:pt x="267" y="1567"/>
                  <a:pt x="322" y="1548"/>
                  <a:pt x="381" y="1534"/>
                </a:cubicBezTo>
                <a:cubicBezTo>
                  <a:pt x="389" y="1521"/>
                  <a:pt x="393" y="1503"/>
                  <a:pt x="407" y="1495"/>
                </a:cubicBezTo>
                <a:cubicBezTo>
                  <a:pt x="430" y="1480"/>
                  <a:pt x="485" y="1469"/>
                  <a:pt x="485" y="1469"/>
                </a:cubicBezTo>
                <a:cubicBezTo>
                  <a:pt x="523" y="1430"/>
                  <a:pt x="522" y="1408"/>
                  <a:pt x="577" y="1390"/>
                </a:cubicBezTo>
                <a:cubicBezTo>
                  <a:pt x="611" y="1287"/>
                  <a:pt x="559" y="1407"/>
                  <a:pt x="630" y="1337"/>
                </a:cubicBezTo>
                <a:cubicBezTo>
                  <a:pt x="781" y="1185"/>
                  <a:pt x="610" y="1306"/>
                  <a:pt x="721" y="1233"/>
                </a:cubicBezTo>
                <a:cubicBezTo>
                  <a:pt x="748" y="1154"/>
                  <a:pt x="714" y="1226"/>
                  <a:pt x="774" y="1167"/>
                </a:cubicBezTo>
                <a:cubicBezTo>
                  <a:pt x="793" y="1147"/>
                  <a:pt x="806" y="1121"/>
                  <a:pt x="826" y="1101"/>
                </a:cubicBezTo>
                <a:cubicBezTo>
                  <a:pt x="857" y="1011"/>
                  <a:pt x="833" y="1042"/>
                  <a:pt x="879" y="996"/>
                </a:cubicBezTo>
                <a:cubicBezTo>
                  <a:pt x="883" y="983"/>
                  <a:pt x="885" y="969"/>
                  <a:pt x="892" y="957"/>
                </a:cubicBezTo>
                <a:cubicBezTo>
                  <a:pt x="907" y="929"/>
                  <a:pt x="933" y="907"/>
                  <a:pt x="944" y="878"/>
                </a:cubicBezTo>
                <a:cubicBezTo>
                  <a:pt x="957" y="838"/>
                  <a:pt x="960" y="794"/>
                  <a:pt x="984" y="760"/>
                </a:cubicBezTo>
                <a:cubicBezTo>
                  <a:pt x="1001" y="734"/>
                  <a:pt x="1036" y="682"/>
                  <a:pt x="1036" y="682"/>
                </a:cubicBezTo>
                <a:cubicBezTo>
                  <a:pt x="1040" y="668"/>
                  <a:pt x="1041" y="653"/>
                  <a:pt x="1049" y="642"/>
                </a:cubicBezTo>
                <a:cubicBezTo>
                  <a:pt x="1055" y="631"/>
                  <a:pt x="1070" y="627"/>
                  <a:pt x="1076" y="616"/>
                </a:cubicBezTo>
                <a:cubicBezTo>
                  <a:pt x="1108" y="551"/>
                  <a:pt x="1103" y="484"/>
                  <a:pt x="1154" y="432"/>
                </a:cubicBezTo>
                <a:cubicBezTo>
                  <a:pt x="1158" y="419"/>
                  <a:pt x="1159" y="404"/>
                  <a:pt x="1167" y="393"/>
                </a:cubicBezTo>
                <a:cubicBezTo>
                  <a:pt x="1173" y="382"/>
                  <a:pt x="1188" y="378"/>
                  <a:pt x="1194" y="367"/>
                </a:cubicBezTo>
                <a:cubicBezTo>
                  <a:pt x="1238" y="279"/>
                  <a:pt x="1238" y="175"/>
                  <a:pt x="1312" y="105"/>
                </a:cubicBezTo>
                <a:cubicBezTo>
                  <a:pt x="1326" y="60"/>
                  <a:pt x="1343" y="33"/>
                  <a:pt x="1377" y="0"/>
                </a:cubicBezTo>
                <a:lnTo>
                  <a:pt x="1395" y="1630"/>
                </a:lnTo>
                <a:lnTo>
                  <a:pt x="0" y="1652"/>
                </a:lnTo>
                <a:close/>
              </a:path>
            </a:pathLst>
          </a:custGeom>
          <a:solidFill>
            <a:schemeClr val="accent1">
              <a:lumMod val="50000"/>
              <a:alpha val="56862"/>
            </a:schemeClr>
          </a:solidFill>
          <a:ln>
            <a:noFill/>
          </a:ln>
          <a:extLst/>
        </p:spPr>
        <p:txBody>
          <a:bodyPr wrap="none" anchor="ctr"/>
          <a:lstStyle/>
          <a:p>
            <a:endParaRPr lang="en-US"/>
          </a:p>
        </p:txBody>
      </p:sp>
      <p:sp>
        <p:nvSpPr>
          <p:cNvPr id="43018" name="Line 20"/>
          <p:cNvSpPr>
            <a:spLocks noChangeShapeType="1"/>
          </p:cNvSpPr>
          <p:nvPr/>
        </p:nvSpPr>
        <p:spPr bwMode="auto">
          <a:xfrm>
            <a:off x="1143000" y="4572000"/>
            <a:ext cx="685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19" name="Line 21"/>
          <p:cNvSpPr>
            <a:spLocks noChangeShapeType="1"/>
          </p:cNvSpPr>
          <p:nvPr/>
        </p:nvSpPr>
        <p:spPr bwMode="auto">
          <a:xfrm>
            <a:off x="3733800" y="1943100"/>
            <a:ext cx="0" cy="262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20" name="Line 22"/>
          <p:cNvSpPr>
            <a:spLocks noChangeShapeType="1"/>
          </p:cNvSpPr>
          <p:nvPr/>
        </p:nvSpPr>
        <p:spPr bwMode="auto">
          <a:xfrm rot="-10776421" flipH="1" flipV="1">
            <a:off x="2057400" y="2247900"/>
            <a:ext cx="106680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1" name="Text Box 23"/>
          <p:cNvSpPr txBox="1">
            <a:spLocks noChangeArrowheads="1"/>
          </p:cNvSpPr>
          <p:nvPr/>
        </p:nvSpPr>
        <p:spPr bwMode="auto">
          <a:xfrm>
            <a:off x="1295400" y="1485900"/>
            <a:ext cx="15160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P = 0.3400</a:t>
            </a:r>
          </a:p>
          <a:p>
            <a:pPr algn="ctr"/>
            <a:r>
              <a:rPr lang="en-US"/>
              <a:t>or 34%</a:t>
            </a:r>
          </a:p>
        </p:txBody>
      </p:sp>
      <p:sp>
        <p:nvSpPr>
          <p:cNvPr id="2" name="Slide Number Placeholder 1"/>
          <p:cNvSpPr>
            <a:spLocks noGrp="1"/>
          </p:cNvSpPr>
          <p:nvPr>
            <p:ph type="sldNum" sz="quarter" idx="12"/>
          </p:nvPr>
        </p:nvSpPr>
        <p:spPr/>
        <p:txBody>
          <a:bodyPr/>
          <a:lstStyle/>
          <a:p>
            <a:fld id="{46F63818-ECA9-6C45-B557-8DE2022BB177}" type="slidenum">
              <a:rPr lang="en-US" smtClean="0"/>
              <a:pPr/>
              <a:t>32</a:t>
            </a:fld>
            <a:endParaRPr lang="en-US"/>
          </a:p>
        </p:txBody>
      </p:sp>
      <p:sp>
        <p:nvSpPr>
          <p:cNvPr id="15" name="TextBox 14"/>
          <p:cNvSpPr txBox="1"/>
          <p:nvPr/>
        </p:nvSpPr>
        <p:spPr>
          <a:xfrm>
            <a:off x="381000" y="152400"/>
            <a:ext cx="8227132" cy="584776"/>
          </a:xfrm>
          <a:prstGeom prst="rect">
            <a:avLst/>
          </a:prstGeom>
          <a:noFill/>
        </p:spPr>
        <p:txBody>
          <a:bodyPr wrap="none" rtlCol="0">
            <a:spAutoFit/>
          </a:bodyPr>
          <a:lstStyle/>
          <a:p>
            <a:r>
              <a:rPr lang="en-US" sz="3200" dirty="0" smtClean="0"/>
              <a:t>Find the </a:t>
            </a:r>
            <a:r>
              <a:rPr lang="en-US" sz="3200" dirty="0" smtClean="0"/>
              <a:t>34</a:t>
            </a:r>
            <a:r>
              <a:rPr lang="en-US" sz="3200" baseline="30000" dirty="0" smtClean="0"/>
              <a:t>th</a:t>
            </a:r>
            <a:r>
              <a:rPr lang="en-US" sz="3200" dirty="0" smtClean="0"/>
              <a:t> </a:t>
            </a:r>
            <a:r>
              <a:rPr lang="en-US" sz="3200" dirty="0" smtClean="0"/>
              <a:t>percentile score for this distribution</a:t>
            </a:r>
            <a:endParaRPr lang="en-US" sz="3200" dirty="0"/>
          </a:p>
        </p:txBody>
      </p:sp>
      <p:sp>
        <p:nvSpPr>
          <p:cNvPr id="3" name="TextBox 2"/>
          <p:cNvSpPr txBox="1"/>
          <p:nvPr/>
        </p:nvSpPr>
        <p:spPr>
          <a:xfrm>
            <a:off x="3339182" y="4876800"/>
            <a:ext cx="648134" cy="369332"/>
          </a:xfrm>
          <a:prstGeom prst="rect">
            <a:avLst/>
          </a:prstGeom>
          <a:noFill/>
        </p:spPr>
        <p:txBody>
          <a:bodyPr wrap="none" rtlCol="0">
            <a:spAutoFit/>
          </a:bodyPr>
          <a:lstStyle/>
          <a:p>
            <a:r>
              <a:rPr lang="en-US" dirty="0" smtClean="0"/>
              <a:t>x = ?</a:t>
            </a:r>
            <a:endParaRPr lang="en-US" dirty="0"/>
          </a:p>
        </p:txBody>
      </p:sp>
      <p:cxnSp>
        <p:nvCxnSpPr>
          <p:cNvPr id="17" name="Straight Connector 16"/>
          <p:cNvCxnSpPr/>
          <p:nvPr/>
        </p:nvCxnSpPr>
        <p:spPr bwMode="auto">
          <a:xfrm>
            <a:off x="3733800" y="4495800"/>
            <a:ext cx="0" cy="422459"/>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1752600"/>
            <a:ext cx="7772400" cy="1143000"/>
          </a:xfrm>
        </p:spPr>
        <p:txBody>
          <a:bodyPr/>
          <a:lstStyle/>
          <a:p>
            <a:pPr eaLnBrk="1" hangingPunct="1"/>
            <a:r>
              <a:rPr lang="en-US">
                <a:latin typeface="Times" charset="0"/>
                <a:ea typeface="ＭＳ Ｐゴシック" charset="0"/>
                <a:cs typeface="ＭＳ Ｐゴシック" charset="0"/>
              </a:rPr>
              <a:t>Normal Curve with Quartiles</a:t>
            </a:r>
          </a:p>
        </p:txBody>
      </p:sp>
      <p:pic>
        <p:nvPicPr>
          <p:cNvPr id="44035"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13335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Line 4"/>
          <p:cNvSpPr>
            <a:spLocks noChangeShapeType="1"/>
          </p:cNvSpPr>
          <p:nvPr/>
        </p:nvSpPr>
        <p:spPr bwMode="auto">
          <a:xfrm>
            <a:off x="1066800" y="4572000"/>
            <a:ext cx="7086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37" name="Line 5"/>
          <p:cNvSpPr>
            <a:spLocks noChangeShapeType="1"/>
          </p:cNvSpPr>
          <p:nvPr/>
        </p:nvSpPr>
        <p:spPr bwMode="auto">
          <a:xfrm>
            <a:off x="4495800" y="1427163"/>
            <a:ext cx="0" cy="3124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38" name="Line 6"/>
          <p:cNvSpPr>
            <a:spLocks noChangeShapeType="1"/>
          </p:cNvSpPr>
          <p:nvPr/>
        </p:nvSpPr>
        <p:spPr bwMode="auto">
          <a:xfrm>
            <a:off x="3657600" y="1981200"/>
            <a:ext cx="0" cy="259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39" name="Line 7"/>
          <p:cNvSpPr>
            <a:spLocks noChangeShapeType="1"/>
          </p:cNvSpPr>
          <p:nvPr/>
        </p:nvSpPr>
        <p:spPr bwMode="auto">
          <a:xfrm>
            <a:off x="5334000" y="1981200"/>
            <a:ext cx="0" cy="259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40" name="Text Box 8"/>
          <p:cNvSpPr txBox="1">
            <a:spLocks noChangeArrowheads="1"/>
          </p:cNvSpPr>
          <p:nvPr/>
        </p:nvSpPr>
        <p:spPr bwMode="auto">
          <a:xfrm>
            <a:off x="2819400" y="4144963"/>
            <a:ext cx="649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25%</a:t>
            </a:r>
          </a:p>
        </p:txBody>
      </p:sp>
      <p:sp>
        <p:nvSpPr>
          <p:cNvPr id="44041" name="Text Box 9"/>
          <p:cNvSpPr txBox="1">
            <a:spLocks noChangeArrowheads="1"/>
          </p:cNvSpPr>
          <p:nvPr/>
        </p:nvSpPr>
        <p:spPr bwMode="auto">
          <a:xfrm>
            <a:off x="3846513" y="4149725"/>
            <a:ext cx="649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25%</a:t>
            </a:r>
          </a:p>
        </p:txBody>
      </p:sp>
      <p:sp>
        <p:nvSpPr>
          <p:cNvPr id="44042" name="Text Box 10"/>
          <p:cNvSpPr txBox="1">
            <a:spLocks noChangeArrowheads="1"/>
          </p:cNvSpPr>
          <p:nvPr/>
        </p:nvSpPr>
        <p:spPr bwMode="auto">
          <a:xfrm>
            <a:off x="4648200" y="4135438"/>
            <a:ext cx="649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25%</a:t>
            </a:r>
          </a:p>
        </p:txBody>
      </p:sp>
      <p:sp>
        <p:nvSpPr>
          <p:cNvPr id="44043" name="Text Box 11"/>
          <p:cNvSpPr txBox="1">
            <a:spLocks noChangeArrowheads="1"/>
          </p:cNvSpPr>
          <p:nvPr/>
        </p:nvSpPr>
        <p:spPr bwMode="auto">
          <a:xfrm>
            <a:off x="5715000" y="4135438"/>
            <a:ext cx="649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25%</a:t>
            </a:r>
          </a:p>
        </p:txBody>
      </p:sp>
      <p:sp>
        <p:nvSpPr>
          <p:cNvPr id="44044" name="Text Box 12"/>
          <p:cNvSpPr txBox="1">
            <a:spLocks noChangeArrowheads="1"/>
          </p:cNvSpPr>
          <p:nvPr/>
        </p:nvSpPr>
        <p:spPr bwMode="auto">
          <a:xfrm>
            <a:off x="8289925" y="4327525"/>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
        <p:nvSpPr>
          <p:cNvPr id="44045" name="Text Box 13"/>
          <p:cNvSpPr txBox="1">
            <a:spLocks noChangeArrowheads="1"/>
          </p:cNvSpPr>
          <p:nvPr/>
        </p:nvSpPr>
        <p:spPr bwMode="auto">
          <a:xfrm>
            <a:off x="7848600" y="4876800"/>
            <a:ext cx="11128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Quartiles</a:t>
            </a:r>
          </a:p>
        </p:txBody>
      </p:sp>
      <p:sp>
        <p:nvSpPr>
          <p:cNvPr id="44046" name="Text Box 14"/>
          <p:cNvSpPr txBox="1">
            <a:spLocks noChangeArrowheads="1"/>
          </p:cNvSpPr>
          <p:nvPr/>
        </p:nvSpPr>
        <p:spPr bwMode="auto">
          <a:xfrm>
            <a:off x="4337050" y="45720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a:t>
            </a:r>
          </a:p>
        </p:txBody>
      </p:sp>
      <p:sp>
        <p:nvSpPr>
          <p:cNvPr id="44047" name="Text Box 15"/>
          <p:cNvSpPr txBox="1">
            <a:spLocks noChangeArrowheads="1"/>
          </p:cNvSpPr>
          <p:nvPr/>
        </p:nvSpPr>
        <p:spPr bwMode="auto">
          <a:xfrm>
            <a:off x="4953000" y="4572000"/>
            <a:ext cx="7715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+0.67</a:t>
            </a:r>
          </a:p>
        </p:txBody>
      </p:sp>
      <p:sp>
        <p:nvSpPr>
          <p:cNvPr id="44048" name="Text Box 16"/>
          <p:cNvSpPr txBox="1">
            <a:spLocks noChangeArrowheads="1"/>
          </p:cNvSpPr>
          <p:nvPr/>
        </p:nvSpPr>
        <p:spPr bwMode="auto">
          <a:xfrm>
            <a:off x="3276600" y="4572000"/>
            <a:ext cx="712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-0.67</a:t>
            </a:r>
          </a:p>
        </p:txBody>
      </p:sp>
      <p:sp>
        <p:nvSpPr>
          <p:cNvPr id="44049" name="Text Box 17"/>
          <p:cNvSpPr txBox="1">
            <a:spLocks noChangeArrowheads="1"/>
          </p:cNvSpPr>
          <p:nvPr/>
        </p:nvSpPr>
        <p:spPr bwMode="auto">
          <a:xfrm>
            <a:off x="3390900" y="4876800"/>
            <a:ext cx="495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Q1</a:t>
            </a:r>
          </a:p>
        </p:txBody>
      </p:sp>
      <p:sp>
        <p:nvSpPr>
          <p:cNvPr id="44050" name="Text Box 18"/>
          <p:cNvSpPr txBox="1">
            <a:spLocks noChangeArrowheads="1"/>
          </p:cNvSpPr>
          <p:nvPr/>
        </p:nvSpPr>
        <p:spPr bwMode="auto">
          <a:xfrm>
            <a:off x="4267200" y="4876800"/>
            <a:ext cx="495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Q2</a:t>
            </a:r>
          </a:p>
        </p:txBody>
      </p:sp>
      <p:sp>
        <p:nvSpPr>
          <p:cNvPr id="44051" name="Text Box 19"/>
          <p:cNvSpPr txBox="1">
            <a:spLocks noChangeArrowheads="1"/>
          </p:cNvSpPr>
          <p:nvPr/>
        </p:nvSpPr>
        <p:spPr bwMode="auto">
          <a:xfrm>
            <a:off x="5067300" y="4876800"/>
            <a:ext cx="495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Q3</a:t>
            </a:r>
          </a:p>
        </p:txBody>
      </p:sp>
      <p:sp>
        <p:nvSpPr>
          <p:cNvPr id="2" name="Slide Number Placeholder 1"/>
          <p:cNvSpPr>
            <a:spLocks noGrp="1"/>
          </p:cNvSpPr>
          <p:nvPr>
            <p:ph type="sldNum" sz="quarter" idx="12"/>
          </p:nvPr>
        </p:nvSpPr>
        <p:spPr/>
        <p:txBody>
          <a:bodyPr/>
          <a:lstStyle/>
          <a:p>
            <a:fld id="{46F63818-ECA9-6C45-B557-8DE2022BB177}" type="slidenum">
              <a:rPr lang="en-US" smtClean="0"/>
              <a:pPr/>
              <a:t>33</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1752600"/>
            <a:ext cx="7772400" cy="1143000"/>
          </a:xfrm>
        </p:spPr>
        <p:txBody>
          <a:bodyPr/>
          <a:lstStyle/>
          <a:p>
            <a:pPr eaLnBrk="1" hangingPunct="1"/>
            <a:r>
              <a:rPr lang="en-US">
                <a:latin typeface="Times" charset="0"/>
                <a:ea typeface="ＭＳ Ｐゴシック" charset="0"/>
                <a:cs typeface="ＭＳ Ｐゴシック" charset="0"/>
              </a:rPr>
              <a:t>Probability of heads in two coin tosses</a:t>
            </a:r>
          </a:p>
        </p:txBody>
      </p:sp>
      <p:sp>
        <p:nvSpPr>
          <p:cNvPr id="45059" name="Line 3"/>
          <p:cNvSpPr>
            <a:spLocks noChangeShapeType="1"/>
          </p:cNvSpPr>
          <p:nvPr/>
        </p:nvSpPr>
        <p:spPr bwMode="auto">
          <a:xfrm>
            <a:off x="2362200" y="1752600"/>
            <a:ext cx="0" cy="243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0" name="Line 4"/>
          <p:cNvSpPr>
            <a:spLocks noChangeShapeType="1"/>
          </p:cNvSpPr>
          <p:nvPr/>
        </p:nvSpPr>
        <p:spPr bwMode="auto">
          <a:xfrm>
            <a:off x="2362200" y="4191000"/>
            <a:ext cx="548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1" name="Rectangle 5"/>
          <p:cNvSpPr>
            <a:spLocks noChangeArrowheads="1"/>
          </p:cNvSpPr>
          <p:nvPr/>
        </p:nvSpPr>
        <p:spPr bwMode="auto">
          <a:xfrm>
            <a:off x="3124200" y="31242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5062" name="Rectangle 6"/>
          <p:cNvSpPr>
            <a:spLocks noChangeArrowheads="1"/>
          </p:cNvSpPr>
          <p:nvPr/>
        </p:nvSpPr>
        <p:spPr bwMode="auto">
          <a:xfrm>
            <a:off x="4419600" y="31242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5063" name="Rectangle 7"/>
          <p:cNvSpPr>
            <a:spLocks noChangeArrowheads="1"/>
          </p:cNvSpPr>
          <p:nvPr/>
        </p:nvSpPr>
        <p:spPr bwMode="auto">
          <a:xfrm>
            <a:off x="5715000" y="31242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5064" name="Rectangle 8"/>
          <p:cNvSpPr>
            <a:spLocks noChangeArrowheads="1"/>
          </p:cNvSpPr>
          <p:nvPr/>
        </p:nvSpPr>
        <p:spPr bwMode="auto">
          <a:xfrm>
            <a:off x="4419600" y="20574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5065" name="Line 9"/>
          <p:cNvSpPr>
            <a:spLocks noChangeShapeType="1"/>
          </p:cNvSpPr>
          <p:nvPr/>
        </p:nvSpPr>
        <p:spPr bwMode="auto">
          <a:xfrm flipH="1">
            <a:off x="2209800" y="20574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6" name="Line 10"/>
          <p:cNvSpPr>
            <a:spLocks noChangeShapeType="1"/>
          </p:cNvSpPr>
          <p:nvPr/>
        </p:nvSpPr>
        <p:spPr bwMode="auto">
          <a:xfrm flipH="1">
            <a:off x="2209800" y="31242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7" name="Text Box 11"/>
          <p:cNvSpPr txBox="1">
            <a:spLocks noChangeArrowheads="1"/>
          </p:cNvSpPr>
          <p:nvPr/>
        </p:nvSpPr>
        <p:spPr bwMode="auto">
          <a:xfrm>
            <a:off x="1525588" y="1828800"/>
            <a:ext cx="815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0.50</a:t>
            </a:r>
          </a:p>
        </p:txBody>
      </p:sp>
      <p:sp>
        <p:nvSpPr>
          <p:cNvPr id="45068" name="Text Box 12"/>
          <p:cNvSpPr txBox="1">
            <a:spLocks noChangeArrowheads="1"/>
          </p:cNvSpPr>
          <p:nvPr/>
        </p:nvSpPr>
        <p:spPr bwMode="auto">
          <a:xfrm>
            <a:off x="1524000" y="2895600"/>
            <a:ext cx="815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0.25</a:t>
            </a:r>
          </a:p>
        </p:txBody>
      </p:sp>
      <p:sp>
        <p:nvSpPr>
          <p:cNvPr id="45069" name="Text Box 13"/>
          <p:cNvSpPr txBox="1">
            <a:spLocks noChangeArrowheads="1"/>
          </p:cNvSpPr>
          <p:nvPr/>
        </p:nvSpPr>
        <p:spPr bwMode="auto">
          <a:xfrm>
            <a:off x="1774825" y="3962400"/>
            <a:ext cx="358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0</a:t>
            </a:r>
          </a:p>
        </p:txBody>
      </p:sp>
      <p:sp>
        <p:nvSpPr>
          <p:cNvPr id="45070" name="Text Box 14"/>
          <p:cNvSpPr txBox="1">
            <a:spLocks noChangeArrowheads="1"/>
          </p:cNvSpPr>
          <p:nvPr/>
        </p:nvSpPr>
        <p:spPr bwMode="auto">
          <a:xfrm>
            <a:off x="3603625" y="4191000"/>
            <a:ext cx="358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0</a:t>
            </a:r>
          </a:p>
        </p:txBody>
      </p:sp>
      <p:sp>
        <p:nvSpPr>
          <p:cNvPr id="45071" name="Text Box 15"/>
          <p:cNvSpPr txBox="1">
            <a:spLocks noChangeArrowheads="1"/>
          </p:cNvSpPr>
          <p:nvPr/>
        </p:nvSpPr>
        <p:spPr bwMode="auto">
          <a:xfrm>
            <a:off x="4897438" y="4191000"/>
            <a:ext cx="358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1</a:t>
            </a:r>
          </a:p>
        </p:txBody>
      </p:sp>
      <p:sp>
        <p:nvSpPr>
          <p:cNvPr id="45072" name="Text Box 16"/>
          <p:cNvSpPr txBox="1">
            <a:spLocks noChangeArrowheads="1"/>
          </p:cNvSpPr>
          <p:nvPr/>
        </p:nvSpPr>
        <p:spPr bwMode="auto">
          <a:xfrm>
            <a:off x="6248400" y="4191000"/>
            <a:ext cx="358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2</a:t>
            </a:r>
          </a:p>
        </p:txBody>
      </p:sp>
      <p:sp>
        <p:nvSpPr>
          <p:cNvPr id="45073" name="Text Box 17"/>
          <p:cNvSpPr txBox="1">
            <a:spLocks noChangeArrowheads="1"/>
          </p:cNvSpPr>
          <p:nvPr/>
        </p:nvSpPr>
        <p:spPr bwMode="auto">
          <a:xfrm rot="-5400000">
            <a:off x="144463" y="2811463"/>
            <a:ext cx="1536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Probability</a:t>
            </a:r>
          </a:p>
        </p:txBody>
      </p:sp>
      <p:sp>
        <p:nvSpPr>
          <p:cNvPr id="45074" name="Text Box 18"/>
          <p:cNvSpPr txBox="1">
            <a:spLocks noChangeArrowheads="1"/>
          </p:cNvSpPr>
          <p:nvPr/>
        </p:nvSpPr>
        <p:spPr bwMode="auto">
          <a:xfrm>
            <a:off x="3886200" y="4800600"/>
            <a:ext cx="2435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Number of heads</a:t>
            </a:r>
          </a:p>
          <a:p>
            <a:pPr algn="ctr"/>
            <a:r>
              <a:rPr lang="en-US"/>
              <a:t> in two coin tosses</a:t>
            </a:r>
          </a:p>
        </p:txBody>
      </p:sp>
      <p:sp>
        <p:nvSpPr>
          <p:cNvPr id="2" name="Slide Number Placeholder 1"/>
          <p:cNvSpPr>
            <a:spLocks noGrp="1"/>
          </p:cNvSpPr>
          <p:nvPr>
            <p:ph type="sldNum" sz="quarter" idx="12"/>
          </p:nvPr>
        </p:nvSpPr>
        <p:spPr/>
        <p:txBody>
          <a:bodyPr/>
          <a:lstStyle/>
          <a:p>
            <a:fld id="{46F63818-ECA9-6C45-B557-8DE2022BB177}" type="slidenum">
              <a:rPr lang="en-US" smtClean="0"/>
              <a:pPr/>
              <a:t>34</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09600" y="-1828800"/>
            <a:ext cx="7772400" cy="1143000"/>
          </a:xfrm>
        </p:spPr>
        <p:txBody>
          <a:bodyPr/>
          <a:lstStyle/>
          <a:p>
            <a:pPr eaLnBrk="1" hangingPunct="1"/>
            <a:r>
              <a:rPr lang="en-US">
                <a:latin typeface="Times" charset="0"/>
                <a:ea typeface="ＭＳ Ｐゴシック" charset="0"/>
                <a:cs typeface="ＭＳ Ｐゴシック" charset="0"/>
              </a:rPr>
              <a:t>Probability of heads in 4 &amp; 6 coin tosses</a:t>
            </a:r>
          </a:p>
        </p:txBody>
      </p:sp>
      <p:sp>
        <p:nvSpPr>
          <p:cNvPr id="46083" name="Line 3"/>
          <p:cNvSpPr>
            <a:spLocks noChangeShapeType="1"/>
          </p:cNvSpPr>
          <p:nvPr/>
        </p:nvSpPr>
        <p:spPr bwMode="auto">
          <a:xfrm>
            <a:off x="2209800" y="549275"/>
            <a:ext cx="0" cy="243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4" name="Line 4"/>
          <p:cNvSpPr>
            <a:spLocks noChangeShapeType="1"/>
          </p:cNvSpPr>
          <p:nvPr/>
        </p:nvSpPr>
        <p:spPr bwMode="auto">
          <a:xfrm>
            <a:off x="2209800" y="2987675"/>
            <a:ext cx="6019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5" name="Rectangle 5"/>
          <p:cNvSpPr>
            <a:spLocks noChangeArrowheads="1"/>
          </p:cNvSpPr>
          <p:nvPr/>
        </p:nvSpPr>
        <p:spPr bwMode="auto">
          <a:xfrm>
            <a:off x="3048000" y="2606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86" name="Rectangle 6"/>
          <p:cNvSpPr>
            <a:spLocks noChangeArrowheads="1"/>
          </p:cNvSpPr>
          <p:nvPr/>
        </p:nvSpPr>
        <p:spPr bwMode="auto">
          <a:xfrm>
            <a:off x="3886200" y="2606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87" name="Rectangle 7"/>
          <p:cNvSpPr>
            <a:spLocks noChangeArrowheads="1"/>
          </p:cNvSpPr>
          <p:nvPr/>
        </p:nvSpPr>
        <p:spPr bwMode="auto">
          <a:xfrm>
            <a:off x="4724400" y="2606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88" name="Rectangle 8"/>
          <p:cNvSpPr>
            <a:spLocks noChangeArrowheads="1"/>
          </p:cNvSpPr>
          <p:nvPr/>
        </p:nvSpPr>
        <p:spPr bwMode="auto">
          <a:xfrm>
            <a:off x="5562600" y="2606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89" name="Rectangle 9"/>
          <p:cNvSpPr>
            <a:spLocks noChangeArrowheads="1"/>
          </p:cNvSpPr>
          <p:nvPr/>
        </p:nvSpPr>
        <p:spPr bwMode="auto">
          <a:xfrm>
            <a:off x="6400800" y="2606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0" name="Rectangle 10"/>
          <p:cNvSpPr>
            <a:spLocks noChangeArrowheads="1"/>
          </p:cNvSpPr>
          <p:nvPr/>
        </p:nvSpPr>
        <p:spPr bwMode="auto">
          <a:xfrm>
            <a:off x="3886200" y="1463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1" name="Rectangle 11"/>
          <p:cNvSpPr>
            <a:spLocks noChangeArrowheads="1"/>
          </p:cNvSpPr>
          <p:nvPr/>
        </p:nvSpPr>
        <p:spPr bwMode="auto">
          <a:xfrm>
            <a:off x="3886200" y="1844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2" name="Rectangle 12"/>
          <p:cNvSpPr>
            <a:spLocks noChangeArrowheads="1"/>
          </p:cNvSpPr>
          <p:nvPr/>
        </p:nvSpPr>
        <p:spPr bwMode="auto">
          <a:xfrm>
            <a:off x="3886200" y="2225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3" name="Rectangle 13"/>
          <p:cNvSpPr>
            <a:spLocks noChangeArrowheads="1"/>
          </p:cNvSpPr>
          <p:nvPr/>
        </p:nvSpPr>
        <p:spPr bwMode="auto">
          <a:xfrm>
            <a:off x="4724400" y="701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4" name="Rectangle 14"/>
          <p:cNvSpPr>
            <a:spLocks noChangeArrowheads="1"/>
          </p:cNvSpPr>
          <p:nvPr/>
        </p:nvSpPr>
        <p:spPr bwMode="auto">
          <a:xfrm>
            <a:off x="4724400" y="1082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5" name="Rectangle 15"/>
          <p:cNvSpPr>
            <a:spLocks noChangeArrowheads="1"/>
          </p:cNvSpPr>
          <p:nvPr/>
        </p:nvSpPr>
        <p:spPr bwMode="auto">
          <a:xfrm>
            <a:off x="4724400" y="1463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6" name="Rectangle 16"/>
          <p:cNvSpPr>
            <a:spLocks noChangeArrowheads="1"/>
          </p:cNvSpPr>
          <p:nvPr/>
        </p:nvSpPr>
        <p:spPr bwMode="auto">
          <a:xfrm>
            <a:off x="4724400" y="1844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7" name="Rectangle 17"/>
          <p:cNvSpPr>
            <a:spLocks noChangeArrowheads="1"/>
          </p:cNvSpPr>
          <p:nvPr/>
        </p:nvSpPr>
        <p:spPr bwMode="auto">
          <a:xfrm>
            <a:off x="4724400" y="2225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8" name="Rectangle 18"/>
          <p:cNvSpPr>
            <a:spLocks noChangeArrowheads="1"/>
          </p:cNvSpPr>
          <p:nvPr/>
        </p:nvSpPr>
        <p:spPr bwMode="auto">
          <a:xfrm>
            <a:off x="5562600" y="2225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099" name="Rectangle 19"/>
          <p:cNvSpPr>
            <a:spLocks noChangeArrowheads="1"/>
          </p:cNvSpPr>
          <p:nvPr/>
        </p:nvSpPr>
        <p:spPr bwMode="auto">
          <a:xfrm>
            <a:off x="5562600" y="1844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00" name="Rectangle 20"/>
          <p:cNvSpPr>
            <a:spLocks noChangeArrowheads="1"/>
          </p:cNvSpPr>
          <p:nvPr/>
        </p:nvSpPr>
        <p:spPr bwMode="auto">
          <a:xfrm>
            <a:off x="5562600" y="1463675"/>
            <a:ext cx="838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01" name="Text Box 21"/>
          <p:cNvSpPr txBox="1">
            <a:spLocks noChangeArrowheads="1"/>
          </p:cNvSpPr>
          <p:nvPr/>
        </p:nvSpPr>
        <p:spPr bwMode="auto">
          <a:xfrm>
            <a:off x="3352800" y="29876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0</a:t>
            </a:r>
          </a:p>
        </p:txBody>
      </p:sp>
      <p:sp>
        <p:nvSpPr>
          <p:cNvPr id="46102" name="Text Box 22"/>
          <p:cNvSpPr txBox="1">
            <a:spLocks noChangeArrowheads="1"/>
          </p:cNvSpPr>
          <p:nvPr/>
        </p:nvSpPr>
        <p:spPr bwMode="auto">
          <a:xfrm>
            <a:off x="4191000" y="29876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1</a:t>
            </a:r>
          </a:p>
        </p:txBody>
      </p:sp>
      <p:sp>
        <p:nvSpPr>
          <p:cNvPr id="46103" name="Text Box 23"/>
          <p:cNvSpPr txBox="1">
            <a:spLocks noChangeArrowheads="1"/>
          </p:cNvSpPr>
          <p:nvPr/>
        </p:nvSpPr>
        <p:spPr bwMode="auto">
          <a:xfrm>
            <a:off x="5073650" y="29876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2</a:t>
            </a:r>
          </a:p>
        </p:txBody>
      </p:sp>
      <p:sp>
        <p:nvSpPr>
          <p:cNvPr id="46104" name="Text Box 24"/>
          <p:cNvSpPr txBox="1">
            <a:spLocks noChangeArrowheads="1"/>
          </p:cNvSpPr>
          <p:nvPr/>
        </p:nvSpPr>
        <p:spPr bwMode="auto">
          <a:xfrm>
            <a:off x="5911850" y="29876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3</a:t>
            </a:r>
          </a:p>
        </p:txBody>
      </p:sp>
      <p:sp>
        <p:nvSpPr>
          <p:cNvPr id="46105" name="Text Box 25"/>
          <p:cNvSpPr txBox="1">
            <a:spLocks noChangeArrowheads="1"/>
          </p:cNvSpPr>
          <p:nvPr/>
        </p:nvSpPr>
        <p:spPr bwMode="auto">
          <a:xfrm>
            <a:off x="6750050" y="29876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4</a:t>
            </a:r>
          </a:p>
        </p:txBody>
      </p:sp>
      <p:sp>
        <p:nvSpPr>
          <p:cNvPr id="46106" name="Line 26"/>
          <p:cNvSpPr>
            <a:spLocks noChangeShapeType="1"/>
          </p:cNvSpPr>
          <p:nvPr/>
        </p:nvSpPr>
        <p:spPr bwMode="auto">
          <a:xfrm flipH="1">
            <a:off x="2057400" y="26066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07" name="Line 27"/>
          <p:cNvSpPr>
            <a:spLocks noChangeShapeType="1"/>
          </p:cNvSpPr>
          <p:nvPr/>
        </p:nvSpPr>
        <p:spPr bwMode="auto">
          <a:xfrm flipH="1">
            <a:off x="2057400" y="22256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08" name="Line 28"/>
          <p:cNvSpPr>
            <a:spLocks noChangeShapeType="1"/>
          </p:cNvSpPr>
          <p:nvPr/>
        </p:nvSpPr>
        <p:spPr bwMode="auto">
          <a:xfrm flipH="1">
            <a:off x="2057400" y="18446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09" name="Line 29"/>
          <p:cNvSpPr>
            <a:spLocks noChangeShapeType="1"/>
          </p:cNvSpPr>
          <p:nvPr/>
        </p:nvSpPr>
        <p:spPr bwMode="auto">
          <a:xfrm flipH="1">
            <a:off x="2057400" y="14636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10" name="Line 30"/>
          <p:cNvSpPr>
            <a:spLocks noChangeShapeType="1"/>
          </p:cNvSpPr>
          <p:nvPr/>
        </p:nvSpPr>
        <p:spPr bwMode="auto">
          <a:xfrm flipH="1">
            <a:off x="2057400" y="10826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11" name="Line 31"/>
          <p:cNvSpPr>
            <a:spLocks noChangeShapeType="1"/>
          </p:cNvSpPr>
          <p:nvPr/>
        </p:nvSpPr>
        <p:spPr bwMode="auto">
          <a:xfrm flipH="1">
            <a:off x="2057400" y="7016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12" name="Text Box 32"/>
          <p:cNvSpPr txBox="1">
            <a:spLocks noChangeArrowheads="1"/>
          </p:cNvSpPr>
          <p:nvPr/>
        </p:nvSpPr>
        <p:spPr bwMode="auto">
          <a:xfrm>
            <a:off x="1371600" y="549275"/>
            <a:ext cx="914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0.375</a:t>
            </a:r>
          </a:p>
        </p:txBody>
      </p:sp>
      <p:sp>
        <p:nvSpPr>
          <p:cNvPr id="46113" name="Text Box 33"/>
          <p:cNvSpPr txBox="1">
            <a:spLocks noChangeArrowheads="1"/>
          </p:cNvSpPr>
          <p:nvPr/>
        </p:nvSpPr>
        <p:spPr bwMode="auto">
          <a:xfrm>
            <a:off x="1371600" y="1295400"/>
            <a:ext cx="914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0.250</a:t>
            </a:r>
          </a:p>
        </p:txBody>
      </p:sp>
      <p:sp>
        <p:nvSpPr>
          <p:cNvPr id="46114" name="Text Box 34"/>
          <p:cNvSpPr txBox="1">
            <a:spLocks noChangeArrowheads="1"/>
          </p:cNvSpPr>
          <p:nvPr/>
        </p:nvSpPr>
        <p:spPr bwMode="auto">
          <a:xfrm>
            <a:off x="1371600" y="2057400"/>
            <a:ext cx="914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0.125</a:t>
            </a:r>
          </a:p>
        </p:txBody>
      </p:sp>
      <p:sp>
        <p:nvSpPr>
          <p:cNvPr id="46115" name="Text Box 35"/>
          <p:cNvSpPr txBox="1">
            <a:spLocks noChangeArrowheads="1"/>
          </p:cNvSpPr>
          <p:nvPr/>
        </p:nvSpPr>
        <p:spPr bwMode="auto">
          <a:xfrm rot="-5365015">
            <a:off x="381794" y="1342231"/>
            <a:ext cx="13096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Probability</a:t>
            </a:r>
          </a:p>
        </p:txBody>
      </p:sp>
      <p:sp>
        <p:nvSpPr>
          <p:cNvPr id="46116" name="Text Box 36"/>
          <p:cNvSpPr txBox="1">
            <a:spLocks noChangeArrowheads="1"/>
          </p:cNvSpPr>
          <p:nvPr/>
        </p:nvSpPr>
        <p:spPr bwMode="auto">
          <a:xfrm>
            <a:off x="600075" y="228600"/>
            <a:ext cx="465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(a)</a:t>
            </a:r>
          </a:p>
        </p:txBody>
      </p:sp>
      <p:sp>
        <p:nvSpPr>
          <p:cNvPr id="46117" name="Line 71"/>
          <p:cNvSpPr>
            <a:spLocks noChangeShapeType="1"/>
          </p:cNvSpPr>
          <p:nvPr/>
        </p:nvSpPr>
        <p:spPr bwMode="auto">
          <a:xfrm>
            <a:off x="2209800" y="3946525"/>
            <a:ext cx="0" cy="1828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18" name="Line 72"/>
          <p:cNvSpPr>
            <a:spLocks noChangeShapeType="1"/>
          </p:cNvSpPr>
          <p:nvPr/>
        </p:nvSpPr>
        <p:spPr bwMode="auto">
          <a:xfrm>
            <a:off x="2209800" y="5775325"/>
            <a:ext cx="640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19" name="Rectangle 97"/>
          <p:cNvSpPr>
            <a:spLocks noChangeArrowheads="1"/>
          </p:cNvSpPr>
          <p:nvPr/>
        </p:nvSpPr>
        <p:spPr bwMode="auto">
          <a:xfrm>
            <a:off x="2438400" y="5699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0" name="Rectangle 98"/>
          <p:cNvSpPr>
            <a:spLocks noChangeArrowheads="1"/>
          </p:cNvSpPr>
          <p:nvPr/>
        </p:nvSpPr>
        <p:spPr bwMode="auto">
          <a:xfrm>
            <a:off x="3200400" y="5699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1" name="Rectangle 99"/>
          <p:cNvSpPr>
            <a:spLocks noChangeArrowheads="1"/>
          </p:cNvSpPr>
          <p:nvPr/>
        </p:nvSpPr>
        <p:spPr bwMode="auto">
          <a:xfrm>
            <a:off x="3200400" y="5622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2" name="Rectangle 100"/>
          <p:cNvSpPr>
            <a:spLocks noChangeArrowheads="1"/>
          </p:cNvSpPr>
          <p:nvPr/>
        </p:nvSpPr>
        <p:spPr bwMode="auto">
          <a:xfrm>
            <a:off x="3200400" y="5546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3" name="Rectangle 101"/>
          <p:cNvSpPr>
            <a:spLocks noChangeArrowheads="1"/>
          </p:cNvSpPr>
          <p:nvPr/>
        </p:nvSpPr>
        <p:spPr bwMode="auto">
          <a:xfrm>
            <a:off x="3200400" y="5470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4" name="Rectangle 102"/>
          <p:cNvSpPr>
            <a:spLocks noChangeArrowheads="1"/>
          </p:cNvSpPr>
          <p:nvPr/>
        </p:nvSpPr>
        <p:spPr bwMode="auto">
          <a:xfrm>
            <a:off x="3200400" y="5394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5" name="Rectangle 103"/>
          <p:cNvSpPr>
            <a:spLocks noChangeArrowheads="1"/>
          </p:cNvSpPr>
          <p:nvPr/>
        </p:nvSpPr>
        <p:spPr bwMode="auto">
          <a:xfrm>
            <a:off x="3200400" y="5318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6" name="Rectangle 104"/>
          <p:cNvSpPr>
            <a:spLocks noChangeArrowheads="1"/>
          </p:cNvSpPr>
          <p:nvPr/>
        </p:nvSpPr>
        <p:spPr bwMode="auto">
          <a:xfrm>
            <a:off x="3962400" y="5699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7" name="Rectangle 105"/>
          <p:cNvSpPr>
            <a:spLocks noChangeArrowheads="1"/>
          </p:cNvSpPr>
          <p:nvPr/>
        </p:nvSpPr>
        <p:spPr bwMode="auto">
          <a:xfrm>
            <a:off x="3962400" y="5622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8" name="Rectangle 106"/>
          <p:cNvSpPr>
            <a:spLocks noChangeArrowheads="1"/>
          </p:cNvSpPr>
          <p:nvPr/>
        </p:nvSpPr>
        <p:spPr bwMode="auto">
          <a:xfrm>
            <a:off x="3962400" y="5546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29" name="Rectangle 107"/>
          <p:cNvSpPr>
            <a:spLocks noChangeArrowheads="1"/>
          </p:cNvSpPr>
          <p:nvPr/>
        </p:nvSpPr>
        <p:spPr bwMode="auto">
          <a:xfrm>
            <a:off x="3962400" y="5470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0" name="Rectangle 108"/>
          <p:cNvSpPr>
            <a:spLocks noChangeArrowheads="1"/>
          </p:cNvSpPr>
          <p:nvPr/>
        </p:nvSpPr>
        <p:spPr bwMode="auto">
          <a:xfrm>
            <a:off x="3962400" y="5394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1" name="Rectangle 109"/>
          <p:cNvSpPr>
            <a:spLocks noChangeArrowheads="1"/>
          </p:cNvSpPr>
          <p:nvPr/>
        </p:nvSpPr>
        <p:spPr bwMode="auto">
          <a:xfrm>
            <a:off x="3962400" y="5318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2" name="Rectangle 110"/>
          <p:cNvSpPr>
            <a:spLocks noChangeArrowheads="1"/>
          </p:cNvSpPr>
          <p:nvPr/>
        </p:nvSpPr>
        <p:spPr bwMode="auto">
          <a:xfrm>
            <a:off x="3962400" y="5241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3" name="Rectangle 111"/>
          <p:cNvSpPr>
            <a:spLocks noChangeArrowheads="1"/>
          </p:cNvSpPr>
          <p:nvPr/>
        </p:nvSpPr>
        <p:spPr bwMode="auto">
          <a:xfrm>
            <a:off x="3962400" y="5165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4" name="Rectangle 112"/>
          <p:cNvSpPr>
            <a:spLocks noChangeArrowheads="1"/>
          </p:cNvSpPr>
          <p:nvPr/>
        </p:nvSpPr>
        <p:spPr bwMode="auto">
          <a:xfrm>
            <a:off x="3962400" y="5089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5" name="Rectangle 113"/>
          <p:cNvSpPr>
            <a:spLocks noChangeArrowheads="1"/>
          </p:cNvSpPr>
          <p:nvPr/>
        </p:nvSpPr>
        <p:spPr bwMode="auto">
          <a:xfrm>
            <a:off x="3962400" y="5013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6" name="Rectangle 114"/>
          <p:cNvSpPr>
            <a:spLocks noChangeArrowheads="1"/>
          </p:cNvSpPr>
          <p:nvPr/>
        </p:nvSpPr>
        <p:spPr bwMode="auto">
          <a:xfrm>
            <a:off x="3962400" y="4937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7" name="Rectangle 115"/>
          <p:cNvSpPr>
            <a:spLocks noChangeArrowheads="1"/>
          </p:cNvSpPr>
          <p:nvPr/>
        </p:nvSpPr>
        <p:spPr bwMode="auto">
          <a:xfrm>
            <a:off x="3962400" y="4860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8" name="Rectangle 116"/>
          <p:cNvSpPr>
            <a:spLocks noChangeArrowheads="1"/>
          </p:cNvSpPr>
          <p:nvPr/>
        </p:nvSpPr>
        <p:spPr bwMode="auto">
          <a:xfrm>
            <a:off x="3962400" y="4784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39" name="Rectangle 117"/>
          <p:cNvSpPr>
            <a:spLocks noChangeArrowheads="1"/>
          </p:cNvSpPr>
          <p:nvPr/>
        </p:nvSpPr>
        <p:spPr bwMode="auto">
          <a:xfrm>
            <a:off x="3962400" y="4708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0" name="Rectangle 118"/>
          <p:cNvSpPr>
            <a:spLocks noChangeArrowheads="1"/>
          </p:cNvSpPr>
          <p:nvPr/>
        </p:nvSpPr>
        <p:spPr bwMode="auto">
          <a:xfrm>
            <a:off x="3962400" y="4632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1" name="Rectangle 121"/>
          <p:cNvSpPr>
            <a:spLocks noChangeArrowheads="1"/>
          </p:cNvSpPr>
          <p:nvPr/>
        </p:nvSpPr>
        <p:spPr bwMode="auto">
          <a:xfrm>
            <a:off x="4724400" y="4632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2" name="Rectangle 122"/>
          <p:cNvSpPr>
            <a:spLocks noChangeArrowheads="1"/>
          </p:cNvSpPr>
          <p:nvPr/>
        </p:nvSpPr>
        <p:spPr bwMode="auto">
          <a:xfrm>
            <a:off x="4724400" y="4556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3" name="Rectangle 123"/>
          <p:cNvSpPr>
            <a:spLocks noChangeArrowheads="1"/>
          </p:cNvSpPr>
          <p:nvPr/>
        </p:nvSpPr>
        <p:spPr bwMode="auto">
          <a:xfrm>
            <a:off x="4724400" y="4479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4" name="Rectangle 124"/>
          <p:cNvSpPr>
            <a:spLocks noChangeArrowheads="1"/>
          </p:cNvSpPr>
          <p:nvPr/>
        </p:nvSpPr>
        <p:spPr bwMode="auto">
          <a:xfrm>
            <a:off x="4724400" y="4403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5" name="Rectangle 125"/>
          <p:cNvSpPr>
            <a:spLocks noChangeArrowheads="1"/>
          </p:cNvSpPr>
          <p:nvPr/>
        </p:nvSpPr>
        <p:spPr bwMode="auto">
          <a:xfrm>
            <a:off x="4724400" y="4327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6" name="Rectangle 126"/>
          <p:cNvSpPr>
            <a:spLocks noChangeArrowheads="1"/>
          </p:cNvSpPr>
          <p:nvPr/>
        </p:nvSpPr>
        <p:spPr bwMode="auto">
          <a:xfrm>
            <a:off x="4724400" y="4251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7" name="Rectangle 127"/>
          <p:cNvSpPr>
            <a:spLocks noChangeArrowheads="1"/>
          </p:cNvSpPr>
          <p:nvPr/>
        </p:nvSpPr>
        <p:spPr bwMode="auto">
          <a:xfrm>
            <a:off x="4724400" y="4708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8" name="Rectangle 128"/>
          <p:cNvSpPr>
            <a:spLocks noChangeArrowheads="1"/>
          </p:cNvSpPr>
          <p:nvPr/>
        </p:nvSpPr>
        <p:spPr bwMode="auto">
          <a:xfrm>
            <a:off x="4724400" y="4784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49" name="Rectangle 129"/>
          <p:cNvSpPr>
            <a:spLocks noChangeArrowheads="1"/>
          </p:cNvSpPr>
          <p:nvPr/>
        </p:nvSpPr>
        <p:spPr bwMode="auto">
          <a:xfrm>
            <a:off x="4724400" y="4860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0" name="Rectangle 130"/>
          <p:cNvSpPr>
            <a:spLocks noChangeArrowheads="1"/>
          </p:cNvSpPr>
          <p:nvPr/>
        </p:nvSpPr>
        <p:spPr bwMode="auto">
          <a:xfrm>
            <a:off x="4724400" y="4937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1" name="Rectangle 131"/>
          <p:cNvSpPr>
            <a:spLocks noChangeArrowheads="1"/>
          </p:cNvSpPr>
          <p:nvPr/>
        </p:nvSpPr>
        <p:spPr bwMode="auto">
          <a:xfrm>
            <a:off x="4724400" y="5013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2" name="Rectangle 132"/>
          <p:cNvSpPr>
            <a:spLocks noChangeArrowheads="1"/>
          </p:cNvSpPr>
          <p:nvPr/>
        </p:nvSpPr>
        <p:spPr bwMode="auto">
          <a:xfrm>
            <a:off x="4724400" y="5165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3" name="Rectangle 133"/>
          <p:cNvSpPr>
            <a:spLocks noChangeArrowheads="1"/>
          </p:cNvSpPr>
          <p:nvPr/>
        </p:nvSpPr>
        <p:spPr bwMode="auto">
          <a:xfrm>
            <a:off x="4724400" y="5318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4" name="Rectangle 134"/>
          <p:cNvSpPr>
            <a:spLocks noChangeArrowheads="1"/>
          </p:cNvSpPr>
          <p:nvPr/>
        </p:nvSpPr>
        <p:spPr bwMode="auto">
          <a:xfrm>
            <a:off x="4724400" y="5470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5" name="Rectangle 135"/>
          <p:cNvSpPr>
            <a:spLocks noChangeArrowheads="1"/>
          </p:cNvSpPr>
          <p:nvPr/>
        </p:nvSpPr>
        <p:spPr bwMode="auto">
          <a:xfrm>
            <a:off x="4724400" y="5622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6" name="Rectangle 136"/>
          <p:cNvSpPr>
            <a:spLocks noChangeArrowheads="1"/>
          </p:cNvSpPr>
          <p:nvPr/>
        </p:nvSpPr>
        <p:spPr bwMode="auto">
          <a:xfrm>
            <a:off x="4724400" y="5089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7" name="Rectangle 137"/>
          <p:cNvSpPr>
            <a:spLocks noChangeArrowheads="1"/>
          </p:cNvSpPr>
          <p:nvPr/>
        </p:nvSpPr>
        <p:spPr bwMode="auto">
          <a:xfrm>
            <a:off x="4724400" y="5241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8" name="Rectangle 138"/>
          <p:cNvSpPr>
            <a:spLocks noChangeArrowheads="1"/>
          </p:cNvSpPr>
          <p:nvPr/>
        </p:nvSpPr>
        <p:spPr bwMode="auto">
          <a:xfrm>
            <a:off x="4724400" y="5394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59" name="Rectangle 139"/>
          <p:cNvSpPr>
            <a:spLocks noChangeArrowheads="1"/>
          </p:cNvSpPr>
          <p:nvPr/>
        </p:nvSpPr>
        <p:spPr bwMode="auto">
          <a:xfrm>
            <a:off x="4724400" y="5546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0" name="Rectangle 140"/>
          <p:cNvSpPr>
            <a:spLocks noChangeArrowheads="1"/>
          </p:cNvSpPr>
          <p:nvPr/>
        </p:nvSpPr>
        <p:spPr bwMode="auto">
          <a:xfrm>
            <a:off x="4724400" y="5699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1" name="Rectangle 141"/>
          <p:cNvSpPr>
            <a:spLocks noChangeArrowheads="1"/>
          </p:cNvSpPr>
          <p:nvPr/>
        </p:nvSpPr>
        <p:spPr bwMode="auto">
          <a:xfrm>
            <a:off x="5486400" y="5699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2" name="Rectangle 142"/>
          <p:cNvSpPr>
            <a:spLocks noChangeArrowheads="1"/>
          </p:cNvSpPr>
          <p:nvPr/>
        </p:nvSpPr>
        <p:spPr bwMode="auto">
          <a:xfrm>
            <a:off x="5486400" y="5622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3" name="Rectangle 143"/>
          <p:cNvSpPr>
            <a:spLocks noChangeArrowheads="1"/>
          </p:cNvSpPr>
          <p:nvPr/>
        </p:nvSpPr>
        <p:spPr bwMode="auto">
          <a:xfrm>
            <a:off x="5486400" y="5546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4" name="Rectangle 144"/>
          <p:cNvSpPr>
            <a:spLocks noChangeArrowheads="1"/>
          </p:cNvSpPr>
          <p:nvPr/>
        </p:nvSpPr>
        <p:spPr bwMode="auto">
          <a:xfrm>
            <a:off x="5486400" y="5470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5" name="Rectangle 145"/>
          <p:cNvSpPr>
            <a:spLocks noChangeArrowheads="1"/>
          </p:cNvSpPr>
          <p:nvPr/>
        </p:nvSpPr>
        <p:spPr bwMode="auto">
          <a:xfrm>
            <a:off x="5486400" y="5394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6" name="Rectangle 146"/>
          <p:cNvSpPr>
            <a:spLocks noChangeArrowheads="1"/>
          </p:cNvSpPr>
          <p:nvPr/>
        </p:nvSpPr>
        <p:spPr bwMode="auto">
          <a:xfrm>
            <a:off x="5486400" y="5318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7" name="Rectangle 147"/>
          <p:cNvSpPr>
            <a:spLocks noChangeArrowheads="1"/>
          </p:cNvSpPr>
          <p:nvPr/>
        </p:nvSpPr>
        <p:spPr bwMode="auto">
          <a:xfrm>
            <a:off x="5486400" y="5241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8" name="Rectangle 148"/>
          <p:cNvSpPr>
            <a:spLocks noChangeArrowheads="1"/>
          </p:cNvSpPr>
          <p:nvPr/>
        </p:nvSpPr>
        <p:spPr bwMode="auto">
          <a:xfrm>
            <a:off x="5486400" y="5165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69" name="Rectangle 149"/>
          <p:cNvSpPr>
            <a:spLocks noChangeArrowheads="1"/>
          </p:cNvSpPr>
          <p:nvPr/>
        </p:nvSpPr>
        <p:spPr bwMode="auto">
          <a:xfrm>
            <a:off x="5486400" y="5089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0" name="Rectangle 150"/>
          <p:cNvSpPr>
            <a:spLocks noChangeArrowheads="1"/>
          </p:cNvSpPr>
          <p:nvPr/>
        </p:nvSpPr>
        <p:spPr bwMode="auto">
          <a:xfrm>
            <a:off x="5486400" y="5013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1" name="Rectangle 151"/>
          <p:cNvSpPr>
            <a:spLocks noChangeArrowheads="1"/>
          </p:cNvSpPr>
          <p:nvPr/>
        </p:nvSpPr>
        <p:spPr bwMode="auto">
          <a:xfrm>
            <a:off x="5486400" y="4937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2" name="Rectangle 152"/>
          <p:cNvSpPr>
            <a:spLocks noChangeArrowheads="1"/>
          </p:cNvSpPr>
          <p:nvPr/>
        </p:nvSpPr>
        <p:spPr bwMode="auto">
          <a:xfrm>
            <a:off x="5486400" y="4860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3" name="Rectangle 153"/>
          <p:cNvSpPr>
            <a:spLocks noChangeArrowheads="1"/>
          </p:cNvSpPr>
          <p:nvPr/>
        </p:nvSpPr>
        <p:spPr bwMode="auto">
          <a:xfrm>
            <a:off x="5486400" y="4784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4" name="Rectangle 154"/>
          <p:cNvSpPr>
            <a:spLocks noChangeArrowheads="1"/>
          </p:cNvSpPr>
          <p:nvPr/>
        </p:nvSpPr>
        <p:spPr bwMode="auto">
          <a:xfrm>
            <a:off x="5486400" y="4708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5" name="Rectangle 155"/>
          <p:cNvSpPr>
            <a:spLocks noChangeArrowheads="1"/>
          </p:cNvSpPr>
          <p:nvPr/>
        </p:nvSpPr>
        <p:spPr bwMode="auto">
          <a:xfrm>
            <a:off x="5486400" y="4632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6" name="Rectangle 156"/>
          <p:cNvSpPr>
            <a:spLocks noChangeArrowheads="1"/>
          </p:cNvSpPr>
          <p:nvPr/>
        </p:nvSpPr>
        <p:spPr bwMode="auto">
          <a:xfrm>
            <a:off x="6248400" y="5699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7" name="Rectangle 157"/>
          <p:cNvSpPr>
            <a:spLocks noChangeArrowheads="1"/>
          </p:cNvSpPr>
          <p:nvPr/>
        </p:nvSpPr>
        <p:spPr bwMode="auto">
          <a:xfrm>
            <a:off x="6248400" y="56229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8" name="Rectangle 158"/>
          <p:cNvSpPr>
            <a:spLocks noChangeArrowheads="1"/>
          </p:cNvSpPr>
          <p:nvPr/>
        </p:nvSpPr>
        <p:spPr bwMode="auto">
          <a:xfrm>
            <a:off x="6248400" y="55467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79" name="Rectangle 159"/>
          <p:cNvSpPr>
            <a:spLocks noChangeArrowheads="1"/>
          </p:cNvSpPr>
          <p:nvPr/>
        </p:nvSpPr>
        <p:spPr bwMode="auto">
          <a:xfrm>
            <a:off x="6248400" y="54705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80" name="Rectangle 160"/>
          <p:cNvSpPr>
            <a:spLocks noChangeArrowheads="1"/>
          </p:cNvSpPr>
          <p:nvPr/>
        </p:nvSpPr>
        <p:spPr bwMode="auto">
          <a:xfrm>
            <a:off x="6248400" y="53943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81" name="Rectangle 161"/>
          <p:cNvSpPr>
            <a:spLocks noChangeArrowheads="1"/>
          </p:cNvSpPr>
          <p:nvPr/>
        </p:nvSpPr>
        <p:spPr bwMode="auto">
          <a:xfrm>
            <a:off x="6248400" y="5318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82" name="Rectangle 162"/>
          <p:cNvSpPr>
            <a:spLocks noChangeArrowheads="1"/>
          </p:cNvSpPr>
          <p:nvPr/>
        </p:nvSpPr>
        <p:spPr bwMode="auto">
          <a:xfrm>
            <a:off x="7010400" y="5699125"/>
            <a:ext cx="7620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6183" name="Text Box 163"/>
          <p:cNvSpPr txBox="1">
            <a:spLocks noChangeArrowheads="1"/>
          </p:cNvSpPr>
          <p:nvPr/>
        </p:nvSpPr>
        <p:spPr bwMode="auto">
          <a:xfrm>
            <a:off x="2667000" y="5775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a:t>
            </a:r>
          </a:p>
        </p:txBody>
      </p:sp>
      <p:sp>
        <p:nvSpPr>
          <p:cNvPr id="46184" name="Text Box 164"/>
          <p:cNvSpPr txBox="1">
            <a:spLocks noChangeArrowheads="1"/>
          </p:cNvSpPr>
          <p:nvPr/>
        </p:nvSpPr>
        <p:spPr bwMode="auto">
          <a:xfrm>
            <a:off x="3422650" y="5775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a:t>
            </a:r>
          </a:p>
        </p:txBody>
      </p:sp>
      <p:sp>
        <p:nvSpPr>
          <p:cNvPr id="46185" name="Text Box 165"/>
          <p:cNvSpPr txBox="1">
            <a:spLocks noChangeArrowheads="1"/>
          </p:cNvSpPr>
          <p:nvPr/>
        </p:nvSpPr>
        <p:spPr bwMode="auto">
          <a:xfrm>
            <a:off x="4184650" y="5775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a:t>
            </a:r>
          </a:p>
        </p:txBody>
      </p:sp>
      <p:sp>
        <p:nvSpPr>
          <p:cNvPr id="46186" name="Text Box 166"/>
          <p:cNvSpPr txBox="1">
            <a:spLocks noChangeArrowheads="1"/>
          </p:cNvSpPr>
          <p:nvPr/>
        </p:nvSpPr>
        <p:spPr bwMode="auto">
          <a:xfrm>
            <a:off x="4946650" y="5775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3</a:t>
            </a:r>
          </a:p>
        </p:txBody>
      </p:sp>
      <p:sp>
        <p:nvSpPr>
          <p:cNvPr id="46187" name="Text Box 167"/>
          <p:cNvSpPr txBox="1">
            <a:spLocks noChangeArrowheads="1"/>
          </p:cNvSpPr>
          <p:nvPr/>
        </p:nvSpPr>
        <p:spPr bwMode="auto">
          <a:xfrm>
            <a:off x="5708650" y="5775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4</a:t>
            </a:r>
          </a:p>
        </p:txBody>
      </p:sp>
      <p:sp>
        <p:nvSpPr>
          <p:cNvPr id="46188" name="Text Box 168"/>
          <p:cNvSpPr txBox="1">
            <a:spLocks noChangeArrowheads="1"/>
          </p:cNvSpPr>
          <p:nvPr/>
        </p:nvSpPr>
        <p:spPr bwMode="auto">
          <a:xfrm>
            <a:off x="6470650" y="5775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5</a:t>
            </a:r>
          </a:p>
        </p:txBody>
      </p:sp>
      <p:sp>
        <p:nvSpPr>
          <p:cNvPr id="46189" name="Text Box 169"/>
          <p:cNvSpPr txBox="1">
            <a:spLocks noChangeArrowheads="1"/>
          </p:cNvSpPr>
          <p:nvPr/>
        </p:nvSpPr>
        <p:spPr bwMode="auto">
          <a:xfrm>
            <a:off x="7232650" y="5775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6</a:t>
            </a:r>
          </a:p>
        </p:txBody>
      </p:sp>
      <p:sp>
        <p:nvSpPr>
          <p:cNvPr id="46190" name="Line 170"/>
          <p:cNvSpPr>
            <a:spLocks noChangeShapeType="1"/>
          </p:cNvSpPr>
          <p:nvPr/>
        </p:nvSpPr>
        <p:spPr bwMode="auto">
          <a:xfrm flipH="1">
            <a:off x="2057400" y="547052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91" name="Line 171"/>
          <p:cNvSpPr>
            <a:spLocks noChangeShapeType="1"/>
          </p:cNvSpPr>
          <p:nvPr/>
        </p:nvSpPr>
        <p:spPr bwMode="auto">
          <a:xfrm flipH="1">
            <a:off x="2057400" y="516572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92" name="Line 172"/>
          <p:cNvSpPr>
            <a:spLocks noChangeShapeType="1"/>
          </p:cNvSpPr>
          <p:nvPr/>
        </p:nvSpPr>
        <p:spPr bwMode="auto">
          <a:xfrm flipH="1">
            <a:off x="2057400" y="486092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93" name="Line 173"/>
          <p:cNvSpPr>
            <a:spLocks noChangeShapeType="1"/>
          </p:cNvSpPr>
          <p:nvPr/>
        </p:nvSpPr>
        <p:spPr bwMode="auto">
          <a:xfrm flipH="1">
            <a:off x="2057400" y="455612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94" name="Text Box 174"/>
          <p:cNvSpPr txBox="1">
            <a:spLocks noChangeArrowheads="1"/>
          </p:cNvSpPr>
          <p:nvPr/>
        </p:nvSpPr>
        <p:spPr bwMode="auto">
          <a:xfrm rot="-5365015">
            <a:off x="373857" y="4725194"/>
            <a:ext cx="13096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Probability</a:t>
            </a:r>
          </a:p>
        </p:txBody>
      </p:sp>
      <p:sp>
        <p:nvSpPr>
          <p:cNvPr id="46195" name="Line 175"/>
          <p:cNvSpPr>
            <a:spLocks noChangeShapeType="1"/>
          </p:cNvSpPr>
          <p:nvPr/>
        </p:nvSpPr>
        <p:spPr bwMode="auto">
          <a:xfrm flipH="1">
            <a:off x="2057400" y="42672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196" name="Text Box 176"/>
          <p:cNvSpPr txBox="1">
            <a:spLocks noChangeArrowheads="1"/>
          </p:cNvSpPr>
          <p:nvPr/>
        </p:nvSpPr>
        <p:spPr bwMode="auto">
          <a:xfrm>
            <a:off x="1295400" y="4406900"/>
            <a:ext cx="742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0.2500</a:t>
            </a:r>
          </a:p>
        </p:txBody>
      </p:sp>
      <p:sp>
        <p:nvSpPr>
          <p:cNvPr id="46197" name="Text Box 177"/>
          <p:cNvSpPr txBox="1">
            <a:spLocks noChangeArrowheads="1"/>
          </p:cNvSpPr>
          <p:nvPr/>
        </p:nvSpPr>
        <p:spPr bwMode="auto">
          <a:xfrm>
            <a:off x="1295400" y="4705350"/>
            <a:ext cx="742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0.1875</a:t>
            </a:r>
          </a:p>
        </p:txBody>
      </p:sp>
      <p:sp>
        <p:nvSpPr>
          <p:cNvPr id="46198" name="Text Box 178"/>
          <p:cNvSpPr txBox="1">
            <a:spLocks noChangeArrowheads="1"/>
          </p:cNvSpPr>
          <p:nvPr/>
        </p:nvSpPr>
        <p:spPr bwMode="auto">
          <a:xfrm>
            <a:off x="1295400" y="5037138"/>
            <a:ext cx="742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0.1250</a:t>
            </a:r>
          </a:p>
        </p:txBody>
      </p:sp>
      <p:sp>
        <p:nvSpPr>
          <p:cNvPr id="46199" name="Text Box 179"/>
          <p:cNvSpPr txBox="1">
            <a:spLocks noChangeArrowheads="1"/>
          </p:cNvSpPr>
          <p:nvPr/>
        </p:nvSpPr>
        <p:spPr bwMode="auto">
          <a:xfrm>
            <a:off x="1295400" y="5329238"/>
            <a:ext cx="793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0. 0625</a:t>
            </a:r>
          </a:p>
        </p:txBody>
      </p:sp>
      <p:sp>
        <p:nvSpPr>
          <p:cNvPr id="46200" name="Text Box 180"/>
          <p:cNvSpPr txBox="1">
            <a:spLocks noChangeArrowheads="1"/>
          </p:cNvSpPr>
          <p:nvPr/>
        </p:nvSpPr>
        <p:spPr bwMode="auto">
          <a:xfrm>
            <a:off x="609600" y="3581400"/>
            <a:ext cx="479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(b)</a:t>
            </a:r>
          </a:p>
        </p:txBody>
      </p:sp>
      <p:sp>
        <p:nvSpPr>
          <p:cNvPr id="46201" name="Text Box 181"/>
          <p:cNvSpPr txBox="1">
            <a:spLocks noChangeArrowheads="1"/>
          </p:cNvSpPr>
          <p:nvPr/>
        </p:nvSpPr>
        <p:spPr bwMode="auto">
          <a:xfrm>
            <a:off x="3429000" y="6172200"/>
            <a:ext cx="3422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1800"/>
              <a:t>Number of Heads in six coin tosses</a:t>
            </a:r>
          </a:p>
        </p:txBody>
      </p:sp>
      <p:sp>
        <p:nvSpPr>
          <p:cNvPr id="46202" name="Text Box 182"/>
          <p:cNvSpPr txBox="1">
            <a:spLocks noChangeArrowheads="1"/>
          </p:cNvSpPr>
          <p:nvPr/>
        </p:nvSpPr>
        <p:spPr bwMode="auto">
          <a:xfrm>
            <a:off x="3378200" y="3373438"/>
            <a:ext cx="3536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1800"/>
              <a:t>Number of Heads in four coin tosses</a:t>
            </a:r>
          </a:p>
        </p:txBody>
      </p:sp>
      <p:sp>
        <p:nvSpPr>
          <p:cNvPr id="2" name="Slide Number Placeholder 1"/>
          <p:cNvSpPr>
            <a:spLocks noGrp="1"/>
          </p:cNvSpPr>
          <p:nvPr>
            <p:ph type="sldNum" sz="quarter" idx="12"/>
          </p:nvPr>
        </p:nvSpPr>
        <p:spPr/>
        <p:txBody>
          <a:bodyPr/>
          <a:lstStyle/>
          <a:p>
            <a:fld id="{46F63818-ECA9-6C45-B557-8DE2022BB177}" type="slidenum">
              <a:rPr lang="en-US" smtClean="0"/>
              <a:pPr/>
              <a:t>35</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z="3200">
                <a:latin typeface="Times" charset="0"/>
                <a:ea typeface="ＭＳ Ｐゴシック" charset="0"/>
                <a:cs typeface="ＭＳ Ｐゴシック" charset="0"/>
              </a:rPr>
              <a:t>The Relationship Between the Binomial Distribution and the Normal Distribution</a:t>
            </a:r>
          </a:p>
        </p:txBody>
      </p:sp>
      <p:pic>
        <p:nvPicPr>
          <p:cNvPr id="47107" name="Picture 3" descr="normal curve.jpg                                               000463BCMacintosh HD                   B64FD0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468563"/>
            <a:ext cx="5334000" cy="281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Line 4"/>
          <p:cNvSpPr>
            <a:spLocks noChangeShapeType="1"/>
          </p:cNvSpPr>
          <p:nvPr/>
        </p:nvSpPr>
        <p:spPr bwMode="auto">
          <a:xfrm>
            <a:off x="1641475" y="5257800"/>
            <a:ext cx="594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09" name="Rectangle 5"/>
          <p:cNvSpPr>
            <a:spLocks noChangeArrowheads="1"/>
          </p:cNvSpPr>
          <p:nvPr/>
        </p:nvSpPr>
        <p:spPr bwMode="auto">
          <a:xfrm>
            <a:off x="4343400" y="2514600"/>
            <a:ext cx="457200" cy="274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0" name="Rectangle 6"/>
          <p:cNvSpPr>
            <a:spLocks noChangeArrowheads="1"/>
          </p:cNvSpPr>
          <p:nvPr/>
        </p:nvSpPr>
        <p:spPr bwMode="auto">
          <a:xfrm>
            <a:off x="4800600" y="2743200"/>
            <a:ext cx="457200" cy="2514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1" name="Rectangle 7"/>
          <p:cNvSpPr>
            <a:spLocks noChangeArrowheads="1"/>
          </p:cNvSpPr>
          <p:nvPr/>
        </p:nvSpPr>
        <p:spPr bwMode="auto">
          <a:xfrm>
            <a:off x="5257800" y="3429000"/>
            <a:ext cx="457200" cy="182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2" name="Rectangle 8"/>
          <p:cNvSpPr>
            <a:spLocks noChangeArrowheads="1"/>
          </p:cNvSpPr>
          <p:nvPr/>
        </p:nvSpPr>
        <p:spPr bwMode="auto">
          <a:xfrm>
            <a:off x="5715000" y="4343400"/>
            <a:ext cx="4572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3" name="Rectangle 9"/>
          <p:cNvSpPr>
            <a:spLocks noChangeArrowheads="1"/>
          </p:cNvSpPr>
          <p:nvPr/>
        </p:nvSpPr>
        <p:spPr bwMode="auto">
          <a:xfrm>
            <a:off x="6172200" y="4876800"/>
            <a:ext cx="4572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4" name="Rectangle 10"/>
          <p:cNvSpPr>
            <a:spLocks noChangeArrowheads="1"/>
          </p:cNvSpPr>
          <p:nvPr/>
        </p:nvSpPr>
        <p:spPr bwMode="auto">
          <a:xfrm>
            <a:off x="6629400" y="5105400"/>
            <a:ext cx="457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5" name="Rectangle 11"/>
          <p:cNvSpPr>
            <a:spLocks noChangeArrowheads="1"/>
          </p:cNvSpPr>
          <p:nvPr/>
        </p:nvSpPr>
        <p:spPr bwMode="auto">
          <a:xfrm>
            <a:off x="3886200" y="2743200"/>
            <a:ext cx="457200" cy="2514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6" name="Rectangle 12"/>
          <p:cNvSpPr>
            <a:spLocks noChangeArrowheads="1"/>
          </p:cNvSpPr>
          <p:nvPr/>
        </p:nvSpPr>
        <p:spPr bwMode="auto">
          <a:xfrm>
            <a:off x="3429000" y="3429000"/>
            <a:ext cx="457200" cy="182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7" name="Rectangle 13"/>
          <p:cNvSpPr>
            <a:spLocks noChangeArrowheads="1"/>
          </p:cNvSpPr>
          <p:nvPr/>
        </p:nvSpPr>
        <p:spPr bwMode="auto">
          <a:xfrm>
            <a:off x="2971800" y="4343400"/>
            <a:ext cx="4572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8" name="Rectangle 14"/>
          <p:cNvSpPr>
            <a:spLocks noChangeArrowheads="1"/>
          </p:cNvSpPr>
          <p:nvPr/>
        </p:nvSpPr>
        <p:spPr bwMode="auto">
          <a:xfrm>
            <a:off x="2514600" y="4876800"/>
            <a:ext cx="4572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9" name="Rectangle 15"/>
          <p:cNvSpPr>
            <a:spLocks noChangeArrowheads="1"/>
          </p:cNvSpPr>
          <p:nvPr/>
        </p:nvSpPr>
        <p:spPr bwMode="auto">
          <a:xfrm>
            <a:off x="2057400" y="5105400"/>
            <a:ext cx="457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20" name="Text Box 16"/>
          <p:cNvSpPr txBox="1">
            <a:spLocks noChangeArrowheads="1"/>
          </p:cNvSpPr>
          <p:nvPr/>
        </p:nvSpPr>
        <p:spPr bwMode="auto">
          <a:xfrm>
            <a:off x="7696200" y="5105400"/>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X</a:t>
            </a:r>
          </a:p>
        </p:txBody>
      </p:sp>
      <p:sp>
        <p:nvSpPr>
          <p:cNvPr id="47121" name="Text Box 17"/>
          <p:cNvSpPr txBox="1">
            <a:spLocks noChangeArrowheads="1"/>
          </p:cNvSpPr>
          <p:nvPr/>
        </p:nvSpPr>
        <p:spPr bwMode="auto">
          <a:xfrm>
            <a:off x="21399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0</a:t>
            </a:r>
          </a:p>
        </p:txBody>
      </p:sp>
      <p:sp>
        <p:nvSpPr>
          <p:cNvPr id="47122" name="Text Box 18"/>
          <p:cNvSpPr txBox="1">
            <a:spLocks noChangeArrowheads="1"/>
          </p:cNvSpPr>
          <p:nvPr/>
        </p:nvSpPr>
        <p:spPr bwMode="auto">
          <a:xfrm>
            <a:off x="25971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1</a:t>
            </a:r>
          </a:p>
        </p:txBody>
      </p:sp>
      <p:sp>
        <p:nvSpPr>
          <p:cNvPr id="47123" name="Text Box 19"/>
          <p:cNvSpPr txBox="1">
            <a:spLocks noChangeArrowheads="1"/>
          </p:cNvSpPr>
          <p:nvPr/>
        </p:nvSpPr>
        <p:spPr bwMode="auto">
          <a:xfrm>
            <a:off x="30543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2</a:t>
            </a:r>
          </a:p>
        </p:txBody>
      </p:sp>
      <p:sp>
        <p:nvSpPr>
          <p:cNvPr id="47124" name="Text Box 20"/>
          <p:cNvSpPr txBox="1">
            <a:spLocks noChangeArrowheads="1"/>
          </p:cNvSpPr>
          <p:nvPr/>
        </p:nvSpPr>
        <p:spPr bwMode="auto">
          <a:xfrm>
            <a:off x="35115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3</a:t>
            </a:r>
          </a:p>
        </p:txBody>
      </p:sp>
      <p:sp>
        <p:nvSpPr>
          <p:cNvPr id="47125" name="Text Box 21"/>
          <p:cNvSpPr txBox="1">
            <a:spLocks noChangeArrowheads="1"/>
          </p:cNvSpPr>
          <p:nvPr/>
        </p:nvSpPr>
        <p:spPr bwMode="auto">
          <a:xfrm>
            <a:off x="39687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4</a:t>
            </a:r>
          </a:p>
        </p:txBody>
      </p:sp>
      <p:sp>
        <p:nvSpPr>
          <p:cNvPr id="47126" name="Text Box 22"/>
          <p:cNvSpPr txBox="1">
            <a:spLocks noChangeArrowheads="1"/>
          </p:cNvSpPr>
          <p:nvPr/>
        </p:nvSpPr>
        <p:spPr bwMode="auto">
          <a:xfrm>
            <a:off x="44259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5</a:t>
            </a:r>
          </a:p>
        </p:txBody>
      </p:sp>
      <p:sp>
        <p:nvSpPr>
          <p:cNvPr id="47127" name="Text Box 23"/>
          <p:cNvSpPr txBox="1">
            <a:spLocks noChangeArrowheads="1"/>
          </p:cNvSpPr>
          <p:nvPr/>
        </p:nvSpPr>
        <p:spPr bwMode="auto">
          <a:xfrm>
            <a:off x="48831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6</a:t>
            </a:r>
          </a:p>
        </p:txBody>
      </p:sp>
      <p:sp>
        <p:nvSpPr>
          <p:cNvPr id="47128" name="Text Box 24"/>
          <p:cNvSpPr txBox="1">
            <a:spLocks noChangeArrowheads="1"/>
          </p:cNvSpPr>
          <p:nvPr/>
        </p:nvSpPr>
        <p:spPr bwMode="auto">
          <a:xfrm>
            <a:off x="53403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7</a:t>
            </a:r>
          </a:p>
        </p:txBody>
      </p:sp>
      <p:sp>
        <p:nvSpPr>
          <p:cNvPr id="47129" name="Text Box 25"/>
          <p:cNvSpPr txBox="1">
            <a:spLocks noChangeArrowheads="1"/>
          </p:cNvSpPr>
          <p:nvPr/>
        </p:nvSpPr>
        <p:spPr bwMode="auto">
          <a:xfrm>
            <a:off x="57975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8</a:t>
            </a:r>
          </a:p>
        </p:txBody>
      </p:sp>
      <p:sp>
        <p:nvSpPr>
          <p:cNvPr id="47130" name="Text Box 26"/>
          <p:cNvSpPr txBox="1">
            <a:spLocks noChangeArrowheads="1"/>
          </p:cNvSpPr>
          <p:nvPr/>
        </p:nvSpPr>
        <p:spPr bwMode="auto">
          <a:xfrm>
            <a:off x="6254750" y="5257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9</a:t>
            </a:r>
          </a:p>
        </p:txBody>
      </p:sp>
      <p:sp>
        <p:nvSpPr>
          <p:cNvPr id="47131" name="Text Box 27"/>
          <p:cNvSpPr txBox="1">
            <a:spLocks noChangeArrowheads="1"/>
          </p:cNvSpPr>
          <p:nvPr/>
        </p:nvSpPr>
        <p:spPr bwMode="auto">
          <a:xfrm>
            <a:off x="6711950" y="525780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10</a:t>
            </a:r>
          </a:p>
        </p:txBody>
      </p:sp>
      <p:sp>
        <p:nvSpPr>
          <p:cNvPr id="2" name="Slide Number Placeholder 1"/>
          <p:cNvSpPr>
            <a:spLocks noGrp="1"/>
          </p:cNvSpPr>
          <p:nvPr>
            <p:ph type="sldNum" sz="quarter" idx="12"/>
          </p:nvPr>
        </p:nvSpPr>
        <p:spPr/>
        <p:txBody>
          <a:bodyPr/>
          <a:lstStyle/>
          <a:p>
            <a:fld id="{46F63818-ECA9-6C45-B557-8DE2022BB177}" type="slidenum">
              <a:rPr lang="en-US" smtClean="0"/>
              <a:pPr/>
              <a:t>36</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Jars of Marbles</a:t>
            </a:r>
          </a:p>
        </p:txBody>
      </p:sp>
      <p:sp>
        <p:nvSpPr>
          <p:cNvPr id="17411" name="AutoShape 3"/>
          <p:cNvSpPr>
            <a:spLocks noChangeArrowheads="1"/>
          </p:cNvSpPr>
          <p:nvPr/>
        </p:nvSpPr>
        <p:spPr bwMode="auto">
          <a:xfrm>
            <a:off x="1143000" y="2514600"/>
            <a:ext cx="2819400" cy="2895600"/>
          </a:xfrm>
          <a:prstGeom prst="can">
            <a:avLst>
              <a:gd name="adj" fmla="val 25676"/>
            </a:avLst>
          </a:prstGeom>
          <a:solidFill>
            <a:srgbClr val="EBEBEB"/>
          </a:solidFill>
          <a:ln w="9525">
            <a:solidFill>
              <a:schemeClr val="tx1"/>
            </a:solidFill>
            <a:round/>
            <a:headEnd/>
            <a:tailEnd/>
          </a:ln>
        </p:spPr>
        <p:txBody>
          <a:bodyPr wrap="none" anchor="ctr"/>
          <a:lstStyle/>
          <a:p>
            <a:endParaRPr lang="en-US"/>
          </a:p>
        </p:txBody>
      </p:sp>
      <p:sp>
        <p:nvSpPr>
          <p:cNvPr id="17412" name="AutoShape 4"/>
          <p:cNvSpPr>
            <a:spLocks noChangeArrowheads="1"/>
          </p:cNvSpPr>
          <p:nvPr/>
        </p:nvSpPr>
        <p:spPr bwMode="auto">
          <a:xfrm>
            <a:off x="5181600" y="2514600"/>
            <a:ext cx="2819400" cy="2895600"/>
          </a:xfrm>
          <a:prstGeom prst="can">
            <a:avLst>
              <a:gd name="adj" fmla="val 25676"/>
            </a:avLst>
          </a:prstGeom>
          <a:solidFill>
            <a:srgbClr val="EBEBEB"/>
          </a:solidFill>
          <a:ln w="9525">
            <a:solidFill>
              <a:schemeClr val="tx1"/>
            </a:solidFill>
            <a:round/>
            <a:headEnd/>
            <a:tailEnd/>
          </a:ln>
        </p:spPr>
        <p:txBody>
          <a:bodyPr wrap="none" anchor="ctr"/>
          <a:lstStyle/>
          <a:p>
            <a:endParaRPr lang="en-US"/>
          </a:p>
        </p:txBody>
      </p:sp>
      <p:sp>
        <p:nvSpPr>
          <p:cNvPr id="17413" name="Oval 5"/>
          <p:cNvSpPr>
            <a:spLocks noChangeArrowheads="1"/>
          </p:cNvSpPr>
          <p:nvPr/>
        </p:nvSpPr>
        <p:spPr bwMode="auto">
          <a:xfrm>
            <a:off x="11430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4" name="Oval 6"/>
          <p:cNvSpPr>
            <a:spLocks noChangeArrowheads="1"/>
          </p:cNvSpPr>
          <p:nvPr/>
        </p:nvSpPr>
        <p:spPr bwMode="auto">
          <a:xfrm>
            <a:off x="16002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5" name="Oval 7"/>
          <p:cNvSpPr>
            <a:spLocks noChangeArrowheads="1"/>
          </p:cNvSpPr>
          <p:nvPr/>
        </p:nvSpPr>
        <p:spPr bwMode="auto">
          <a:xfrm>
            <a:off x="20574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6" name="Oval 8"/>
          <p:cNvSpPr>
            <a:spLocks noChangeArrowheads="1"/>
          </p:cNvSpPr>
          <p:nvPr/>
        </p:nvSpPr>
        <p:spPr bwMode="auto">
          <a:xfrm>
            <a:off x="18288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7" name="Oval 9"/>
          <p:cNvSpPr>
            <a:spLocks noChangeArrowheads="1"/>
          </p:cNvSpPr>
          <p:nvPr/>
        </p:nvSpPr>
        <p:spPr bwMode="auto">
          <a:xfrm>
            <a:off x="18288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8" name="Oval 10"/>
          <p:cNvSpPr>
            <a:spLocks noChangeArrowheads="1"/>
          </p:cNvSpPr>
          <p:nvPr/>
        </p:nvSpPr>
        <p:spPr bwMode="auto">
          <a:xfrm>
            <a:off x="28956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19" name="Oval 11"/>
          <p:cNvSpPr>
            <a:spLocks noChangeArrowheads="1"/>
          </p:cNvSpPr>
          <p:nvPr/>
        </p:nvSpPr>
        <p:spPr bwMode="auto">
          <a:xfrm>
            <a:off x="30480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0" name="Oval 12"/>
          <p:cNvSpPr>
            <a:spLocks noChangeArrowheads="1"/>
          </p:cNvSpPr>
          <p:nvPr/>
        </p:nvSpPr>
        <p:spPr bwMode="auto">
          <a:xfrm>
            <a:off x="24384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1" name="Oval 13"/>
          <p:cNvSpPr>
            <a:spLocks noChangeArrowheads="1"/>
          </p:cNvSpPr>
          <p:nvPr/>
        </p:nvSpPr>
        <p:spPr bwMode="auto">
          <a:xfrm>
            <a:off x="33528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2" name="Oval 14"/>
          <p:cNvSpPr>
            <a:spLocks noChangeArrowheads="1"/>
          </p:cNvSpPr>
          <p:nvPr/>
        </p:nvSpPr>
        <p:spPr bwMode="auto">
          <a:xfrm>
            <a:off x="37338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3" name="Oval 15"/>
          <p:cNvSpPr>
            <a:spLocks noChangeArrowheads="1"/>
          </p:cNvSpPr>
          <p:nvPr/>
        </p:nvSpPr>
        <p:spPr bwMode="auto">
          <a:xfrm>
            <a:off x="2438400" y="4953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4" name="Oval 16"/>
          <p:cNvSpPr>
            <a:spLocks noChangeArrowheads="1"/>
          </p:cNvSpPr>
          <p:nvPr/>
        </p:nvSpPr>
        <p:spPr bwMode="auto">
          <a:xfrm>
            <a:off x="27432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5" name="Oval 17"/>
          <p:cNvSpPr>
            <a:spLocks noChangeArrowheads="1"/>
          </p:cNvSpPr>
          <p:nvPr/>
        </p:nvSpPr>
        <p:spPr bwMode="auto">
          <a:xfrm>
            <a:off x="19812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6" name="Oval 18"/>
          <p:cNvSpPr>
            <a:spLocks noChangeArrowheads="1"/>
          </p:cNvSpPr>
          <p:nvPr/>
        </p:nvSpPr>
        <p:spPr bwMode="auto">
          <a:xfrm>
            <a:off x="2286000" y="3733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7" name="Oval 19"/>
          <p:cNvSpPr>
            <a:spLocks noChangeArrowheads="1"/>
          </p:cNvSpPr>
          <p:nvPr/>
        </p:nvSpPr>
        <p:spPr bwMode="auto">
          <a:xfrm>
            <a:off x="35052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8" name="Oval 20"/>
          <p:cNvSpPr>
            <a:spLocks noChangeArrowheads="1"/>
          </p:cNvSpPr>
          <p:nvPr/>
        </p:nvSpPr>
        <p:spPr bwMode="auto">
          <a:xfrm>
            <a:off x="37338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29" name="Oval 21"/>
          <p:cNvSpPr>
            <a:spLocks noChangeArrowheads="1"/>
          </p:cNvSpPr>
          <p:nvPr/>
        </p:nvSpPr>
        <p:spPr bwMode="auto">
          <a:xfrm>
            <a:off x="34290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0" name="Oval 22"/>
          <p:cNvSpPr>
            <a:spLocks noChangeArrowheads="1"/>
          </p:cNvSpPr>
          <p:nvPr/>
        </p:nvSpPr>
        <p:spPr bwMode="auto">
          <a:xfrm>
            <a:off x="25908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1" name="Oval 23"/>
          <p:cNvSpPr>
            <a:spLocks noChangeArrowheads="1"/>
          </p:cNvSpPr>
          <p:nvPr/>
        </p:nvSpPr>
        <p:spPr bwMode="auto">
          <a:xfrm>
            <a:off x="22098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2" name="Oval 24"/>
          <p:cNvSpPr>
            <a:spLocks noChangeArrowheads="1"/>
          </p:cNvSpPr>
          <p:nvPr/>
        </p:nvSpPr>
        <p:spPr bwMode="auto">
          <a:xfrm>
            <a:off x="12192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3" name="Oval 25"/>
          <p:cNvSpPr>
            <a:spLocks noChangeArrowheads="1"/>
          </p:cNvSpPr>
          <p:nvPr/>
        </p:nvSpPr>
        <p:spPr bwMode="auto">
          <a:xfrm>
            <a:off x="16002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4" name="Oval 26"/>
          <p:cNvSpPr>
            <a:spLocks noChangeArrowheads="1"/>
          </p:cNvSpPr>
          <p:nvPr/>
        </p:nvSpPr>
        <p:spPr bwMode="auto">
          <a:xfrm>
            <a:off x="12192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5" name="Oval 27"/>
          <p:cNvSpPr>
            <a:spLocks noChangeArrowheads="1"/>
          </p:cNvSpPr>
          <p:nvPr/>
        </p:nvSpPr>
        <p:spPr bwMode="auto">
          <a:xfrm>
            <a:off x="12192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6" name="Oval 28"/>
          <p:cNvSpPr>
            <a:spLocks noChangeArrowheads="1"/>
          </p:cNvSpPr>
          <p:nvPr/>
        </p:nvSpPr>
        <p:spPr bwMode="auto">
          <a:xfrm>
            <a:off x="1600200" y="3276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7" name="Oval 29"/>
          <p:cNvSpPr>
            <a:spLocks noChangeArrowheads="1"/>
          </p:cNvSpPr>
          <p:nvPr/>
        </p:nvSpPr>
        <p:spPr bwMode="auto">
          <a:xfrm>
            <a:off x="3200400" y="3276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38" name="Oval 30"/>
          <p:cNvSpPr>
            <a:spLocks noChangeArrowheads="1"/>
          </p:cNvSpPr>
          <p:nvPr/>
        </p:nvSpPr>
        <p:spPr bwMode="auto">
          <a:xfrm>
            <a:off x="2362200" y="3962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39" name="Oval 31"/>
          <p:cNvSpPr>
            <a:spLocks noChangeArrowheads="1"/>
          </p:cNvSpPr>
          <p:nvPr/>
        </p:nvSpPr>
        <p:spPr bwMode="auto">
          <a:xfrm>
            <a:off x="3657600" y="4038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0" name="Oval 32"/>
          <p:cNvSpPr>
            <a:spLocks noChangeArrowheads="1"/>
          </p:cNvSpPr>
          <p:nvPr/>
        </p:nvSpPr>
        <p:spPr bwMode="auto">
          <a:xfrm>
            <a:off x="1295400" y="3886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1" name="Oval 33"/>
          <p:cNvSpPr>
            <a:spLocks noChangeArrowheads="1"/>
          </p:cNvSpPr>
          <p:nvPr/>
        </p:nvSpPr>
        <p:spPr bwMode="auto">
          <a:xfrm>
            <a:off x="1219200" y="4343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2" name="Oval 34"/>
          <p:cNvSpPr>
            <a:spLocks noChangeArrowheads="1"/>
          </p:cNvSpPr>
          <p:nvPr/>
        </p:nvSpPr>
        <p:spPr bwMode="auto">
          <a:xfrm>
            <a:off x="2362200" y="4724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3" name="Oval 35"/>
          <p:cNvSpPr>
            <a:spLocks noChangeArrowheads="1"/>
          </p:cNvSpPr>
          <p:nvPr/>
        </p:nvSpPr>
        <p:spPr bwMode="auto">
          <a:xfrm>
            <a:off x="2743200" y="4114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4" name="Oval 36"/>
          <p:cNvSpPr>
            <a:spLocks noChangeArrowheads="1"/>
          </p:cNvSpPr>
          <p:nvPr/>
        </p:nvSpPr>
        <p:spPr bwMode="auto">
          <a:xfrm>
            <a:off x="1219200" y="3657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5" name="Oval 37"/>
          <p:cNvSpPr>
            <a:spLocks noChangeArrowheads="1"/>
          </p:cNvSpPr>
          <p:nvPr/>
        </p:nvSpPr>
        <p:spPr bwMode="auto">
          <a:xfrm>
            <a:off x="1524000" y="4038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6" name="Oval 38"/>
          <p:cNvSpPr>
            <a:spLocks noChangeArrowheads="1"/>
          </p:cNvSpPr>
          <p:nvPr/>
        </p:nvSpPr>
        <p:spPr bwMode="auto">
          <a:xfrm>
            <a:off x="2057400" y="3810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7" name="Oval 39"/>
          <p:cNvSpPr>
            <a:spLocks noChangeArrowheads="1"/>
          </p:cNvSpPr>
          <p:nvPr/>
        </p:nvSpPr>
        <p:spPr bwMode="auto">
          <a:xfrm>
            <a:off x="2209800" y="3505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8" name="Oval 40"/>
          <p:cNvSpPr>
            <a:spLocks noChangeArrowheads="1"/>
          </p:cNvSpPr>
          <p:nvPr/>
        </p:nvSpPr>
        <p:spPr bwMode="auto">
          <a:xfrm>
            <a:off x="29718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49" name="Oval 41"/>
          <p:cNvSpPr>
            <a:spLocks noChangeArrowheads="1"/>
          </p:cNvSpPr>
          <p:nvPr/>
        </p:nvSpPr>
        <p:spPr bwMode="auto">
          <a:xfrm>
            <a:off x="3124200" y="3810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0" name="Oval 42"/>
          <p:cNvSpPr>
            <a:spLocks noChangeArrowheads="1"/>
          </p:cNvSpPr>
          <p:nvPr/>
        </p:nvSpPr>
        <p:spPr bwMode="auto">
          <a:xfrm>
            <a:off x="37338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1" name="Oval 43"/>
          <p:cNvSpPr>
            <a:spLocks noChangeArrowheads="1"/>
          </p:cNvSpPr>
          <p:nvPr/>
        </p:nvSpPr>
        <p:spPr bwMode="auto">
          <a:xfrm>
            <a:off x="1371600" y="3200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2" name="Oval 44"/>
          <p:cNvSpPr>
            <a:spLocks noChangeArrowheads="1"/>
          </p:cNvSpPr>
          <p:nvPr/>
        </p:nvSpPr>
        <p:spPr bwMode="auto">
          <a:xfrm>
            <a:off x="1828800" y="3733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3" name="Oval 45"/>
          <p:cNvSpPr>
            <a:spLocks noChangeArrowheads="1"/>
          </p:cNvSpPr>
          <p:nvPr/>
        </p:nvSpPr>
        <p:spPr bwMode="auto">
          <a:xfrm>
            <a:off x="1447800" y="4724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4" name="Oval 46"/>
          <p:cNvSpPr>
            <a:spLocks noChangeArrowheads="1"/>
          </p:cNvSpPr>
          <p:nvPr/>
        </p:nvSpPr>
        <p:spPr bwMode="auto">
          <a:xfrm>
            <a:off x="1600200" y="51054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5" name="Oval 47"/>
          <p:cNvSpPr>
            <a:spLocks noChangeArrowheads="1"/>
          </p:cNvSpPr>
          <p:nvPr/>
        </p:nvSpPr>
        <p:spPr bwMode="auto">
          <a:xfrm>
            <a:off x="2133600" y="4876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6" name="Oval 48"/>
          <p:cNvSpPr>
            <a:spLocks noChangeArrowheads="1"/>
          </p:cNvSpPr>
          <p:nvPr/>
        </p:nvSpPr>
        <p:spPr bwMode="auto">
          <a:xfrm>
            <a:off x="1905000" y="4419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7" name="Oval 49"/>
          <p:cNvSpPr>
            <a:spLocks noChangeArrowheads="1"/>
          </p:cNvSpPr>
          <p:nvPr/>
        </p:nvSpPr>
        <p:spPr bwMode="auto">
          <a:xfrm>
            <a:off x="2514600" y="3657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8" name="Oval 50"/>
          <p:cNvSpPr>
            <a:spLocks noChangeArrowheads="1"/>
          </p:cNvSpPr>
          <p:nvPr/>
        </p:nvSpPr>
        <p:spPr bwMode="auto">
          <a:xfrm>
            <a:off x="3657600" y="4648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59" name="Oval 51"/>
          <p:cNvSpPr>
            <a:spLocks noChangeArrowheads="1"/>
          </p:cNvSpPr>
          <p:nvPr/>
        </p:nvSpPr>
        <p:spPr bwMode="auto">
          <a:xfrm>
            <a:off x="3124200" y="4495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0" name="Oval 52"/>
          <p:cNvSpPr>
            <a:spLocks noChangeArrowheads="1"/>
          </p:cNvSpPr>
          <p:nvPr/>
        </p:nvSpPr>
        <p:spPr bwMode="auto">
          <a:xfrm>
            <a:off x="3505200" y="4419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1" name="Oval 53"/>
          <p:cNvSpPr>
            <a:spLocks noChangeArrowheads="1"/>
          </p:cNvSpPr>
          <p:nvPr/>
        </p:nvSpPr>
        <p:spPr bwMode="auto">
          <a:xfrm>
            <a:off x="3200400" y="4267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2" name="Oval 54"/>
          <p:cNvSpPr>
            <a:spLocks noChangeArrowheads="1"/>
          </p:cNvSpPr>
          <p:nvPr/>
        </p:nvSpPr>
        <p:spPr bwMode="auto">
          <a:xfrm>
            <a:off x="2667000" y="4343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463" name="Oval 55"/>
          <p:cNvSpPr>
            <a:spLocks noChangeArrowheads="1"/>
          </p:cNvSpPr>
          <p:nvPr/>
        </p:nvSpPr>
        <p:spPr bwMode="auto">
          <a:xfrm>
            <a:off x="3200400" y="4800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4" name="Oval 56"/>
          <p:cNvSpPr>
            <a:spLocks noChangeArrowheads="1"/>
          </p:cNvSpPr>
          <p:nvPr/>
        </p:nvSpPr>
        <p:spPr bwMode="auto">
          <a:xfrm>
            <a:off x="2667000" y="5181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65" name="Oval 57"/>
          <p:cNvSpPr>
            <a:spLocks noChangeArrowheads="1"/>
          </p:cNvSpPr>
          <p:nvPr/>
        </p:nvSpPr>
        <p:spPr bwMode="auto">
          <a:xfrm>
            <a:off x="26670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6" name="Oval 58"/>
          <p:cNvSpPr>
            <a:spLocks noChangeArrowheads="1"/>
          </p:cNvSpPr>
          <p:nvPr/>
        </p:nvSpPr>
        <p:spPr bwMode="auto">
          <a:xfrm>
            <a:off x="1828800" y="3962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7" name="Oval 59"/>
          <p:cNvSpPr>
            <a:spLocks noChangeArrowheads="1"/>
          </p:cNvSpPr>
          <p:nvPr/>
        </p:nvSpPr>
        <p:spPr bwMode="auto">
          <a:xfrm>
            <a:off x="14478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8" name="Oval 60"/>
          <p:cNvSpPr>
            <a:spLocks noChangeArrowheads="1"/>
          </p:cNvSpPr>
          <p:nvPr/>
        </p:nvSpPr>
        <p:spPr bwMode="auto">
          <a:xfrm>
            <a:off x="28956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69" name="Oval 61"/>
          <p:cNvSpPr>
            <a:spLocks noChangeArrowheads="1"/>
          </p:cNvSpPr>
          <p:nvPr/>
        </p:nvSpPr>
        <p:spPr bwMode="auto">
          <a:xfrm>
            <a:off x="28956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0" name="Oval 62"/>
          <p:cNvSpPr>
            <a:spLocks noChangeArrowheads="1"/>
          </p:cNvSpPr>
          <p:nvPr/>
        </p:nvSpPr>
        <p:spPr bwMode="auto">
          <a:xfrm>
            <a:off x="14478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1" name="Oval 63"/>
          <p:cNvSpPr>
            <a:spLocks noChangeArrowheads="1"/>
          </p:cNvSpPr>
          <p:nvPr/>
        </p:nvSpPr>
        <p:spPr bwMode="auto">
          <a:xfrm>
            <a:off x="3733800" y="3124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2" name="Oval 64"/>
          <p:cNvSpPr>
            <a:spLocks noChangeArrowheads="1"/>
          </p:cNvSpPr>
          <p:nvPr/>
        </p:nvSpPr>
        <p:spPr bwMode="auto">
          <a:xfrm>
            <a:off x="37338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3" name="Oval 65"/>
          <p:cNvSpPr>
            <a:spLocks noChangeArrowheads="1"/>
          </p:cNvSpPr>
          <p:nvPr/>
        </p:nvSpPr>
        <p:spPr bwMode="auto">
          <a:xfrm>
            <a:off x="37338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4" name="Oval 66"/>
          <p:cNvSpPr>
            <a:spLocks noChangeArrowheads="1"/>
          </p:cNvSpPr>
          <p:nvPr/>
        </p:nvSpPr>
        <p:spPr bwMode="auto">
          <a:xfrm>
            <a:off x="35052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75" name="Oval 67"/>
          <p:cNvSpPr>
            <a:spLocks noChangeArrowheads="1"/>
          </p:cNvSpPr>
          <p:nvPr/>
        </p:nvSpPr>
        <p:spPr bwMode="auto">
          <a:xfrm>
            <a:off x="2286000" y="5029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6" name="Oval 68"/>
          <p:cNvSpPr>
            <a:spLocks noChangeArrowheads="1"/>
          </p:cNvSpPr>
          <p:nvPr/>
        </p:nvSpPr>
        <p:spPr bwMode="auto">
          <a:xfrm>
            <a:off x="2819400" y="4648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7" name="Oval 69"/>
          <p:cNvSpPr>
            <a:spLocks noChangeArrowheads="1"/>
          </p:cNvSpPr>
          <p:nvPr/>
        </p:nvSpPr>
        <p:spPr bwMode="auto">
          <a:xfrm>
            <a:off x="2133600" y="4038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8" name="Oval 70"/>
          <p:cNvSpPr>
            <a:spLocks noChangeArrowheads="1"/>
          </p:cNvSpPr>
          <p:nvPr/>
        </p:nvSpPr>
        <p:spPr bwMode="auto">
          <a:xfrm>
            <a:off x="2667000" y="4953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79" name="Oval 71"/>
          <p:cNvSpPr>
            <a:spLocks noChangeArrowheads="1"/>
          </p:cNvSpPr>
          <p:nvPr/>
        </p:nvSpPr>
        <p:spPr bwMode="auto">
          <a:xfrm>
            <a:off x="2362200" y="4495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0" name="Oval 72"/>
          <p:cNvSpPr>
            <a:spLocks noChangeArrowheads="1"/>
          </p:cNvSpPr>
          <p:nvPr/>
        </p:nvSpPr>
        <p:spPr bwMode="auto">
          <a:xfrm>
            <a:off x="3200400" y="5029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1" name="Oval 73"/>
          <p:cNvSpPr>
            <a:spLocks noChangeArrowheads="1"/>
          </p:cNvSpPr>
          <p:nvPr/>
        </p:nvSpPr>
        <p:spPr bwMode="auto">
          <a:xfrm>
            <a:off x="3505200" y="3810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2" name="Oval 74"/>
          <p:cNvSpPr>
            <a:spLocks noChangeArrowheads="1"/>
          </p:cNvSpPr>
          <p:nvPr/>
        </p:nvSpPr>
        <p:spPr bwMode="auto">
          <a:xfrm>
            <a:off x="2057400" y="5181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3" name="Oval 75"/>
          <p:cNvSpPr>
            <a:spLocks noChangeArrowheads="1"/>
          </p:cNvSpPr>
          <p:nvPr/>
        </p:nvSpPr>
        <p:spPr bwMode="auto">
          <a:xfrm>
            <a:off x="2819400" y="3733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4" name="Oval 76"/>
          <p:cNvSpPr>
            <a:spLocks noChangeArrowheads="1"/>
          </p:cNvSpPr>
          <p:nvPr/>
        </p:nvSpPr>
        <p:spPr bwMode="auto">
          <a:xfrm>
            <a:off x="1600200" y="35052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5" name="Oval 77"/>
          <p:cNvSpPr>
            <a:spLocks noChangeArrowheads="1"/>
          </p:cNvSpPr>
          <p:nvPr/>
        </p:nvSpPr>
        <p:spPr bwMode="auto">
          <a:xfrm>
            <a:off x="1676400" y="4572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86" name="Oval 78"/>
          <p:cNvSpPr>
            <a:spLocks noChangeArrowheads="1"/>
          </p:cNvSpPr>
          <p:nvPr/>
        </p:nvSpPr>
        <p:spPr bwMode="auto">
          <a:xfrm>
            <a:off x="12954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87" name="Oval 79"/>
          <p:cNvSpPr>
            <a:spLocks noChangeArrowheads="1"/>
          </p:cNvSpPr>
          <p:nvPr/>
        </p:nvSpPr>
        <p:spPr bwMode="auto">
          <a:xfrm>
            <a:off x="3276600" y="3962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88" name="Oval 80"/>
          <p:cNvSpPr>
            <a:spLocks noChangeArrowheads="1"/>
          </p:cNvSpPr>
          <p:nvPr/>
        </p:nvSpPr>
        <p:spPr bwMode="auto">
          <a:xfrm>
            <a:off x="30480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89" name="Oval 81"/>
          <p:cNvSpPr>
            <a:spLocks noChangeArrowheads="1"/>
          </p:cNvSpPr>
          <p:nvPr/>
        </p:nvSpPr>
        <p:spPr bwMode="auto">
          <a:xfrm>
            <a:off x="34290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0" name="Oval 82"/>
          <p:cNvSpPr>
            <a:spLocks noChangeArrowheads="1"/>
          </p:cNvSpPr>
          <p:nvPr/>
        </p:nvSpPr>
        <p:spPr bwMode="auto">
          <a:xfrm>
            <a:off x="19050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1" name="Oval 87"/>
          <p:cNvSpPr>
            <a:spLocks noChangeArrowheads="1"/>
          </p:cNvSpPr>
          <p:nvPr/>
        </p:nvSpPr>
        <p:spPr bwMode="auto">
          <a:xfrm>
            <a:off x="32766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2" name="Oval 88"/>
          <p:cNvSpPr>
            <a:spLocks noChangeArrowheads="1"/>
          </p:cNvSpPr>
          <p:nvPr/>
        </p:nvSpPr>
        <p:spPr bwMode="auto">
          <a:xfrm>
            <a:off x="29718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3" name="Oval 89"/>
          <p:cNvSpPr>
            <a:spLocks noChangeArrowheads="1"/>
          </p:cNvSpPr>
          <p:nvPr/>
        </p:nvSpPr>
        <p:spPr bwMode="auto">
          <a:xfrm>
            <a:off x="21336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4" name="Oval 90"/>
          <p:cNvSpPr>
            <a:spLocks noChangeArrowheads="1"/>
          </p:cNvSpPr>
          <p:nvPr/>
        </p:nvSpPr>
        <p:spPr bwMode="auto">
          <a:xfrm>
            <a:off x="15240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5" name="Oval 91"/>
          <p:cNvSpPr>
            <a:spLocks noChangeArrowheads="1"/>
          </p:cNvSpPr>
          <p:nvPr/>
        </p:nvSpPr>
        <p:spPr bwMode="auto">
          <a:xfrm>
            <a:off x="2362200" y="5181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496" name="Oval 92"/>
          <p:cNvSpPr>
            <a:spLocks noChangeArrowheads="1"/>
          </p:cNvSpPr>
          <p:nvPr/>
        </p:nvSpPr>
        <p:spPr bwMode="auto">
          <a:xfrm>
            <a:off x="2057400" y="32766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97" name="Oval 93"/>
          <p:cNvSpPr>
            <a:spLocks noChangeArrowheads="1"/>
          </p:cNvSpPr>
          <p:nvPr/>
        </p:nvSpPr>
        <p:spPr bwMode="auto">
          <a:xfrm>
            <a:off x="1828800" y="3429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98" name="Oval 94"/>
          <p:cNvSpPr>
            <a:spLocks noChangeArrowheads="1"/>
          </p:cNvSpPr>
          <p:nvPr/>
        </p:nvSpPr>
        <p:spPr bwMode="auto">
          <a:xfrm>
            <a:off x="3276600" y="34290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499" name="Oval 95"/>
          <p:cNvSpPr>
            <a:spLocks noChangeArrowheads="1"/>
          </p:cNvSpPr>
          <p:nvPr/>
        </p:nvSpPr>
        <p:spPr bwMode="auto">
          <a:xfrm>
            <a:off x="35052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500" name="Oval 96"/>
          <p:cNvSpPr>
            <a:spLocks noChangeArrowheads="1"/>
          </p:cNvSpPr>
          <p:nvPr/>
        </p:nvSpPr>
        <p:spPr bwMode="auto">
          <a:xfrm>
            <a:off x="2514600" y="3352800"/>
            <a:ext cx="228600" cy="228600"/>
          </a:xfrm>
          <a:prstGeom prst="ellipse">
            <a:avLst/>
          </a:prstGeom>
          <a:solidFill>
            <a:srgbClr val="EC050B"/>
          </a:solidFill>
          <a:ln w="9525">
            <a:solidFill>
              <a:schemeClr val="tx1"/>
            </a:solidFill>
            <a:round/>
            <a:headEnd/>
            <a:tailEnd/>
          </a:ln>
        </p:spPr>
        <p:txBody>
          <a:bodyPr wrap="none" anchor="ctr"/>
          <a:lstStyle/>
          <a:p>
            <a:endParaRPr lang="en-US"/>
          </a:p>
        </p:txBody>
      </p:sp>
      <p:sp>
        <p:nvSpPr>
          <p:cNvPr id="17501" name="Oval 97"/>
          <p:cNvSpPr>
            <a:spLocks noChangeArrowheads="1"/>
          </p:cNvSpPr>
          <p:nvPr/>
        </p:nvSpPr>
        <p:spPr bwMode="auto">
          <a:xfrm>
            <a:off x="51816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02" name="Oval 98"/>
          <p:cNvSpPr>
            <a:spLocks noChangeArrowheads="1"/>
          </p:cNvSpPr>
          <p:nvPr/>
        </p:nvSpPr>
        <p:spPr bwMode="auto">
          <a:xfrm>
            <a:off x="5791200" y="38862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3" name="Oval 99"/>
          <p:cNvSpPr>
            <a:spLocks noChangeArrowheads="1"/>
          </p:cNvSpPr>
          <p:nvPr/>
        </p:nvSpPr>
        <p:spPr bwMode="auto">
          <a:xfrm>
            <a:off x="7467600" y="38100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4" name="Oval 100"/>
          <p:cNvSpPr>
            <a:spLocks noChangeArrowheads="1"/>
          </p:cNvSpPr>
          <p:nvPr/>
        </p:nvSpPr>
        <p:spPr bwMode="auto">
          <a:xfrm>
            <a:off x="6705600" y="50292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5" name="Oval 101"/>
          <p:cNvSpPr>
            <a:spLocks noChangeArrowheads="1"/>
          </p:cNvSpPr>
          <p:nvPr/>
        </p:nvSpPr>
        <p:spPr bwMode="auto">
          <a:xfrm>
            <a:off x="7467600" y="44958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6" name="Oval 102"/>
          <p:cNvSpPr>
            <a:spLocks noChangeArrowheads="1"/>
          </p:cNvSpPr>
          <p:nvPr/>
        </p:nvSpPr>
        <p:spPr bwMode="auto">
          <a:xfrm>
            <a:off x="5181600" y="3581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7" name="Oval 103"/>
          <p:cNvSpPr>
            <a:spLocks noChangeArrowheads="1"/>
          </p:cNvSpPr>
          <p:nvPr/>
        </p:nvSpPr>
        <p:spPr bwMode="auto">
          <a:xfrm>
            <a:off x="7696200" y="49530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8" name="Oval 104"/>
          <p:cNvSpPr>
            <a:spLocks noChangeArrowheads="1"/>
          </p:cNvSpPr>
          <p:nvPr/>
        </p:nvSpPr>
        <p:spPr bwMode="auto">
          <a:xfrm>
            <a:off x="6705600" y="42672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09" name="Oval 105"/>
          <p:cNvSpPr>
            <a:spLocks noChangeArrowheads="1"/>
          </p:cNvSpPr>
          <p:nvPr/>
        </p:nvSpPr>
        <p:spPr bwMode="auto">
          <a:xfrm>
            <a:off x="6477000" y="3581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10" name="Oval 106"/>
          <p:cNvSpPr>
            <a:spLocks noChangeArrowheads="1"/>
          </p:cNvSpPr>
          <p:nvPr/>
        </p:nvSpPr>
        <p:spPr bwMode="auto">
          <a:xfrm>
            <a:off x="6019800" y="44958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11" name="Oval 107"/>
          <p:cNvSpPr>
            <a:spLocks noChangeArrowheads="1"/>
          </p:cNvSpPr>
          <p:nvPr/>
        </p:nvSpPr>
        <p:spPr bwMode="auto">
          <a:xfrm>
            <a:off x="5410200" y="4724400"/>
            <a:ext cx="228600" cy="228600"/>
          </a:xfrm>
          <a:prstGeom prst="ellipse">
            <a:avLst/>
          </a:prstGeom>
          <a:solidFill>
            <a:srgbClr val="EC050B"/>
          </a:solidFill>
          <a:ln w="9525">
            <a:solidFill>
              <a:schemeClr val="tx1"/>
            </a:solidFill>
            <a:round/>
            <a:headEnd/>
            <a:tailEnd/>
          </a:ln>
        </p:spPr>
        <p:txBody>
          <a:bodyPr wrap="none" anchor="ctr"/>
          <a:lstStyle/>
          <a:p>
            <a:pPr algn="ctr"/>
            <a:endParaRPr lang="en-US" sz="2400"/>
          </a:p>
        </p:txBody>
      </p:sp>
      <p:sp>
        <p:nvSpPr>
          <p:cNvPr id="17512" name="Oval 108"/>
          <p:cNvSpPr>
            <a:spLocks noChangeArrowheads="1"/>
          </p:cNvSpPr>
          <p:nvPr/>
        </p:nvSpPr>
        <p:spPr bwMode="auto">
          <a:xfrm>
            <a:off x="53340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3" name="Oval 109"/>
          <p:cNvSpPr>
            <a:spLocks noChangeArrowheads="1"/>
          </p:cNvSpPr>
          <p:nvPr/>
        </p:nvSpPr>
        <p:spPr bwMode="auto">
          <a:xfrm>
            <a:off x="5791200" y="4953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4" name="Oval 110"/>
          <p:cNvSpPr>
            <a:spLocks noChangeArrowheads="1"/>
          </p:cNvSpPr>
          <p:nvPr/>
        </p:nvSpPr>
        <p:spPr bwMode="auto">
          <a:xfrm>
            <a:off x="63246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5" name="Oval 111"/>
          <p:cNvSpPr>
            <a:spLocks noChangeArrowheads="1"/>
          </p:cNvSpPr>
          <p:nvPr/>
        </p:nvSpPr>
        <p:spPr bwMode="auto">
          <a:xfrm>
            <a:off x="5562600" y="3200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6" name="Oval 112"/>
          <p:cNvSpPr>
            <a:spLocks noChangeArrowheads="1"/>
          </p:cNvSpPr>
          <p:nvPr/>
        </p:nvSpPr>
        <p:spPr bwMode="auto">
          <a:xfrm>
            <a:off x="66294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7" name="Oval 113"/>
          <p:cNvSpPr>
            <a:spLocks noChangeArrowheads="1"/>
          </p:cNvSpPr>
          <p:nvPr/>
        </p:nvSpPr>
        <p:spPr bwMode="auto">
          <a:xfrm>
            <a:off x="64770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8" name="Oval 114"/>
          <p:cNvSpPr>
            <a:spLocks noChangeArrowheads="1"/>
          </p:cNvSpPr>
          <p:nvPr/>
        </p:nvSpPr>
        <p:spPr bwMode="auto">
          <a:xfrm>
            <a:off x="69342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19" name="Oval 115"/>
          <p:cNvSpPr>
            <a:spLocks noChangeArrowheads="1"/>
          </p:cNvSpPr>
          <p:nvPr/>
        </p:nvSpPr>
        <p:spPr bwMode="auto">
          <a:xfrm>
            <a:off x="7010400" y="4876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0" name="Oval 116"/>
          <p:cNvSpPr>
            <a:spLocks noChangeArrowheads="1"/>
          </p:cNvSpPr>
          <p:nvPr/>
        </p:nvSpPr>
        <p:spPr bwMode="auto">
          <a:xfrm>
            <a:off x="76962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1" name="Oval 117"/>
          <p:cNvSpPr>
            <a:spLocks noChangeArrowheads="1"/>
          </p:cNvSpPr>
          <p:nvPr/>
        </p:nvSpPr>
        <p:spPr bwMode="auto">
          <a:xfrm>
            <a:off x="77724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2" name="Oval 118"/>
          <p:cNvSpPr>
            <a:spLocks noChangeArrowheads="1"/>
          </p:cNvSpPr>
          <p:nvPr/>
        </p:nvSpPr>
        <p:spPr bwMode="auto">
          <a:xfrm>
            <a:off x="76962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3" name="Oval 119"/>
          <p:cNvSpPr>
            <a:spLocks noChangeArrowheads="1"/>
          </p:cNvSpPr>
          <p:nvPr/>
        </p:nvSpPr>
        <p:spPr bwMode="auto">
          <a:xfrm>
            <a:off x="75438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4" name="Oval 120"/>
          <p:cNvSpPr>
            <a:spLocks noChangeArrowheads="1"/>
          </p:cNvSpPr>
          <p:nvPr/>
        </p:nvSpPr>
        <p:spPr bwMode="auto">
          <a:xfrm>
            <a:off x="7315200" y="4800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5" name="Oval 121"/>
          <p:cNvSpPr>
            <a:spLocks noChangeArrowheads="1"/>
          </p:cNvSpPr>
          <p:nvPr/>
        </p:nvSpPr>
        <p:spPr bwMode="auto">
          <a:xfrm>
            <a:off x="7239000" y="5105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6" name="Oval 122"/>
          <p:cNvSpPr>
            <a:spLocks noChangeArrowheads="1"/>
          </p:cNvSpPr>
          <p:nvPr/>
        </p:nvSpPr>
        <p:spPr bwMode="auto">
          <a:xfrm>
            <a:off x="74676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7" name="Oval 123"/>
          <p:cNvSpPr>
            <a:spLocks noChangeArrowheads="1"/>
          </p:cNvSpPr>
          <p:nvPr/>
        </p:nvSpPr>
        <p:spPr bwMode="auto">
          <a:xfrm>
            <a:off x="5943600" y="5181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8" name="Oval 124"/>
          <p:cNvSpPr>
            <a:spLocks noChangeArrowheads="1"/>
          </p:cNvSpPr>
          <p:nvPr/>
        </p:nvSpPr>
        <p:spPr bwMode="auto">
          <a:xfrm>
            <a:off x="6096000" y="4953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29" name="Oval 125"/>
          <p:cNvSpPr>
            <a:spLocks noChangeArrowheads="1"/>
          </p:cNvSpPr>
          <p:nvPr/>
        </p:nvSpPr>
        <p:spPr bwMode="auto">
          <a:xfrm>
            <a:off x="56388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0" name="Oval 126"/>
          <p:cNvSpPr>
            <a:spLocks noChangeArrowheads="1"/>
          </p:cNvSpPr>
          <p:nvPr/>
        </p:nvSpPr>
        <p:spPr bwMode="auto">
          <a:xfrm>
            <a:off x="5943600" y="4724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1" name="Oval 127"/>
          <p:cNvSpPr>
            <a:spLocks noChangeArrowheads="1"/>
          </p:cNvSpPr>
          <p:nvPr/>
        </p:nvSpPr>
        <p:spPr bwMode="auto">
          <a:xfrm>
            <a:off x="62484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2" name="Oval 128"/>
          <p:cNvSpPr>
            <a:spLocks noChangeArrowheads="1"/>
          </p:cNvSpPr>
          <p:nvPr/>
        </p:nvSpPr>
        <p:spPr bwMode="auto">
          <a:xfrm>
            <a:off x="64770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3" name="Oval 129"/>
          <p:cNvSpPr>
            <a:spLocks noChangeArrowheads="1"/>
          </p:cNvSpPr>
          <p:nvPr/>
        </p:nvSpPr>
        <p:spPr bwMode="auto">
          <a:xfrm>
            <a:off x="68580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4" name="Oval 130"/>
          <p:cNvSpPr>
            <a:spLocks noChangeArrowheads="1"/>
          </p:cNvSpPr>
          <p:nvPr/>
        </p:nvSpPr>
        <p:spPr bwMode="auto">
          <a:xfrm>
            <a:off x="6705600" y="4495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5" name="Oval 131"/>
          <p:cNvSpPr>
            <a:spLocks noChangeArrowheads="1"/>
          </p:cNvSpPr>
          <p:nvPr/>
        </p:nvSpPr>
        <p:spPr bwMode="auto">
          <a:xfrm>
            <a:off x="7086600" y="4648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6" name="Oval 132"/>
          <p:cNvSpPr>
            <a:spLocks noChangeArrowheads="1"/>
          </p:cNvSpPr>
          <p:nvPr/>
        </p:nvSpPr>
        <p:spPr bwMode="auto">
          <a:xfrm>
            <a:off x="57912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7" name="Oval 133"/>
          <p:cNvSpPr>
            <a:spLocks noChangeArrowheads="1"/>
          </p:cNvSpPr>
          <p:nvPr/>
        </p:nvSpPr>
        <p:spPr bwMode="auto">
          <a:xfrm>
            <a:off x="72390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8" name="Oval 134"/>
          <p:cNvSpPr>
            <a:spLocks noChangeArrowheads="1"/>
          </p:cNvSpPr>
          <p:nvPr/>
        </p:nvSpPr>
        <p:spPr bwMode="auto">
          <a:xfrm>
            <a:off x="7467600" y="4191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39" name="Oval 135"/>
          <p:cNvSpPr>
            <a:spLocks noChangeArrowheads="1"/>
          </p:cNvSpPr>
          <p:nvPr/>
        </p:nvSpPr>
        <p:spPr bwMode="auto">
          <a:xfrm>
            <a:off x="77724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0" name="Oval 136"/>
          <p:cNvSpPr>
            <a:spLocks noChangeArrowheads="1"/>
          </p:cNvSpPr>
          <p:nvPr/>
        </p:nvSpPr>
        <p:spPr bwMode="auto">
          <a:xfrm>
            <a:off x="5562600" y="5029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1" name="Oval 137"/>
          <p:cNvSpPr>
            <a:spLocks noChangeArrowheads="1"/>
          </p:cNvSpPr>
          <p:nvPr/>
        </p:nvSpPr>
        <p:spPr bwMode="auto">
          <a:xfrm>
            <a:off x="52578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2" name="Oval 138"/>
          <p:cNvSpPr>
            <a:spLocks noChangeArrowheads="1"/>
          </p:cNvSpPr>
          <p:nvPr/>
        </p:nvSpPr>
        <p:spPr bwMode="auto">
          <a:xfrm>
            <a:off x="55626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3" name="Oval 139"/>
          <p:cNvSpPr>
            <a:spLocks noChangeArrowheads="1"/>
          </p:cNvSpPr>
          <p:nvPr/>
        </p:nvSpPr>
        <p:spPr bwMode="auto">
          <a:xfrm>
            <a:off x="66294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4" name="Oval 140"/>
          <p:cNvSpPr>
            <a:spLocks noChangeArrowheads="1"/>
          </p:cNvSpPr>
          <p:nvPr/>
        </p:nvSpPr>
        <p:spPr bwMode="auto">
          <a:xfrm>
            <a:off x="63246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5" name="Oval 141"/>
          <p:cNvSpPr>
            <a:spLocks noChangeArrowheads="1"/>
          </p:cNvSpPr>
          <p:nvPr/>
        </p:nvSpPr>
        <p:spPr bwMode="auto">
          <a:xfrm>
            <a:off x="6019800" y="3810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6" name="Oval 142"/>
          <p:cNvSpPr>
            <a:spLocks noChangeArrowheads="1"/>
          </p:cNvSpPr>
          <p:nvPr/>
        </p:nvSpPr>
        <p:spPr bwMode="auto">
          <a:xfrm>
            <a:off x="60960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7" name="Oval 143"/>
          <p:cNvSpPr>
            <a:spLocks noChangeArrowheads="1"/>
          </p:cNvSpPr>
          <p:nvPr/>
        </p:nvSpPr>
        <p:spPr bwMode="auto">
          <a:xfrm>
            <a:off x="63246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8" name="Oval 144"/>
          <p:cNvSpPr>
            <a:spLocks noChangeArrowheads="1"/>
          </p:cNvSpPr>
          <p:nvPr/>
        </p:nvSpPr>
        <p:spPr bwMode="auto">
          <a:xfrm>
            <a:off x="65532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49" name="Oval 145"/>
          <p:cNvSpPr>
            <a:spLocks noChangeArrowheads="1"/>
          </p:cNvSpPr>
          <p:nvPr/>
        </p:nvSpPr>
        <p:spPr bwMode="auto">
          <a:xfrm>
            <a:off x="70104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0" name="Oval 146"/>
          <p:cNvSpPr>
            <a:spLocks noChangeArrowheads="1"/>
          </p:cNvSpPr>
          <p:nvPr/>
        </p:nvSpPr>
        <p:spPr bwMode="auto">
          <a:xfrm>
            <a:off x="7696200" y="3733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1" name="Oval 147"/>
          <p:cNvSpPr>
            <a:spLocks noChangeArrowheads="1"/>
          </p:cNvSpPr>
          <p:nvPr/>
        </p:nvSpPr>
        <p:spPr bwMode="auto">
          <a:xfrm>
            <a:off x="7543800" y="3962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2" name="Oval 148"/>
          <p:cNvSpPr>
            <a:spLocks noChangeArrowheads="1"/>
          </p:cNvSpPr>
          <p:nvPr/>
        </p:nvSpPr>
        <p:spPr bwMode="auto">
          <a:xfrm>
            <a:off x="7239000" y="3886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3" name="Oval 149"/>
          <p:cNvSpPr>
            <a:spLocks noChangeArrowheads="1"/>
          </p:cNvSpPr>
          <p:nvPr/>
        </p:nvSpPr>
        <p:spPr bwMode="auto">
          <a:xfrm>
            <a:off x="68580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4" name="Oval 150"/>
          <p:cNvSpPr>
            <a:spLocks noChangeArrowheads="1"/>
          </p:cNvSpPr>
          <p:nvPr/>
        </p:nvSpPr>
        <p:spPr bwMode="auto">
          <a:xfrm>
            <a:off x="71628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5" name="Oval 151"/>
          <p:cNvSpPr>
            <a:spLocks noChangeArrowheads="1"/>
          </p:cNvSpPr>
          <p:nvPr/>
        </p:nvSpPr>
        <p:spPr bwMode="auto">
          <a:xfrm>
            <a:off x="69342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6" name="Oval 152"/>
          <p:cNvSpPr>
            <a:spLocks noChangeArrowheads="1"/>
          </p:cNvSpPr>
          <p:nvPr/>
        </p:nvSpPr>
        <p:spPr bwMode="auto">
          <a:xfrm>
            <a:off x="64770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7" name="Oval 153"/>
          <p:cNvSpPr>
            <a:spLocks noChangeArrowheads="1"/>
          </p:cNvSpPr>
          <p:nvPr/>
        </p:nvSpPr>
        <p:spPr bwMode="auto">
          <a:xfrm>
            <a:off x="6019800" y="42672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8" name="Oval 154"/>
          <p:cNvSpPr>
            <a:spLocks noChangeArrowheads="1"/>
          </p:cNvSpPr>
          <p:nvPr/>
        </p:nvSpPr>
        <p:spPr bwMode="auto">
          <a:xfrm>
            <a:off x="5943600" y="4038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59" name="Oval 155"/>
          <p:cNvSpPr>
            <a:spLocks noChangeArrowheads="1"/>
          </p:cNvSpPr>
          <p:nvPr/>
        </p:nvSpPr>
        <p:spPr bwMode="auto">
          <a:xfrm>
            <a:off x="56388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0" name="Oval 156"/>
          <p:cNvSpPr>
            <a:spLocks noChangeArrowheads="1"/>
          </p:cNvSpPr>
          <p:nvPr/>
        </p:nvSpPr>
        <p:spPr bwMode="auto">
          <a:xfrm>
            <a:off x="54102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1" name="Oval 157"/>
          <p:cNvSpPr>
            <a:spLocks noChangeArrowheads="1"/>
          </p:cNvSpPr>
          <p:nvPr/>
        </p:nvSpPr>
        <p:spPr bwMode="auto">
          <a:xfrm>
            <a:off x="5181600" y="4114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2" name="Oval 158"/>
          <p:cNvSpPr>
            <a:spLocks noChangeArrowheads="1"/>
          </p:cNvSpPr>
          <p:nvPr/>
        </p:nvSpPr>
        <p:spPr bwMode="auto">
          <a:xfrm>
            <a:off x="53340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3" name="Oval 159"/>
          <p:cNvSpPr>
            <a:spLocks noChangeArrowheads="1"/>
          </p:cNvSpPr>
          <p:nvPr/>
        </p:nvSpPr>
        <p:spPr bwMode="auto">
          <a:xfrm>
            <a:off x="5181600" y="4572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4" name="Oval 160"/>
          <p:cNvSpPr>
            <a:spLocks noChangeArrowheads="1"/>
          </p:cNvSpPr>
          <p:nvPr/>
        </p:nvSpPr>
        <p:spPr bwMode="auto">
          <a:xfrm>
            <a:off x="62484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5" name="Oval 161"/>
          <p:cNvSpPr>
            <a:spLocks noChangeArrowheads="1"/>
          </p:cNvSpPr>
          <p:nvPr/>
        </p:nvSpPr>
        <p:spPr bwMode="auto">
          <a:xfrm>
            <a:off x="5562600" y="4419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6" name="Oval 162"/>
          <p:cNvSpPr>
            <a:spLocks noChangeArrowheads="1"/>
          </p:cNvSpPr>
          <p:nvPr/>
        </p:nvSpPr>
        <p:spPr bwMode="auto">
          <a:xfrm>
            <a:off x="56388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7" name="Oval 163"/>
          <p:cNvSpPr>
            <a:spLocks noChangeArrowheads="1"/>
          </p:cNvSpPr>
          <p:nvPr/>
        </p:nvSpPr>
        <p:spPr bwMode="auto">
          <a:xfrm>
            <a:off x="54102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8" name="Oval 164"/>
          <p:cNvSpPr>
            <a:spLocks noChangeArrowheads="1"/>
          </p:cNvSpPr>
          <p:nvPr/>
        </p:nvSpPr>
        <p:spPr bwMode="auto">
          <a:xfrm>
            <a:off x="5715000" y="4343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69" name="Oval 165"/>
          <p:cNvSpPr>
            <a:spLocks noChangeArrowheads="1"/>
          </p:cNvSpPr>
          <p:nvPr/>
        </p:nvSpPr>
        <p:spPr bwMode="auto">
          <a:xfrm>
            <a:off x="58674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0" name="Oval 166"/>
          <p:cNvSpPr>
            <a:spLocks noChangeArrowheads="1"/>
          </p:cNvSpPr>
          <p:nvPr/>
        </p:nvSpPr>
        <p:spPr bwMode="auto">
          <a:xfrm>
            <a:off x="67056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1" name="Oval 167"/>
          <p:cNvSpPr>
            <a:spLocks noChangeArrowheads="1"/>
          </p:cNvSpPr>
          <p:nvPr/>
        </p:nvSpPr>
        <p:spPr bwMode="auto">
          <a:xfrm>
            <a:off x="61722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2" name="Oval 168"/>
          <p:cNvSpPr>
            <a:spLocks noChangeArrowheads="1"/>
          </p:cNvSpPr>
          <p:nvPr/>
        </p:nvSpPr>
        <p:spPr bwMode="auto">
          <a:xfrm>
            <a:off x="54864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3" name="Oval 169"/>
          <p:cNvSpPr>
            <a:spLocks noChangeArrowheads="1"/>
          </p:cNvSpPr>
          <p:nvPr/>
        </p:nvSpPr>
        <p:spPr bwMode="auto">
          <a:xfrm>
            <a:off x="52578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4" name="Oval 170"/>
          <p:cNvSpPr>
            <a:spLocks noChangeArrowheads="1"/>
          </p:cNvSpPr>
          <p:nvPr/>
        </p:nvSpPr>
        <p:spPr bwMode="auto">
          <a:xfrm>
            <a:off x="57150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5" name="Oval 171"/>
          <p:cNvSpPr>
            <a:spLocks noChangeArrowheads="1"/>
          </p:cNvSpPr>
          <p:nvPr/>
        </p:nvSpPr>
        <p:spPr bwMode="auto">
          <a:xfrm>
            <a:off x="60198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6" name="Oval 172"/>
          <p:cNvSpPr>
            <a:spLocks noChangeArrowheads="1"/>
          </p:cNvSpPr>
          <p:nvPr/>
        </p:nvSpPr>
        <p:spPr bwMode="auto">
          <a:xfrm>
            <a:off x="63246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7" name="Oval 173"/>
          <p:cNvSpPr>
            <a:spLocks noChangeArrowheads="1"/>
          </p:cNvSpPr>
          <p:nvPr/>
        </p:nvSpPr>
        <p:spPr bwMode="auto">
          <a:xfrm>
            <a:off x="65532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8" name="Oval 174"/>
          <p:cNvSpPr>
            <a:spLocks noChangeArrowheads="1"/>
          </p:cNvSpPr>
          <p:nvPr/>
        </p:nvSpPr>
        <p:spPr bwMode="auto">
          <a:xfrm>
            <a:off x="67818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79" name="Oval 175"/>
          <p:cNvSpPr>
            <a:spLocks noChangeArrowheads="1"/>
          </p:cNvSpPr>
          <p:nvPr/>
        </p:nvSpPr>
        <p:spPr bwMode="auto">
          <a:xfrm>
            <a:off x="70866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0" name="Oval 176"/>
          <p:cNvSpPr>
            <a:spLocks noChangeArrowheads="1"/>
          </p:cNvSpPr>
          <p:nvPr/>
        </p:nvSpPr>
        <p:spPr bwMode="auto">
          <a:xfrm>
            <a:off x="7772400" y="3200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1" name="Oval 177"/>
          <p:cNvSpPr>
            <a:spLocks noChangeArrowheads="1"/>
          </p:cNvSpPr>
          <p:nvPr/>
        </p:nvSpPr>
        <p:spPr bwMode="auto">
          <a:xfrm>
            <a:off x="7315200" y="33528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2" name="Oval 178"/>
          <p:cNvSpPr>
            <a:spLocks noChangeArrowheads="1"/>
          </p:cNvSpPr>
          <p:nvPr/>
        </p:nvSpPr>
        <p:spPr bwMode="auto">
          <a:xfrm>
            <a:off x="69342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3" name="Oval 179"/>
          <p:cNvSpPr>
            <a:spLocks noChangeArrowheads="1"/>
          </p:cNvSpPr>
          <p:nvPr/>
        </p:nvSpPr>
        <p:spPr bwMode="auto">
          <a:xfrm>
            <a:off x="7543800" y="3276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4" name="Oval 180"/>
          <p:cNvSpPr>
            <a:spLocks noChangeArrowheads="1"/>
          </p:cNvSpPr>
          <p:nvPr/>
        </p:nvSpPr>
        <p:spPr bwMode="auto">
          <a:xfrm>
            <a:off x="7239000" y="3657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5" name="Oval 181"/>
          <p:cNvSpPr>
            <a:spLocks noChangeArrowheads="1"/>
          </p:cNvSpPr>
          <p:nvPr/>
        </p:nvSpPr>
        <p:spPr bwMode="auto">
          <a:xfrm>
            <a:off x="7467600" y="35814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6" name="Oval 182"/>
          <p:cNvSpPr>
            <a:spLocks noChangeArrowheads="1"/>
          </p:cNvSpPr>
          <p:nvPr/>
        </p:nvSpPr>
        <p:spPr bwMode="auto">
          <a:xfrm>
            <a:off x="7772400" y="34290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17587" name="Oval 183"/>
          <p:cNvSpPr>
            <a:spLocks noChangeArrowheads="1"/>
          </p:cNvSpPr>
          <p:nvPr/>
        </p:nvSpPr>
        <p:spPr bwMode="auto">
          <a:xfrm>
            <a:off x="6248400" y="5181600"/>
            <a:ext cx="228600" cy="228600"/>
          </a:xfrm>
          <a:prstGeom prst="ellipse">
            <a:avLst/>
          </a:prstGeom>
          <a:solidFill>
            <a:schemeClr val="tx2"/>
          </a:solidFill>
          <a:ln w="9525">
            <a:solidFill>
              <a:schemeClr val="tx1"/>
            </a:solidFill>
            <a:round/>
            <a:headEnd/>
            <a:tailEnd/>
          </a:ln>
        </p:spPr>
        <p:txBody>
          <a:bodyPr wrap="none" anchor="ctr"/>
          <a:lstStyle/>
          <a:p>
            <a:endParaRPr lang="en-US"/>
          </a:p>
        </p:txBody>
      </p:sp>
      <p:sp>
        <p:nvSpPr>
          <p:cNvPr id="2" name="TextBox 1"/>
          <p:cNvSpPr txBox="1"/>
          <p:nvPr/>
        </p:nvSpPr>
        <p:spPr>
          <a:xfrm>
            <a:off x="1828800" y="838200"/>
            <a:ext cx="1371600" cy="381000"/>
          </a:xfrm>
          <a:prstGeom prst="rect">
            <a:avLst/>
          </a:prstGeom>
          <a:noFill/>
        </p:spPr>
        <p:txBody>
          <a:bodyPr wrap="square" rtlCol="0">
            <a:spAutoFit/>
          </a:bodyPr>
          <a:lstStyle/>
          <a:p>
            <a:r>
              <a:rPr lang="en-US" dirty="0" smtClean="0"/>
              <a:t>Population 1</a:t>
            </a:r>
            <a:endParaRPr lang="en-US" dirty="0"/>
          </a:p>
        </p:txBody>
      </p:sp>
      <p:sp>
        <p:nvSpPr>
          <p:cNvPr id="181" name="TextBox 180"/>
          <p:cNvSpPr txBox="1"/>
          <p:nvPr/>
        </p:nvSpPr>
        <p:spPr>
          <a:xfrm>
            <a:off x="5867400" y="838200"/>
            <a:ext cx="1371600" cy="381000"/>
          </a:xfrm>
          <a:prstGeom prst="rect">
            <a:avLst/>
          </a:prstGeom>
          <a:noFill/>
        </p:spPr>
        <p:txBody>
          <a:bodyPr wrap="square" rtlCol="0">
            <a:spAutoFit/>
          </a:bodyPr>
          <a:lstStyle/>
          <a:p>
            <a:r>
              <a:rPr lang="en-US" dirty="0" smtClean="0"/>
              <a:t>Population 2</a:t>
            </a:r>
            <a:endParaRPr lang="en-US" dirty="0"/>
          </a:p>
        </p:txBody>
      </p:sp>
      <p:sp>
        <p:nvSpPr>
          <p:cNvPr id="3" name="TextBox 2"/>
          <p:cNvSpPr txBox="1"/>
          <p:nvPr/>
        </p:nvSpPr>
        <p:spPr>
          <a:xfrm>
            <a:off x="1600200" y="1524000"/>
            <a:ext cx="1752600" cy="646331"/>
          </a:xfrm>
          <a:prstGeom prst="rect">
            <a:avLst/>
          </a:prstGeom>
          <a:noFill/>
        </p:spPr>
        <p:txBody>
          <a:bodyPr wrap="square" rtlCol="0">
            <a:spAutoFit/>
          </a:bodyPr>
          <a:lstStyle/>
          <a:p>
            <a:r>
              <a:rPr lang="en-US" dirty="0" smtClean="0"/>
              <a:t>50 black marbles</a:t>
            </a:r>
          </a:p>
          <a:p>
            <a:r>
              <a:rPr lang="en-US" dirty="0" smtClean="0"/>
              <a:t>50 red marbles</a:t>
            </a:r>
            <a:endParaRPr lang="en-US" dirty="0"/>
          </a:p>
        </p:txBody>
      </p:sp>
      <p:sp>
        <p:nvSpPr>
          <p:cNvPr id="183" name="TextBox 182"/>
          <p:cNvSpPr txBox="1"/>
          <p:nvPr/>
        </p:nvSpPr>
        <p:spPr>
          <a:xfrm>
            <a:off x="5715000" y="1524000"/>
            <a:ext cx="1752600" cy="646331"/>
          </a:xfrm>
          <a:prstGeom prst="rect">
            <a:avLst/>
          </a:prstGeom>
          <a:noFill/>
        </p:spPr>
        <p:txBody>
          <a:bodyPr wrap="square" rtlCol="0">
            <a:spAutoFit/>
          </a:bodyPr>
          <a:lstStyle/>
          <a:p>
            <a:r>
              <a:rPr lang="en-US" dirty="0"/>
              <a:t>9</a:t>
            </a:r>
            <a:r>
              <a:rPr lang="en-US" dirty="0" smtClean="0"/>
              <a:t>0 black marbles</a:t>
            </a:r>
          </a:p>
          <a:p>
            <a:r>
              <a:rPr lang="en-US" dirty="0"/>
              <a:t>1</a:t>
            </a:r>
            <a:r>
              <a:rPr lang="en-US" dirty="0" smtClean="0"/>
              <a:t>0 red marbles</a:t>
            </a:r>
            <a:endParaRPr lang="en-US" dirty="0"/>
          </a:p>
        </p:txBody>
      </p:sp>
      <p:pic>
        <p:nvPicPr>
          <p:cNvPr id="185" name="Picture 184"/>
          <p:cNvPicPr>
            <a:picLocks noChangeAspect="1"/>
          </p:cNvPicPr>
          <p:nvPr/>
        </p:nvPicPr>
        <p:blipFill>
          <a:blip r:embed="rId3"/>
          <a:stretch>
            <a:fillRect/>
          </a:stretch>
        </p:blipFill>
        <p:spPr>
          <a:xfrm>
            <a:off x="3886200" y="228600"/>
            <a:ext cx="1409700" cy="1409700"/>
          </a:xfrm>
          <a:prstGeom prst="rect">
            <a:avLst/>
          </a:prstGeom>
        </p:spPr>
      </p:pic>
      <p:sp>
        <p:nvSpPr>
          <p:cNvPr id="4" name="TextBox 3"/>
          <p:cNvSpPr txBox="1"/>
          <p:nvPr/>
        </p:nvSpPr>
        <p:spPr>
          <a:xfrm>
            <a:off x="762000" y="5943600"/>
            <a:ext cx="7696200" cy="646331"/>
          </a:xfrm>
          <a:prstGeom prst="rect">
            <a:avLst/>
          </a:prstGeom>
          <a:noFill/>
        </p:spPr>
        <p:txBody>
          <a:bodyPr wrap="square" rtlCol="0">
            <a:spAutoFit/>
          </a:bodyPr>
          <a:lstStyle/>
          <a:p>
            <a:r>
              <a:rPr lang="en-US" dirty="0" smtClean="0"/>
              <a:t>Sample of n = 4 selected.  All 4 marbles are black. Which population did it come from?</a:t>
            </a:r>
            <a:endParaRPr lang="en-US" dirty="0"/>
          </a:p>
        </p:txBody>
      </p:sp>
      <p:sp>
        <p:nvSpPr>
          <p:cNvPr id="5" name="Slide Number Placeholder 4"/>
          <p:cNvSpPr>
            <a:spLocks noGrp="1"/>
          </p:cNvSpPr>
          <p:nvPr>
            <p:ph type="sldNum" sz="quarter" idx="12"/>
          </p:nvPr>
        </p:nvSpPr>
        <p:spPr/>
        <p:txBody>
          <a:bodyPr/>
          <a:lstStyle/>
          <a:p>
            <a:fld id="{46F63818-ECA9-6C45-B557-8DE2022BB177}" type="slidenum">
              <a:rPr lang="en-US" smtClean="0"/>
              <a:pPr/>
              <a:t>4</a:t>
            </a:fld>
            <a:endParaRPr lang="en-US"/>
          </a:p>
        </p:txBody>
      </p:sp>
    </p:spTree>
    <p:extLst>
      <p:ext uri="{BB962C8B-B14F-4D97-AF65-F5344CB8AC3E}">
        <p14:creationId xmlns:p14="http://schemas.microsoft.com/office/powerpoint/2010/main" val="1018464446"/>
      </p:ext>
    </p:extLst>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981200"/>
            <a:ext cx="7772400" cy="1143000"/>
          </a:xfrm>
        </p:spPr>
        <p:txBody>
          <a:bodyPr/>
          <a:lstStyle/>
          <a:p>
            <a:pPr eaLnBrk="1" hangingPunct="1"/>
            <a:r>
              <a:rPr lang="en-US">
                <a:latin typeface="Times" charset="0"/>
                <a:ea typeface="ＭＳ Ｐゴシック" charset="0"/>
                <a:cs typeface="ＭＳ Ｐゴシック" charset="0"/>
              </a:rPr>
              <a:t>Probability Equation</a:t>
            </a:r>
          </a:p>
        </p:txBody>
      </p:sp>
      <p:sp>
        <p:nvSpPr>
          <p:cNvPr id="18435" name="Text Box 3"/>
          <p:cNvSpPr txBox="1">
            <a:spLocks noChangeArrowheads="1"/>
          </p:cNvSpPr>
          <p:nvPr/>
        </p:nvSpPr>
        <p:spPr bwMode="auto">
          <a:xfrm>
            <a:off x="381000" y="2482850"/>
            <a:ext cx="1981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spcBef>
                <a:spcPct val="50000"/>
              </a:spcBef>
            </a:pPr>
            <a:r>
              <a:rPr lang="en-US" sz="2800"/>
              <a:t>Probability of A</a:t>
            </a:r>
          </a:p>
        </p:txBody>
      </p:sp>
      <p:sp>
        <p:nvSpPr>
          <p:cNvPr id="18436" name="Text Box 4"/>
          <p:cNvSpPr txBox="1">
            <a:spLocks noChangeArrowheads="1"/>
          </p:cNvSpPr>
          <p:nvPr/>
        </p:nvSpPr>
        <p:spPr bwMode="auto">
          <a:xfrm>
            <a:off x="2438400" y="2667000"/>
            <a:ext cx="384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a:t>
            </a:r>
          </a:p>
        </p:txBody>
      </p:sp>
      <p:sp>
        <p:nvSpPr>
          <p:cNvPr id="18437" name="Text Box 5"/>
          <p:cNvSpPr txBox="1">
            <a:spLocks noChangeArrowheads="1"/>
          </p:cNvSpPr>
          <p:nvPr/>
        </p:nvSpPr>
        <p:spPr bwMode="auto">
          <a:xfrm>
            <a:off x="3352800" y="2438400"/>
            <a:ext cx="5343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Number of outcomes classified as A</a:t>
            </a:r>
          </a:p>
        </p:txBody>
      </p:sp>
      <p:sp>
        <p:nvSpPr>
          <p:cNvPr id="18438" name="Text Box 6"/>
          <p:cNvSpPr txBox="1">
            <a:spLocks noChangeArrowheads="1"/>
          </p:cNvSpPr>
          <p:nvPr/>
        </p:nvSpPr>
        <p:spPr bwMode="auto">
          <a:xfrm>
            <a:off x="3429000" y="3001963"/>
            <a:ext cx="51958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a:t>Total number of possible outcomes</a:t>
            </a:r>
          </a:p>
        </p:txBody>
      </p:sp>
      <p:sp>
        <p:nvSpPr>
          <p:cNvPr id="18439" name="Line 7"/>
          <p:cNvSpPr>
            <a:spLocks noChangeShapeType="1"/>
          </p:cNvSpPr>
          <p:nvPr/>
        </p:nvSpPr>
        <p:spPr bwMode="auto">
          <a:xfrm>
            <a:off x="3200400" y="2971800"/>
            <a:ext cx="563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46F63818-ECA9-6C45-B557-8DE2022BB177}" type="slidenum">
              <a:rPr lang="en-US" smtClean="0"/>
              <a:pPr/>
              <a:t>5</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Probability is Proportion</a:t>
            </a:r>
          </a:p>
        </p:txBody>
      </p:sp>
      <p:sp>
        <p:nvSpPr>
          <p:cNvPr id="19459" name="Rectangle 3"/>
          <p:cNvSpPr>
            <a:spLocks noGrp="1" noChangeArrowheads="1"/>
          </p:cNvSpPr>
          <p:nvPr>
            <p:ph type="body" idx="1"/>
          </p:nvPr>
        </p:nvSpPr>
        <p:spPr/>
        <p:txBody>
          <a:bodyPr/>
          <a:lstStyle/>
          <a:p>
            <a:pPr eaLnBrk="1" hangingPunct="1"/>
            <a:r>
              <a:rPr lang="en-US">
                <a:latin typeface="Times" charset="0"/>
                <a:ea typeface="ＭＳ Ｐゴシック" charset="0"/>
                <a:cs typeface="ＭＳ Ｐゴシック" charset="0"/>
              </a:rPr>
              <a:t>Coin tosses -- p (heads) = ?</a:t>
            </a:r>
          </a:p>
          <a:p>
            <a:pPr eaLnBrk="1" hangingPunct="1"/>
            <a:r>
              <a:rPr lang="en-US">
                <a:latin typeface="Times" charset="0"/>
                <a:ea typeface="ＭＳ Ｐゴシック" charset="0"/>
                <a:cs typeface="ＭＳ Ｐゴシック" charset="0"/>
              </a:rPr>
              <a:t>Cards</a:t>
            </a:r>
          </a:p>
          <a:p>
            <a:pPr eaLnBrk="1" hangingPunct="1"/>
            <a:r>
              <a:rPr lang="en-US">
                <a:latin typeface="Times" charset="0"/>
                <a:ea typeface="ＭＳ Ｐゴシック" charset="0"/>
                <a:cs typeface="ＭＳ Ｐゴシック" charset="0"/>
              </a:rPr>
              <a:t>p (King of Hearts) = ?</a:t>
            </a:r>
          </a:p>
          <a:p>
            <a:pPr eaLnBrk="1" hangingPunct="1"/>
            <a:r>
              <a:rPr lang="en-US">
                <a:latin typeface="Times" charset="0"/>
                <a:ea typeface="ＭＳ Ｐゴシック" charset="0"/>
                <a:cs typeface="ＭＳ Ｐゴシック" charset="0"/>
              </a:rPr>
              <a:t>p (ace) = ?</a:t>
            </a:r>
          </a:p>
          <a:p>
            <a:pPr eaLnBrk="1" hangingPunct="1"/>
            <a:r>
              <a:rPr lang="en-US">
                <a:latin typeface="Times" charset="0"/>
                <a:ea typeface="ＭＳ Ｐゴシック" charset="0"/>
                <a:cs typeface="ＭＳ Ｐゴシック" charset="0"/>
              </a:rPr>
              <a:t>p (red ace) = ?</a:t>
            </a:r>
          </a:p>
        </p:txBody>
      </p:sp>
      <p:sp>
        <p:nvSpPr>
          <p:cNvPr id="2" name="Slide Number Placeholder 1"/>
          <p:cNvSpPr>
            <a:spLocks noGrp="1"/>
          </p:cNvSpPr>
          <p:nvPr>
            <p:ph type="sldNum" sz="quarter" idx="12"/>
          </p:nvPr>
        </p:nvSpPr>
        <p:spPr/>
        <p:txBody>
          <a:bodyPr/>
          <a:lstStyle/>
          <a:p>
            <a:fld id="{58159B08-6ADE-2446-B160-89C58F94718F}" type="slidenum">
              <a:rPr lang="en-US" smtClean="0"/>
              <a:pPr/>
              <a:t>6</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828800"/>
            <a:ext cx="7772400" cy="1143000"/>
          </a:xfrm>
        </p:spPr>
        <p:txBody>
          <a:bodyPr/>
          <a:lstStyle/>
          <a:p>
            <a:pPr eaLnBrk="1" hangingPunct="1"/>
            <a:r>
              <a:rPr lang="en-US">
                <a:latin typeface="Times" charset="0"/>
                <a:ea typeface="ＭＳ Ｐゴシック" charset="0"/>
                <a:cs typeface="ＭＳ Ｐゴシック" charset="0"/>
              </a:rPr>
              <a:t>Number list</a:t>
            </a:r>
          </a:p>
        </p:txBody>
      </p:sp>
      <p:sp>
        <p:nvSpPr>
          <p:cNvPr id="20483" name="Text Box 3"/>
          <p:cNvSpPr txBox="1">
            <a:spLocks noChangeArrowheads="1"/>
          </p:cNvSpPr>
          <p:nvPr/>
        </p:nvSpPr>
        <p:spPr bwMode="auto">
          <a:xfrm>
            <a:off x="1508125" y="2819400"/>
            <a:ext cx="63404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4400"/>
              <a:t>6, 6, 7, 7, 7, 7, 8, 8, 8, 9</a:t>
            </a:r>
          </a:p>
        </p:txBody>
      </p:sp>
      <p:sp>
        <p:nvSpPr>
          <p:cNvPr id="2" name="Slide Number Placeholder 1"/>
          <p:cNvSpPr>
            <a:spLocks noGrp="1"/>
          </p:cNvSpPr>
          <p:nvPr>
            <p:ph type="sldNum" sz="quarter" idx="12"/>
          </p:nvPr>
        </p:nvSpPr>
        <p:spPr/>
        <p:txBody>
          <a:bodyPr/>
          <a:lstStyle/>
          <a:p>
            <a:fld id="{46F63818-ECA9-6C45-B557-8DE2022BB177}" type="slidenum">
              <a:rPr lang="en-US" smtClean="0"/>
              <a:pPr/>
              <a:t>7</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1828800"/>
            <a:ext cx="7772400" cy="1143000"/>
          </a:xfrm>
        </p:spPr>
        <p:txBody>
          <a:bodyPr/>
          <a:lstStyle/>
          <a:p>
            <a:pPr eaLnBrk="1" hangingPunct="1"/>
            <a:r>
              <a:rPr lang="en-US">
                <a:latin typeface="Times" charset="0"/>
                <a:ea typeface="ＭＳ Ｐゴシック" charset="0"/>
                <a:cs typeface="ＭＳ Ｐゴシック" charset="0"/>
              </a:rPr>
              <a:t>Simple frequency table</a:t>
            </a:r>
          </a:p>
        </p:txBody>
      </p:sp>
      <p:graphicFrame>
        <p:nvGraphicFramePr>
          <p:cNvPr id="6222" name="Group 78"/>
          <p:cNvGraphicFramePr>
            <a:graphicFrameLocks noGrp="1"/>
          </p:cNvGraphicFramePr>
          <p:nvPr/>
        </p:nvGraphicFramePr>
        <p:xfrm>
          <a:off x="2895600" y="1447800"/>
          <a:ext cx="3733800" cy="3200400"/>
        </p:xfrm>
        <a:graphic>
          <a:graphicData uri="http://schemas.openxmlformats.org/drawingml/2006/table">
            <a:tbl>
              <a:tblPr/>
              <a:tblGrid>
                <a:gridCol w="1866900"/>
                <a:gridCol w="1866900"/>
              </a:tblGrid>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x</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f</a:t>
                      </a:r>
                    </a:p>
                  </a:txBody>
                  <a:tcPr horzOverflow="overflow">
                    <a:lnL>
                      <a:noFill/>
                    </a:lnL>
                    <a:lnR cap="flat">
                      <a:noFill/>
                    </a:lnR>
                    <a:lnT cap="flat">
                      <a:noFill/>
                    </a:lnT>
                    <a:lnB>
                      <a:noFill/>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9</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1</a:t>
                      </a:r>
                    </a:p>
                  </a:txBody>
                  <a:tcPr horzOverflow="overflow">
                    <a:lnL>
                      <a:noFill/>
                    </a:lnL>
                    <a:lnR cap="flat">
                      <a:noFill/>
                    </a:lnR>
                    <a:lnT>
                      <a:noFill/>
                    </a:lnT>
                    <a:lnB>
                      <a:noFill/>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8</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3</a:t>
                      </a:r>
                    </a:p>
                  </a:txBody>
                  <a:tcPr horzOverflow="overflow">
                    <a:lnL>
                      <a:noFill/>
                    </a:lnL>
                    <a:lnR cap="flat">
                      <a:noFill/>
                    </a:lnR>
                    <a:lnT>
                      <a:noFill/>
                    </a:lnT>
                    <a:lnB>
                      <a:noFill/>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7</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4</a:t>
                      </a:r>
                    </a:p>
                  </a:txBody>
                  <a:tcPr horzOverflow="overflow">
                    <a:lnL>
                      <a:noFill/>
                    </a:lnL>
                    <a:lnR cap="flat">
                      <a:noFill/>
                    </a:lnR>
                    <a:lnT>
                      <a:noFill/>
                    </a:lnT>
                    <a:lnB>
                      <a:noFill/>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6</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a:ln>
                            <a:noFill/>
                          </a:ln>
                          <a:solidFill>
                            <a:schemeClr val="tx1"/>
                          </a:solidFill>
                          <a:effectLst/>
                          <a:latin typeface="Times" pitchFamily="-110" charset="0"/>
                        </a:rPr>
                        <a:t>2</a:t>
                      </a:r>
                    </a:p>
                  </a:txBody>
                  <a:tcPr horzOverflow="overflow">
                    <a:lnL>
                      <a:noFill/>
                    </a:lnL>
                    <a:lnR cap="flat">
                      <a:noFill/>
                    </a:lnR>
                    <a:lnT>
                      <a:noFill/>
                    </a:lnT>
                    <a:lnB cap="flat">
                      <a:noFill/>
                    </a:lnB>
                    <a:lnTlToBr>
                      <a:noFill/>
                    </a:lnTlToBr>
                    <a:lnBlToTr>
                      <a:noFill/>
                    </a:lnBlToTr>
                    <a:noFill/>
                  </a:tcPr>
                </a:tc>
              </a:tr>
            </a:tbl>
          </a:graphicData>
        </a:graphic>
      </p:graphicFrame>
      <p:sp>
        <p:nvSpPr>
          <p:cNvPr id="21518" name="Line 79"/>
          <p:cNvSpPr>
            <a:spLocks noChangeShapeType="1"/>
          </p:cNvSpPr>
          <p:nvPr/>
        </p:nvSpPr>
        <p:spPr bwMode="auto">
          <a:xfrm>
            <a:off x="2819400" y="2057400"/>
            <a:ext cx="388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9" name="Line 80"/>
          <p:cNvSpPr>
            <a:spLocks noChangeShapeType="1"/>
          </p:cNvSpPr>
          <p:nvPr/>
        </p:nvSpPr>
        <p:spPr bwMode="auto">
          <a:xfrm>
            <a:off x="2819400" y="4648200"/>
            <a:ext cx="388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46F63818-ECA9-6C45-B557-8DE2022BB177}" type="slidenum">
              <a:rPr lang="en-US" smtClean="0"/>
              <a:pPr/>
              <a:t>8</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Random Sample</a:t>
            </a:r>
          </a:p>
        </p:txBody>
      </p:sp>
      <p:sp>
        <p:nvSpPr>
          <p:cNvPr id="22531" name="Rectangle 3"/>
          <p:cNvSpPr>
            <a:spLocks noGrp="1" noChangeArrowheads="1"/>
          </p:cNvSpPr>
          <p:nvPr>
            <p:ph type="body" idx="1"/>
          </p:nvPr>
        </p:nvSpPr>
        <p:spPr/>
        <p:txBody>
          <a:bodyPr/>
          <a:lstStyle/>
          <a:p>
            <a:pPr marL="609600" indent="-609600" eaLnBrk="1" hangingPunct="1">
              <a:buFontTx/>
              <a:buAutoNum type="arabicPeriod"/>
            </a:pPr>
            <a:r>
              <a:rPr lang="en-US">
                <a:latin typeface="Times" charset="0"/>
                <a:ea typeface="ＭＳ Ｐゴシック" charset="0"/>
                <a:cs typeface="ＭＳ Ｐゴシック" charset="0"/>
              </a:rPr>
              <a:t>Each individual in the population has an </a:t>
            </a:r>
            <a:r>
              <a:rPr lang="en-US" u="sng">
                <a:latin typeface="Times" charset="0"/>
                <a:ea typeface="ＭＳ Ｐゴシック" charset="0"/>
                <a:cs typeface="ＭＳ Ｐゴシック" charset="0"/>
              </a:rPr>
              <a:t>equal chance</a:t>
            </a:r>
            <a:r>
              <a:rPr lang="en-US">
                <a:latin typeface="Times" charset="0"/>
                <a:ea typeface="ＭＳ Ｐゴシック" charset="0"/>
                <a:cs typeface="ＭＳ Ｐゴシック" charset="0"/>
              </a:rPr>
              <a:t> of being selected.</a:t>
            </a:r>
          </a:p>
          <a:p>
            <a:pPr marL="609600" indent="-609600" eaLnBrk="1" hangingPunct="1">
              <a:spcBef>
                <a:spcPct val="120000"/>
              </a:spcBef>
              <a:buFont typeface="Times" charset="0"/>
              <a:buAutoNum type="arabicPeriod"/>
            </a:pPr>
            <a:r>
              <a:rPr lang="en-US">
                <a:latin typeface="Times" charset="0"/>
                <a:ea typeface="ＭＳ Ｐゴシック" charset="0"/>
                <a:cs typeface="ＭＳ Ｐゴシック" charset="0"/>
              </a:rPr>
              <a:t>If more than one individual is selected, there must be </a:t>
            </a:r>
            <a:r>
              <a:rPr lang="en-US" u="sng">
                <a:latin typeface="Times" charset="0"/>
                <a:ea typeface="ＭＳ Ｐゴシック" charset="0"/>
                <a:cs typeface="ＭＳ Ｐゴシック" charset="0"/>
              </a:rPr>
              <a:t>constant probability</a:t>
            </a:r>
            <a:r>
              <a:rPr lang="en-US">
                <a:latin typeface="Times" charset="0"/>
                <a:ea typeface="ＭＳ Ｐゴシック" charset="0"/>
                <a:cs typeface="ＭＳ Ｐゴシック" charset="0"/>
              </a:rPr>
              <a:t> for each and every selection.</a:t>
            </a:r>
          </a:p>
        </p:txBody>
      </p:sp>
      <p:sp>
        <p:nvSpPr>
          <p:cNvPr id="2" name="Slide Number Placeholder 1"/>
          <p:cNvSpPr>
            <a:spLocks noGrp="1"/>
          </p:cNvSpPr>
          <p:nvPr>
            <p:ph type="sldNum" sz="quarter" idx="12"/>
          </p:nvPr>
        </p:nvSpPr>
        <p:spPr/>
        <p:txBody>
          <a:bodyPr/>
          <a:lstStyle/>
          <a:p>
            <a:fld id="{58159B08-6ADE-2446-B160-89C58F94718F}" type="slidenum">
              <a:rPr lang="en-US" smtClean="0"/>
              <a:pPr/>
              <a:t>9</a:t>
            </a:fld>
            <a:endParaRPr lang="en-US"/>
          </a:p>
        </p:txBody>
      </p:sp>
    </p:spTree>
  </p:cSld>
  <p:clrMapOvr>
    <a:masterClrMapping/>
  </p:clrMapOvr>
  <p:transition xmlns:p14="http://schemas.microsoft.com/office/powerpoint/2010/main" spd="med">
    <p:pull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pitchFamily="-110"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605</TotalTime>
  <Words>1698</Words>
  <Application>Microsoft Macintosh PowerPoint</Application>
  <PresentationFormat>On-screen Show (4:3)</PresentationFormat>
  <Paragraphs>469</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Blank Presentation</vt:lpstr>
      <vt:lpstr>Chapter 6: Probability</vt:lpstr>
      <vt:lpstr>Flow of inferential statistics and probability</vt:lpstr>
      <vt:lpstr>Jars of Marbles</vt:lpstr>
      <vt:lpstr>Jars of Marbles</vt:lpstr>
      <vt:lpstr>Probability Equation</vt:lpstr>
      <vt:lpstr>Probability is Proportion</vt:lpstr>
      <vt:lpstr>Number list</vt:lpstr>
      <vt:lpstr>Simple frequency table</vt:lpstr>
      <vt:lpstr>Random Sample</vt:lpstr>
      <vt:lpstr>Biased Sample</vt:lpstr>
      <vt:lpstr>What do we mean by a constant probability?</vt:lpstr>
      <vt:lpstr>Probabilities for a range of scores</vt:lpstr>
      <vt:lpstr>1, 1, 2, 3, 3, 4, 4, 4, 5, 6</vt:lpstr>
      <vt:lpstr>What is the probability of a score greater than 4?</vt:lpstr>
      <vt:lpstr>What is the probability of a score less than 3?</vt:lpstr>
      <vt:lpstr>What is the probability of a score less than 3 or greater than 4?</vt:lpstr>
      <vt:lpstr>So the proportion of area corresponding to a range of scores is the probability of selecting a score within that range</vt:lpstr>
      <vt:lpstr>Normal Curve</vt:lpstr>
      <vt:lpstr>Normal Curve with percentages</vt:lpstr>
      <vt:lpstr>Comparison of Curves</vt:lpstr>
      <vt:lpstr>Curve broken down into + - 3 sd’s</vt:lpstr>
      <vt:lpstr>Proportion in Tail vs. Body</vt:lpstr>
      <vt:lpstr>PowerPoint Presentation</vt:lpstr>
      <vt:lpstr>Comparison of 3 curves </vt:lpstr>
      <vt:lpstr>Comparison of 2 normal curves</vt:lpstr>
      <vt:lpstr>Z-score formula in relation to probability</vt:lpstr>
      <vt:lpstr>Normal curve with mean, 1 sd, and 2 z-scores</vt:lpstr>
      <vt:lpstr>Normal curve with mean, 2 sd’s, and 3 z-scores</vt:lpstr>
      <vt:lpstr>Normal curve with top 15% shaded</vt:lpstr>
      <vt:lpstr>Curve with mean of 100, shaded below 114</vt:lpstr>
      <vt:lpstr>Curve with mean of 100, shaded below 92</vt:lpstr>
      <vt:lpstr>Curve with mean of 60, shaded below 34%</vt:lpstr>
      <vt:lpstr>Normal Curve with Quartiles</vt:lpstr>
      <vt:lpstr>Probability of heads in two coin tosses</vt:lpstr>
      <vt:lpstr>Probability of heads in 4 &amp; 6 coin tosses</vt:lpstr>
      <vt:lpstr>The Relationship Between the Binomial Distribution and the Normal Distribution</vt:lpstr>
    </vt:vector>
  </TitlesOfParts>
  <Company>University of Dayton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of inferential statistics and probability</dc:title>
  <dc:creator>College of  Arts &amp; Sciences</dc:creator>
  <cp:lastModifiedBy>Robert Crutcher</cp:lastModifiedBy>
  <cp:revision>54</cp:revision>
  <cp:lastPrinted>2014-09-16T16:50:00Z</cp:lastPrinted>
  <dcterms:created xsi:type="dcterms:W3CDTF">2009-09-15T12:43:41Z</dcterms:created>
  <dcterms:modified xsi:type="dcterms:W3CDTF">2014-09-16T17:10:27Z</dcterms:modified>
</cp:coreProperties>
</file>