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embeddings/oleObject1.bin" ContentType="application/vnd.openxmlformats-officedocument.oleObject"/>
  <Override PartName="/ppt/notesSlides/notesSlide5.xml" ContentType="application/vnd.openxmlformats-officedocument.presentationml.notesSlide+xml"/>
  <Override PartName="/ppt/notesSlides/notesSlide6.xml" ContentType="application/vnd.openxmlformats-officedocument.presentationml.notesSlide+xml"/>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notesSlides/notesSlide7.xml" ContentType="application/vnd.openxmlformats-officedocument.presentationml.notesSlide+xml"/>
  <Override PartName="/ppt/embeddings/Microsoft_Equation1.bin" ContentType="application/vnd.openxmlformats-officedocument.oleObject"/>
  <Override PartName="/ppt/notesSlides/notesSlide8.xml" ContentType="application/vnd.openxmlformats-officedocument.presentationml.notesSlide+xml"/>
  <Override PartName="/ppt/notesSlides/notesSlide9.xml" ContentType="application/vnd.openxmlformats-officedocument.presentationml.notesSlide+xml"/>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embeddings/oleObject13.bin" ContentType="application/vnd.openxmlformats-officedocument.oleObject"/>
  <Override PartName="/ppt/notesSlides/notesSlide10.xml" ContentType="application/vnd.openxmlformats-officedocument.presentationml.notesSlide+xml"/>
  <Override PartName="/ppt/embeddings/oleObject14.bin" ContentType="application/vnd.openxmlformats-officedocument.oleObject"/>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embeddings/oleObject15.bin" ContentType="application/vnd.openxmlformats-officedocument.oleObject"/>
  <Override PartName="/ppt/embeddings/oleObject16.bin" ContentType="application/vnd.openxmlformats-officedocument.oleObject"/>
  <Override PartName="/ppt/embeddings/oleObject17.bin" ContentType="application/vnd.openxmlformats-officedocument.oleObject"/>
  <Override PartName="/ppt/embeddings/oleObject18.bin" ContentType="application/vnd.openxmlformats-officedocument.oleObject"/>
  <Override PartName="/ppt/embeddings/oleObject19.bin" ContentType="application/vnd.openxmlformats-officedocument.oleObject"/>
  <Override PartName="/ppt/embeddings/oleObject20.bin" ContentType="application/vnd.openxmlformats-officedocument.oleObject"/>
  <Override PartName="/ppt/notesSlides/notesSlide15.xml" ContentType="application/vnd.openxmlformats-officedocument.presentationml.notesSlide+xml"/>
  <Override PartName="/ppt/embeddings/oleObject21.bin" ContentType="application/vnd.openxmlformats-officedocument.oleObject"/>
  <Override PartName="/ppt/embeddings/oleObject22.bin" ContentType="application/vnd.openxmlformats-officedocument.oleObject"/>
  <Override PartName="/ppt/embeddings/oleObject23.bin" ContentType="application/vnd.openxmlformats-officedocument.oleObject"/>
  <Override PartName="/ppt/embeddings/oleObject24.bin" ContentType="application/vnd.openxmlformats-officedocument.oleObject"/>
  <Override PartName="/ppt/embeddings/oleObject25.bin" ContentType="application/vnd.openxmlformats-officedocument.oleObject"/>
  <Override PartName="/ppt/embeddings/oleObject26.bin" ContentType="application/vnd.openxmlformats-officedocument.oleObject"/>
  <Override PartName="/ppt/notesSlides/notesSlide16.xml" ContentType="application/vnd.openxmlformats-officedocument.presentationml.notesSlide+xml"/>
  <Override PartName="/ppt/embeddings/oleObject27.bin" ContentType="application/vnd.openxmlformats-officedocument.oleObject"/>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embeddings/oleObject28.bin" ContentType="application/vnd.openxmlformats-officedocument.oleObject"/>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8"/>
  </p:notesMasterIdLst>
  <p:handoutMasterIdLst>
    <p:handoutMasterId r:id="rId39"/>
  </p:handoutMasterIdLst>
  <p:sldIdLst>
    <p:sldId id="291" r:id="rId2"/>
    <p:sldId id="256" r:id="rId3"/>
    <p:sldId id="257" r:id="rId4"/>
    <p:sldId id="258" r:id="rId5"/>
    <p:sldId id="293" r:id="rId6"/>
    <p:sldId id="295" r:id="rId7"/>
    <p:sldId id="292" r:id="rId8"/>
    <p:sldId id="264" r:id="rId9"/>
    <p:sldId id="297" r:id="rId10"/>
    <p:sldId id="296" r:id="rId11"/>
    <p:sldId id="300" r:id="rId12"/>
    <p:sldId id="301" r:id="rId13"/>
    <p:sldId id="263" r:id="rId14"/>
    <p:sldId id="271" r:id="rId15"/>
    <p:sldId id="270" r:id="rId16"/>
    <p:sldId id="303" r:id="rId17"/>
    <p:sldId id="302" r:id="rId18"/>
    <p:sldId id="269" r:id="rId19"/>
    <p:sldId id="260" r:id="rId20"/>
    <p:sldId id="261" r:id="rId21"/>
    <p:sldId id="262" r:id="rId22"/>
    <p:sldId id="272" r:id="rId23"/>
    <p:sldId id="298" r:id="rId24"/>
    <p:sldId id="274" r:id="rId25"/>
    <p:sldId id="275" r:id="rId26"/>
    <p:sldId id="276" r:id="rId27"/>
    <p:sldId id="277" r:id="rId28"/>
    <p:sldId id="278" r:id="rId29"/>
    <p:sldId id="279" r:id="rId30"/>
    <p:sldId id="280" r:id="rId31"/>
    <p:sldId id="281" r:id="rId32"/>
    <p:sldId id="282" r:id="rId33"/>
    <p:sldId id="283" r:id="rId34"/>
    <p:sldId id="284" r:id="rId35"/>
    <p:sldId id="286" r:id="rId36"/>
    <p:sldId id="287" r:id="rId3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imes"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imes"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imes"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imes"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clrMru>
    <a:srgbClr val="6F8664"/>
    <a:srgbClr val="A5C896"/>
    <a:srgbClr val="FFFFFF"/>
    <a:srgbClr val="C8D0C9"/>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164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notesMaster" Target="notesMasters/notesMaster1.xml"/><Relationship Id="rId39" Type="http://schemas.openxmlformats.org/officeDocument/2006/relationships/handoutMaster" Target="handoutMasters/handoutMaster1.xml"/><Relationship Id="rId40" Type="http://schemas.openxmlformats.org/officeDocument/2006/relationships/printerSettings" Target="printerSettings/printerSettings1.bin"/><Relationship Id="rId41" Type="http://schemas.openxmlformats.org/officeDocument/2006/relationships/presProps" Target="presProps.xml"/><Relationship Id="rId42" Type="http://schemas.openxmlformats.org/officeDocument/2006/relationships/viewProps" Target="viewProps.xml"/><Relationship Id="rId43" Type="http://schemas.openxmlformats.org/officeDocument/2006/relationships/theme" Target="theme/theme1.xml"/><Relationship Id="rId4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emf"/><Relationship Id="rId4" Type="http://schemas.openxmlformats.org/officeDocument/2006/relationships/image" Target="../media/image6.emf"/><Relationship Id="rId5" Type="http://schemas.openxmlformats.org/officeDocument/2006/relationships/image" Target="../media/image7.emf"/><Relationship Id="rId6" Type="http://schemas.openxmlformats.org/officeDocument/2006/relationships/image" Target="../media/image8.emf"/><Relationship Id="rId1" Type="http://schemas.openxmlformats.org/officeDocument/2006/relationships/image" Target="../media/image3.emf"/><Relationship Id="rId2"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1.emf"/><Relationship Id="rId4" Type="http://schemas.openxmlformats.org/officeDocument/2006/relationships/image" Target="../media/image12.emf"/><Relationship Id="rId5" Type="http://schemas.openxmlformats.org/officeDocument/2006/relationships/image" Target="../media/image13.emf"/><Relationship Id="rId6" Type="http://schemas.openxmlformats.org/officeDocument/2006/relationships/image" Target="../media/image14.emf"/><Relationship Id="rId1" Type="http://schemas.openxmlformats.org/officeDocument/2006/relationships/image" Target="../media/image3.emf"/><Relationship Id="rId2" Type="http://schemas.openxmlformats.org/officeDocument/2006/relationships/image" Target="../media/image10.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5.emf"/><Relationship Id="rId4" Type="http://schemas.openxmlformats.org/officeDocument/2006/relationships/image" Target="../media/image6.emf"/><Relationship Id="rId5" Type="http://schemas.openxmlformats.org/officeDocument/2006/relationships/image" Target="../media/image7.emf"/><Relationship Id="rId6" Type="http://schemas.openxmlformats.org/officeDocument/2006/relationships/image" Target="../media/image16.emf"/><Relationship Id="rId1" Type="http://schemas.openxmlformats.org/officeDocument/2006/relationships/image" Target="../media/image3.emf"/><Relationship Id="rId2" Type="http://schemas.openxmlformats.org/officeDocument/2006/relationships/image" Target="../media/image4.e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1.emf"/><Relationship Id="rId4" Type="http://schemas.openxmlformats.org/officeDocument/2006/relationships/image" Target="../media/image12.emf"/><Relationship Id="rId5" Type="http://schemas.openxmlformats.org/officeDocument/2006/relationships/image" Target="../media/image13.emf"/><Relationship Id="rId6" Type="http://schemas.openxmlformats.org/officeDocument/2006/relationships/image" Target="../media/image17.emf"/><Relationship Id="rId1" Type="http://schemas.openxmlformats.org/officeDocument/2006/relationships/image" Target="../media/image3.emf"/><Relationship Id="rId2" Type="http://schemas.openxmlformats.org/officeDocument/2006/relationships/image" Target="../media/image10.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pitchFamily="-110" charset="0"/>
                <a:ea typeface="+mn-ea"/>
                <a:cs typeface="+mn-cs"/>
              </a:defRPr>
            </a:lvl1pPr>
          </a:lstStyle>
          <a:p>
            <a:pPr>
              <a:defRPr/>
            </a:pPr>
            <a:endParaRPr lang="en-US"/>
          </a:p>
        </p:txBody>
      </p:sp>
      <p:sp>
        <p:nvSpPr>
          <p:cNvPr id="4096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pitchFamily="-110" charset="0"/>
                <a:ea typeface="+mn-ea"/>
                <a:cs typeface="+mn-cs"/>
              </a:defRPr>
            </a:lvl1pPr>
          </a:lstStyle>
          <a:p>
            <a:pPr>
              <a:defRPr/>
            </a:pPr>
            <a:endParaRPr lang="en-US"/>
          </a:p>
        </p:txBody>
      </p:sp>
      <p:sp>
        <p:nvSpPr>
          <p:cNvPr id="4096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pitchFamily="-110" charset="0"/>
                <a:ea typeface="+mn-ea"/>
                <a:cs typeface="+mn-cs"/>
              </a:defRPr>
            </a:lvl1pPr>
          </a:lstStyle>
          <a:p>
            <a:pPr>
              <a:defRPr/>
            </a:pPr>
            <a:endParaRPr lang="en-US"/>
          </a:p>
        </p:txBody>
      </p:sp>
      <p:sp>
        <p:nvSpPr>
          <p:cNvPr id="4096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DCC3FB3-1238-884C-B439-A1835D8A0E57}" type="slidenum">
              <a:rPr lang="en-US"/>
              <a:pPr/>
              <a:t>‹#›</a:t>
            </a:fld>
            <a:endParaRPr lang="en-US"/>
          </a:p>
        </p:txBody>
      </p:sp>
    </p:spTree>
    <p:extLst>
      <p:ext uri="{BB962C8B-B14F-4D97-AF65-F5344CB8AC3E}">
        <p14:creationId xmlns:p14="http://schemas.microsoft.com/office/powerpoint/2010/main" val="27978594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pitchFamily="-110" charset="0"/>
                <a:ea typeface="+mn-ea"/>
                <a:cs typeface="+mn-cs"/>
              </a:defRPr>
            </a:lvl1pPr>
          </a:lstStyle>
          <a:p>
            <a:pPr>
              <a:defRPr/>
            </a:pPr>
            <a:endParaRPr lang="en-US"/>
          </a:p>
        </p:txBody>
      </p:sp>
      <p:sp>
        <p:nvSpPr>
          <p:cNvPr id="3993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pitchFamily="-110" charset="0"/>
                <a:ea typeface="+mn-ea"/>
                <a:cs typeface="+mn-cs"/>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994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994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pitchFamily="-110" charset="0"/>
                <a:ea typeface="+mn-ea"/>
                <a:cs typeface="+mn-cs"/>
              </a:defRPr>
            </a:lvl1pPr>
          </a:lstStyle>
          <a:p>
            <a:pPr>
              <a:defRPr/>
            </a:pPr>
            <a:endParaRPr lang="en-US"/>
          </a:p>
        </p:txBody>
      </p:sp>
      <p:sp>
        <p:nvSpPr>
          <p:cNvPr id="3994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88F3D10-B916-9242-858E-3E0A422C3AE3}" type="slidenum">
              <a:rPr lang="en-US"/>
              <a:pPr/>
              <a:t>‹#›</a:t>
            </a:fld>
            <a:endParaRPr lang="en-US"/>
          </a:p>
        </p:txBody>
      </p:sp>
    </p:spTree>
    <p:extLst>
      <p:ext uri="{BB962C8B-B14F-4D97-AF65-F5344CB8AC3E}">
        <p14:creationId xmlns:p14="http://schemas.microsoft.com/office/powerpoint/2010/main" val="27835242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10" charset="0"/>
        <a:ea typeface="ＭＳ Ｐゴシック" pitchFamily="21" charset="-128"/>
        <a:cs typeface="ＭＳ Ｐゴシック" pitchFamily="21" charset="-128"/>
      </a:defRPr>
    </a:lvl1pPr>
    <a:lvl2pPr marL="457200" algn="l" rtl="0" eaLnBrk="0" fontAlgn="base" hangingPunct="0">
      <a:spcBef>
        <a:spcPct val="30000"/>
      </a:spcBef>
      <a:spcAft>
        <a:spcPct val="0"/>
      </a:spcAft>
      <a:defRPr sz="1200" kern="1200">
        <a:solidFill>
          <a:schemeClr val="tx1"/>
        </a:solidFill>
        <a:latin typeface="Times" pitchFamily="-110" charset="0"/>
        <a:ea typeface="ＭＳ Ｐゴシック" pitchFamily="-110" charset="-128"/>
        <a:cs typeface="+mn-cs"/>
      </a:defRPr>
    </a:lvl2pPr>
    <a:lvl3pPr marL="914400" algn="l" rtl="0" eaLnBrk="0" fontAlgn="base" hangingPunct="0">
      <a:spcBef>
        <a:spcPct val="30000"/>
      </a:spcBef>
      <a:spcAft>
        <a:spcPct val="0"/>
      </a:spcAft>
      <a:defRPr sz="1200" kern="1200">
        <a:solidFill>
          <a:schemeClr val="tx1"/>
        </a:solidFill>
        <a:latin typeface="Times" pitchFamily="-110" charset="0"/>
        <a:ea typeface="ＭＳ Ｐゴシック" pitchFamily="-110" charset="-128"/>
        <a:cs typeface="+mn-cs"/>
      </a:defRPr>
    </a:lvl3pPr>
    <a:lvl4pPr marL="1371600" algn="l" rtl="0" eaLnBrk="0" fontAlgn="base" hangingPunct="0">
      <a:spcBef>
        <a:spcPct val="30000"/>
      </a:spcBef>
      <a:spcAft>
        <a:spcPct val="0"/>
      </a:spcAft>
      <a:defRPr sz="1200" kern="1200">
        <a:solidFill>
          <a:schemeClr val="tx1"/>
        </a:solidFill>
        <a:latin typeface="Times" pitchFamily="-110" charset="0"/>
        <a:ea typeface="ＭＳ Ｐゴシック" pitchFamily="-110" charset="-128"/>
        <a:cs typeface="+mn-cs"/>
      </a:defRPr>
    </a:lvl4pPr>
    <a:lvl5pPr marL="1828800" algn="l" rtl="0" eaLnBrk="0" fontAlgn="base" hangingPunct="0">
      <a:spcBef>
        <a:spcPct val="30000"/>
      </a:spcBef>
      <a:spcAft>
        <a:spcPct val="0"/>
      </a:spcAft>
      <a:defRPr sz="1200" kern="1200">
        <a:solidFill>
          <a:schemeClr val="tx1"/>
        </a:solidFill>
        <a:latin typeface="Times" pitchFamily="-110" charset="0"/>
        <a:ea typeface="ＭＳ Ｐゴシック" pitchFamily="-110"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FF3B5B31-7487-5A4E-A691-59720373707C}" type="slidenum">
              <a:rPr lang="en-US" sz="1200"/>
              <a:pPr/>
              <a:t>2</a:t>
            </a:fld>
            <a:endParaRPr lang="en-US" sz="120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BD040D87-BC84-4B4C-A7CD-1ACB0EB94FAC}" type="slidenum">
              <a:rPr lang="en-US" sz="1200"/>
              <a:pPr/>
              <a:t>12</a:t>
            </a:fld>
            <a:endParaRPr lang="en-US" sz="120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1EC8A789-7199-134F-B455-09CF7074AF37}" type="slidenum">
              <a:rPr lang="en-US" sz="1200"/>
              <a:pPr/>
              <a:t>13</a:t>
            </a:fld>
            <a:endParaRPr lang="en-US" sz="120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C587F3B5-DE70-C746-AFD0-063C7B2308C6}" type="slidenum">
              <a:rPr lang="en-US" sz="1200"/>
              <a:pPr/>
              <a:t>14</a:t>
            </a:fld>
            <a:endParaRPr lang="en-US" sz="120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1FEDC1A0-21C3-2143-A6DD-18F79B047541}" type="slidenum">
              <a:rPr lang="en-US" sz="1200"/>
              <a:pPr/>
              <a:t>15</a:t>
            </a:fld>
            <a:endParaRPr lang="en-US" sz="120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a typeface="ＭＳ Ｐゴシック" charset="0"/>
              <a:cs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56E198B8-3BA8-F34C-A2C3-10E0900D9C74}" type="slidenum">
              <a:rPr lang="en-US" sz="1200"/>
              <a:pPr/>
              <a:t>16</a:t>
            </a:fld>
            <a:endParaRPr lang="en-US" sz="120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a typeface="ＭＳ Ｐゴシック" charset="0"/>
              <a:cs typeface="ＭＳ Ｐゴシック"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56E198B8-3BA8-F34C-A2C3-10E0900D9C74}" type="slidenum">
              <a:rPr lang="en-US" sz="1200"/>
              <a:pPr/>
              <a:t>17</a:t>
            </a:fld>
            <a:endParaRPr lang="en-US" sz="120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a typeface="ＭＳ Ｐゴシック" charset="0"/>
              <a:cs typeface="ＭＳ Ｐゴシック"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643EC31D-FDEB-4F4A-9ABB-434A0CA6C011}" type="slidenum">
              <a:rPr lang="en-US" sz="1200"/>
              <a:pPr/>
              <a:t>18</a:t>
            </a:fld>
            <a:endParaRPr lang="en-US" sz="120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a typeface="ＭＳ Ｐゴシック" charset="0"/>
              <a:cs typeface="ＭＳ Ｐゴシック"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FF96794C-0553-E04C-B7B1-C5256864FEE8}" type="slidenum">
              <a:rPr lang="en-US" sz="1200"/>
              <a:pPr/>
              <a:t>19</a:t>
            </a:fld>
            <a:endParaRPr lang="en-US" sz="120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a typeface="ＭＳ Ｐゴシック" charset="0"/>
              <a:cs typeface="ＭＳ Ｐゴシック"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53A818D6-B48C-BE4D-BE4A-96CEAEE80C9C}" type="slidenum">
              <a:rPr lang="en-US" sz="1200"/>
              <a:pPr/>
              <a:t>20</a:t>
            </a:fld>
            <a:endParaRPr lang="en-US" sz="120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a typeface="ＭＳ Ｐゴシック" charset="0"/>
              <a:cs typeface="ＭＳ Ｐゴシック"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DCE519F6-3EE0-C842-8FB3-0C1C395A2895}" type="slidenum">
              <a:rPr lang="en-US" sz="1200"/>
              <a:pPr/>
              <a:t>21</a:t>
            </a:fld>
            <a:endParaRPr lang="en-US" sz="120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9F341351-BB71-E540-B0A9-F5EB864F335E}" type="slidenum">
              <a:rPr lang="en-US" sz="1200"/>
              <a:pPr/>
              <a:t>3</a:t>
            </a:fld>
            <a:endParaRPr lang="en-US" sz="120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a typeface="ＭＳ Ｐゴシック" charset="0"/>
              <a:cs typeface="ＭＳ Ｐゴシック"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9C3045CD-7631-D74A-8158-3A9941E2DEE2}" type="slidenum">
              <a:rPr lang="en-US" sz="1200"/>
              <a:pPr/>
              <a:t>22</a:t>
            </a:fld>
            <a:endParaRPr lang="en-US" sz="120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a typeface="ＭＳ Ｐゴシック" charset="0"/>
              <a:cs typeface="ＭＳ Ｐゴシック"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EE20DA42-A7E0-384B-A165-19CE0624B79D}" type="slidenum">
              <a:rPr lang="en-US" sz="1200"/>
              <a:pPr/>
              <a:t>24</a:t>
            </a:fld>
            <a:endParaRPr lang="en-US" sz="120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a typeface="ＭＳ Ｐゴシック" charset="0"/>
              <a:cs typeface="ＭＳ Ｐゴシック"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14AA2A7F-C1B4-2B4B-A091-E1BD7CB77511}" type="slidenum">
              <a:rPr lang="en-US" sz="1200"/>
              <a:pPr/>
              <a:t>25</a:t>
            </a:fld>
            <a:endParaRPr lang="en-US" sz="120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a typeface="ＭＳ Ｐゴシック" charset="0"/>
              <a:cs typeface="ＭＳ Ｐゴシック"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24F7792D-0EC2-1B4D-987E-60AABA1DB3EC}" type="slidenum">
              <a:rPr lang="en-US" sz="1200"/>
              <a:pPr/>
              <a:t>26</a:t>
            </a:fld>
            <a:endParaRPr lang="en-US" sz="120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a typeface="ＭＳ Ｐゴシック" charset="0"/>
              <a:cs typeface="ＭＳ Ｐゴシック"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306CEFDD-64AA-0546-B917-BCCE9A334F4D}" type="slidenum">
              <a:rPr lang="en-US" sz="1200"/>
              <a:pPr/>
              <a:t>27</a:t>
            </a:fld>
            <a:endParaRPr lang="en-US" sz="12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a typeface="ＭＳ Ｐゴシック" charset="0"/>
              <a:cs typeface="ＭＳ Ｐゴシック"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A7517616-1B0F-2D4F-B757-25C323FE8880}" type="slidenum">
              <a:rPr lang="en-US" sz="1200"/>
              <a:pPr/>
              <a:t>28</a:t>
            </a:fld>
            <a:endParaRPr lang="en-US" sz="120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a typeface="ＭＳ Ｐゴシック" charset="0"/>
              <a:cs typeface="ＭＳ Ｐゴシック"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A404FE09-0B32-6845-814E-81D8B5A18E8D}" type="slidenum">
              <a:rPr lang="en-US" sz="1200"/>
              <a:pPr/>
              <a:t>29</a:t>
            </a:fld>
            <a:endParaRPr lang="en-US" sz="120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a typeface="ＭＳ Ｐゴシック" charset="0"/>
              <a:cs typeface="ＭＳ Ｐゴシック"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154E27C8-9F14-9E47-9DC0-3C3C7285800F}" type="slidenum">
              <a:rPr lang="en-US" sz="1200"/>
              <a:pPr/>
              <a:t>30</a:t>
            </a:fld>
            <a:endParaRPr lang="en-US" sz="120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a typeface="ＭＳ Ｐゴシック" charset="0"/>
              <a:cs typeface="ＭＳ Ｐゴシック"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5863FCC2-2734-864D-93CA-3DB9ABA2AA97}" type="slidenum">
              <a:rPr lang="en-US" sz="1200"/>
              <a:pPr/>
              <a:t>31</a:t>
            </a:fld>
            <a:endParaRPr lang="en-US" sz="120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a typeface="ＭＳ Ｐゴシック" charset="0"/>
              <a:cs typeface="ＭＳ Ｐゴシック"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D9062EF9-C703-AE43-BAB6-CA2DDC78A4EB}" type="slidenum">
              <a:rPr lang="en-US" sz="1200"/>
              <a:pPr/>
              <a:t>32</a:t>
            </a:fld>
            <a:endParaRPr lang="en-US" sz="120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E4DEB684-EF94-4549-B4F8-589C3D28C866}" type="slidenum">
              <a:rPr lang="en-US" sz="1200"/>
              <a:pPr/>
              <a:t>4</a:t>
            </a:fld>
            <a:endParaRPr lang="en-US" sz="120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a typeface="ＭＳ Ｐゴシック" charset="0"/>
              <a:cs typeface="ＭＳ Ｐゴシック"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82132171-2657-BC4B-BF64-A9D52E12F8A3}" type="slidenum">
              <a:rPr lang="en-US" sz="1200"/>
              <a:pPr/>
              <a:t>33</a:t>
            </a:fld>
            <a:endParaRPr lang="en-US" sz="120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a typeface="ＭＳ Ｐゴシック" charset="0"/>
              <a:cs typeface="ＭＳ Ｐゴシック"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F5AC33D2-E30A-F24A-BD3A-0E66AA5D87A0}" type="slidenum">
              <a:rPr lang="en-US" sz="1200"/>
              <a:pPr/>
              <a:t>34</a:t>
            </a:fld>
            <a:endParaRPr lang="en-US" sz="120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a typeface="ＭＳ Ｐゴシック" charset="0"/>
              <a:cs typeface="ＭＳ Ｐゴシック"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5BAED0F4-D225-0B4B-9C23-5A03D08C06EB}" type="slidenum">
              <a:rPr lang="en-US" sz="1200"/>
              <a:pPr/>
              <a:t>35</a:t>
            </a:fld>
            <a:endParaRPr lang="en-US" sz="120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a typeface="ＭＳ Ｐゴシック" charset="0"/>
              <a:cs typeface="ＭＳ Ｐゴシック"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0DF564D3-8813-924F-A2D0-E2BE27B6E0BF}" type="slidenum">
              <a:rPr lang="en-US" sz="1200"/>
              <a:pPr/>
              <a:t>36</a:t>
            </a:fld>
            <a:endParaRPr lang="en-US" sz="120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78B33416-F847-5E4B-8D68-65FD0E823416}" type="slidenum">
              <a:rPr lang="en-US" sz="1200"/>
              <a:pPr/>
              <a:t>5</a:t>
            </a:fld>
            <a:endParaRPr lang="en-US" sz="120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9F341351-BB71-E540-B0A9-F5EB864F335E}" type="slidenum">
              <a:rPr lang="en-US" sz="1200"/>
              <a:pPr/>
              <a:t>6</a:t>
            </a:fld>
            <a:endParaRPr lang="en-US" sz="120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56E198B8-3BA8-F34C-A2C3-10E0900D9C74}" type="slidenum">
              <a:rPr lang="en-US" sz="1200"/>
              <a:pPr/>
              <a:t>7</a:t>
            </a:fld>
            <a:endParaRPr lang="en-US" sz="120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BD040D87-BC84-4B4C-A7CD-1ACB0EB94FAC}" type="slidenum">
              <a:rPr lang="en-US" sz="1200"/>
              <a:pPr/>
              <a:t>8</a:t>
            </a:fld>
            <a:endParaRPr lang="en-US" sz="120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9F341351-BB71-E540-B0A9-F5EB864F335E}" type="slidenum">
              <a:rPr lang="en-US" sz="1200"/>
              <a:pPr/>
              <a:t>10</a:t>
            </a:fld>
            <a:endParaRPr lang="en-US" sz="120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56E198B8-3BA8-F34C-A2C3-10E0900D9C74}" type="slidenum">
              <a:rPr lang="en-US" sz="1200"/>
              <a:pPr/>
              <a:t>11</a:t>
            </a:fld>
            <a:endParaRPr lang="en-US" sz="120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A0B35A8D-8072-C94C-8B42-A4E59A161E85}" type="slidenum">
              <a:rPr lang="en-US"/>
              <a:pPr/>
              <a:t>‹#›</a:t>
            </a:fld>
            <a:endParaRPr lang="en-US"/>
          </a:p>
        </p:txBody>
      </p:sp>
    </p:spTree>
    <p:extLst>
      <p:ext uri="{BB962C8B-B14F-4D97-AF65-F5344CB8AC3E}">
        <p14:creationId xmlns:p14="http://schemas.microsoft.com/office/powerpoint/2010/main" val="786218015"/>
      </p:ext>
    </p:extLst>
  </p:cSld>
  <p:clrMapOvr>
    <a:masterClrMapping/>
  </p:clrMapOvr>
  <p:transition xmlns:p14="http://schemas.microsoft.com/office/powerpoint/2010/main">
    <p:pull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E00A01CB-E4B4-8D4A-B293-30BB34952BC4}" type="slidenum">
              <a:rPr lang="en-US"/>
              <a:pPr/>
              <a:t>‹#›</a:t>
            </a:fld>
            <a:endParaRPr lang="en-US"/>
          </a:p>
        </p:txBody>
      </p:sp>
    </p:spTree>
    <p:extLst>
      <p:ext uri="{BB962C8B-B14F-4D97-AF65-F5344CB8AC3E}">
        <p14:creationId xmlns:p14="http://schemas.microsoft.com/office/powerpoint/2010/main" val="1500598169"/>
      </p:ext>
    </p:extLst>
  </p:cSld>
  <p:clrMapOvr>
    <a:masterClrMapping/>
  </p:clrMapOvr>
  <p:transition xmlns:p14="http://schemas.microsoft.com/office/powerpoint/2010/main">
    <p:pull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6C8EEE8-FD39-2D44-AA76-19366DADD62C}" type="slidenum">
              <a:rPr lang="en-US"/>
              <a:pPr/>
              <a:t>‹#›</a:t>
            </a:fld>
            <a:endParaRPr lang="en-US"/>
          </a:p>
        </p:txBody>
      </p:sp>
    </p:spTree>
    <p:extLst>
      <p:ext uri="{BB962C8B-B14F-4D97-AF65-F5344CB8AC3E}">
        <p14:creationId xmlns:p14="http://schemas.microsoft.com/office/powerpoint/2010/main" val="3931811729"/>
      </p:ext>
    </p:extLst>
  </p:cSld>
  <p:clrMapOvr>
    <a:masterClrMapping/>
  </p:clrMapOvr>
  <p:transition xmlns:p14="http://schemas.microsoft.com/office/powerpoint/2010/main">
    <p:pull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BAD805C8-37E6-B144-956C-D7543A9AA7DF}" type="slidenum">
              <a:rPr lang="en-US"/>
              <a:pPr/>
              <a:t>‹#›</a:t>
            </a:fld>
            <a:endParaRPr lang="en-US"/>
          </a:p>
        </p:txBody>
      </p:sp>
    </p:spTree>
    <p:extLst>
      <p:ext uri="{BB962C8B-B14F-4D97-AF65-F5344CB8AC3E}">
        <p14:creationId xmlns:p14="http://schemas.microsoft.com/office/powerpoint/2010/main" val="2651247132"/>
      </p:ext>
    </p:extLst>
  </p:cSld>
  <p:clrMapOvr>
    <a:masterClrMapping/>
  </p:clrMapOvr>
  <p:transition xmlns:p14="http://schemas.microsoft.com/office/powerpoint/2010/main">
    <p:pull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4F24F1B7-CD48-4F48-A14D-0FE7F2991CFC}" type="slidenum">
              <a:rPr lang="en-US"/>
              <a:pPr/>
              <a:t>‹#›</a:t>
            </a:fld>
            <a:endParaRPr lang="en-US"/>
          </a:p>
        </p:txBody>
      </p:sp>
    </p:spTree>
    <p:extLst>
      <p:ext uri="{BB962C8B-B14F-4D97-AF65-F5344CB8AC3E}">
        <p14:creationId xmlns:p14="http://schemas.microsoft.com/office/powerpoint/2010/main" val="2910257751"/>
      </p:ext>
    </p:extLst>
  </p:cSld>
  <p:clrMapOvr>
    <a:masterClrMapping/>
  </p:clrMapOvr>
  <p:transition xmlns:p14="http://schemas.microsoft.com/office/powerpoint/2010/main">
    <p:pull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7319D033-6544-F742-B659-FF60B5463445}" type="slidenum">
              <a:rPr lang="en-US"/>
              <a:pPr/>
              <a:t>‹#›</a:t>
            </a:fld>
            <a:endParaRPr lang="en-US"/>
          </a:p>
        </p:txBody>
      </p:sp>
    </p:spTree>
    <p:extLst>
      <p:ext uri="{BB962C8B-B14F-4D97-AF65-F5344CB8AC3E}">
        <p14:creationId xmlns:p14="http://schemas.microsoft.com/office/powerpoint/2010/main" val="1468339445"/>
      </p:ext>
    </p:extLst>
  </p:cSld>
  <p:clrMapOvr>
    <a:masterClrMapping/>
  </p:clrMapOvr>
  <p:transition xmlns:p14="http://schemas.microsoft.com/office/powerpoint/2010/main">
    <p:pull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493087BF-D703-1344-8FCE-13883CB68D0E}" type="slidenum">
              <a:rPr lang="en-US"/>
              <a:pPr/>
              <a:t>‹#›</a:t>
            </a:fld>
            <a:endParaRPr lang="en-US"/>
          </a:p>
        </p:txBody>
      </p:sp>
    </p:spTree>
    <p:extLst>
      <p:ext uri="{BB962C8B-B14F-4D97-AF65-F5344CB8AC3E}">
        <p14:creationId xmlns:p14="http://schemas.microsoft.com/office/powerpoint/2010/main" val="638905376"/>
      </p:ext>
    </p:extLst>
  </p:cSld>
  <p:clrMapOvr>
    <a:masterClrMapping/>
  </p:clrMapOvr>
  <p:transition xmlns:p14="http://schemas.microsoft.com/office/powerpoint/2010/main">
    <p:pull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7A66AAFE-F4CE-5846-8530-E67422CB8D67}" type="slidenum">
              <a:rPr lang="en-US"/>
              <a:pPr/>
              <a:t>‹#›</a:t>
            </a:fld>
            <a:endParaRPr lang="en-US"/>
          </a:p>
        </p:txBody>
      </p:sp>
    </p:spTree>
    <p:extLst>
      <p:ext uri="{BB962C8B-B14F-4D97-AF65-F5344CB8AC3E}">
        <p14:creationId xmlns:p14="http://schemas.microsoft.com/office/powerpoint/2010/main" val="4011794057"/>
      </p:ext>
    </p:extLst>
  </p:cSld>
  <p:clrMapOvr>
    <a:masterClrMapping/>
  </p:clrMapOvr>
  <p:transition xmlns:p14="http://schemas.microsoft.com/office/powerpoint/2010/main">
    <p:pull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29D68537-A935-B44A-9D08-1147DC0E5615}" type="slidenum">
              <a:rPr lang="en-US"/>
              <a:pPr/>
              <a:t>‹#›</a:t>
            </a:fld>
            <a:endParaRPr lang="en-US"/>
          </a:p>
        </p:txBody>
      </p:sp>
    </p:spTree>
    <p:extLst>
      <p:ext uri="{BB962C8B-B14F-4D97-AF65-F5344CB8AC3E}">
        <p14:creationId xmlns:p14="http://schemas.microsoft.com/office/powerpoint/2010/main" val="334297347"/>
      </p:ext>
    </p:extLst>
  </p:cSld>
  <p:clrMapOvr>
    <a:masterClrMapping/>
  </p:clrMapOvr>
  <p:transition xmlns:p14="http://schemas.microsoft.com/office/powerpoint/2010/main">
    <p:pull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128B6602-7A2B-C446-92A6-420E7339918E}" type="slidenum">
              <a:rPr lang="en-US"/>
              <a:pPr/>
              <a:t>‹#›</a:t>
            </a:fld>
            <a:endParaRPr lang="en-US"/>
          </a:p>
        </p:txBody>
      </p:sp>
    </p:spTree>
    <p:extLst>
      <p:ext uri="{BB962C8B-B14F-4D97-AF65-F5344CB8AC3E}">
        <p14:creationId xmlns:p14="http://schemas.microsoft.com/office/powerpoint/2010/main" val="2017287153"/>
      </p:ext>
    </p:extLst>
  </p:cSld>
  <p:clrMapOvr>
    <a:masterClrMapping/>
  </p:clrMapOvr>
  <p:transition xmlns:p14="http://schemas.microsoft.com/office/powerpoint/2010/main">
    <p:pull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834D870E-C5C1-C641-A073-CE0BC0C2E11B}" type="slidenum">
              <a:rPr lang="en-US"/>
              <a:pPr/>
              <a:t>‹#›</a:t>
            </a:fld>
            <a:endParaRPr lang="en-US"/>
          </a:p>
        </p:txBody>
      </p:sp>
    </p:spTree>
    <p:extLst>
      <p:ext uri="{BB962C8B-B14F-4D97-AF65-F5344CB8AC3E}">
        <p14:creationId xmlns:p14="http://schemas.microsoft.com/office/powerpoint/2010/main" val="3899177508"/>
      </p:ext>
    </p:extLst>
  </p:cSld>
  <p:clrMapOvr>
    <a:masterClrMapping/>
  </p:clrMapOvr>
  <p:transition xmlns:p14="http://schemas.microsoft.com/office/powerpoint/2010/main">
    <p:pull dir="r"/>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pitchFamily="-110" charset="0"/>
                <a:ea typeface="+mn-ea"/>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pitchFamily="-110" charset="0"/>
                <a:ea typeface="+mn-ea"/>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CF045B8C-6018-CC47-89F2-7669CFB6F1D8}"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xmlns:p14="http://schemas.microsoft.com/office/powerpoint/2010/main">
    <p:pull dir="r"/>
  </p:transition>
  <p:hf hdr="0" ftr="0" dt="0"/>
  <p:txStyles>
    <p:titleStyle>
      <a:lvl1pPr algn="ctr" rtl="0" eaLnBrk="0" fontAlgn="base" hangingPunct="0">
        <a:spcBef>
          <a:spcPct val="0"/>
        </a:spcBef>
        <a:spcAft>
          <a:spcPct val="0"/>
        </a:spcAft>
        <a:defRPr sz="4400">
          <a:solidFill>
            <a:schemeClr val="tx2"/>
          </a:solidFill>
          <a:latin typeface="+mj-lt"/>
          <a:ea typeface="ＭＳ Ｐゴシック" pitchFamily="21" charset="-128"/>
          <a:cs typeface="ＭＳ Ｐゴシック" pitchFamily="21" charset="-128"/>
        </a:defRPr>
      </a:lvl1pPr>
      <a:lvl2pPr algn="ctr" rtl="0" eaLnBrk="0" fontAlgn="base" hangingPunct="0">
        <a:spcBef>
          <a:spcPct val="0"/>
        </a:spcBef>
        <a:spcAft>
          <a:spcPct val="0"/>
        </a:spcAft>
        <a:defRPr sz="4400">
          <a:solidFill>
            <a:schemeClr val="tx2"/>
          </a:solidFill>
          <a:latin typeface="Times" pitchFamily="-110" charset="0"/>
          <a:ea typeface="ＭＳ Ｐゴシック" pitchFamily="21" charset="-128"/>
          <a:cs typeface="ＭＳ Ｐゴシック" pitchFamily="21" charset="-128"/>
        </a:defRPr>
      </a:lvl2pPr>
      <a:lvl3pPr algn="ctr" rtl="0" eaLnBrk="0" fontAlgn="base" hangingPunct="0">
        <a:spcBef>
          <a:spcPct val="0"/>
        </a:spcBef>
        <a:spcAft>
          <a:spcPct val="0"/>
        </a:spcAft>
        <a:defRPr sz="4400">
          <a:solidFill>
            <a:schemeClr val="tx2"/>
          </a:solidFill>
          <a:latin typeface="Times" pitchFamily="-110" charset="0"/>
          <a:ea typeface="ＭＳ Ｐゴシック" pitchFamily="21" charset="-128"/>
          <a:cs typeface="ＭＳ Ｐゴシック" pitchFamily="21" charset="-128"/>
        </a:defRPr>
      </a:lvl3pPr>
      <a:lvl4pPr algn="ctr" rtl="0" eaLnBrk="0" fontAlgn="base" hangingPunct="0">
        <a:spcBef>
          <a:spcPct val="0"/>
        </a:spcBef>
        <a:spcAft>
          <a:spcPct val="0"/>
        </a:spcAft>
        <a:defRPr sz="4400">
          <a:solidFill>
            <a:schemeClr val="tx2"/>
          </a:solidFill>
          <a:latin typeface="Times" pitchFamily="-110" charset="0"/>
          <a:ea typeface="ＭＳ Ｐゴシック" pitchFamily="21" charset="-128"/>
          <a:cs typeface="ＭＳ Ｐゴシック" pitchFamily="21" charset="-128"/>
        </a:defRPr>
      </a:lvl4pPr>
      <a:lvl5pPr algn="ctr" rtl="0" eaLnBrk="0" fontAlgn="base" hangingPunct="0">
        <a:spcBef>
          <a:spcPct val="0"/>
        </a:spcBef>
        <a:spcAft>
          <a:spcPct val="0"/>
        </a:spcAft>
        <a:defRPr sz="4400">
          <a:solidFill>
            <a:schemeClr val="tx2"/>
          </a:solidFill>
          <a:latin typeface="Times" pitchFamily="-110" charset="0"/>
          <a:ea typeface="ＭＳ Ｐゴシック" pitchFamily="21" charset="-128"/>
          <a:cs typeface="ＭＳ Ｐゴシック" pitchFamily="21" charset="-128"/>
        </a:defRPr>
      </a:lvl5pPr>
      <a:lvl6pPr marL="457200" algn="ctr" rtl="0" fontAlgn="base">
        <a:spcBef>
          <a:spcPct val="0"/>
        </a:spcBef>
        <a:spcAft>
          <a:spcPct val="0"/>
        </a:spcAft>
        <a:defRPr sz="4400">
          <a:solidFill>
            <a:schemeClr val="tx2"/>
          </a:solidFill>
          <a:latin typeface="Times" pitchFamily="-110" charset="0"/>
        </a:defRPr>
      </a:lvl6pPr>
      <a:lvl7pPr marL="914400" algn="ctr" rtl="0" fontAlgn="base">
        <a:spcBef>
          <a:spcPct val="0"/>
        </a:spcBef>
        <a:spcAft>
          <a:spcPct val="0"/>
        </a:spcAft>
        <a:defRPr sz="4400">
          <a:solidFill>
            <a:schemeClr val="tx2"/>
          </a:solidFill>
          <a:latin typeface="Times" pitchFamily="-110" charset="0"/>
        </a:defRPr>
      </a:lvl7pPr>
      <a:lvl8pPr marL="1371600" algn="ctr" rtl="0" fontAlgn="base">
        <a:spcBef>
          <a:spcPct val="0"/>
        </a:spcBef>
        <a:spcAft>
          <a:spcPct val="0"/>
        </a:spcAft>
        <a:defRPr sz="4400">
          <a:solidFill>
            <a:schemeClr val="tx2"/>
          </a:solidFill>
          <a:latin typeface="Times" pitchFamily="-110" charset="0"/>
        </a:defRPr>
      </a:lvl8pPr>
      <a:lvl9pPr marL="1828800" algn="ctr" rtl="0" fontAlgn="base">
        <a:spcBef>
          <a:spcPct val="0"/>
        </a:spcBef>
        <a:spcAft>
          <a:spcPct val="0"/>
        </a:spcAft>
        <a:defRPr sz="4400">
          <a:solidFill>
            <a:schemeClr val="tx2"/>
          </a:solidFill>
          <a:latin typeface="Times" pitchFamily="-110"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21" charset="-128"/>
          <a:cs typeface="ＭＳ Ｐゴシック" pitchFamily="21"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10"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110"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110"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110"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110"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110"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110"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110"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 Id="rId3" Type="http://schemas.openxmlformats.org/officeDocument/2006/relationships/image" Target="../media/image1.jpeg"/></Relationships>
</file>

<file path=ppt/slides/_rels/slide11.xml.rels><?xml version="1.0" encoding="UTF-8" standalone="yes"?>
<Relationships xmlns="http://schemas.openxmlformats.org/package/2006/relationships"><Relationship Id="rId11" Type="http://schemas.openxmlformats.org/officeDocument/2006/relationships/oleObject" Target="../embeddings/oleObject11.bin"/><Relationship Id="rId12" Type="http://schemas.openxmlformats.org/officeDocument/2006/relationships/image" Target="../media/image12.emf"/><Relationship Id="rId13" Type="http://schemas.openxmlformats.org/officeDocument/2006/relationships/oleObject" Target="../embeddings/oleObject12.bin"/><Relationship Id="rId14" Type="http://schemas.openxmlformats.org/officeDocument/2006/relationships/image" Target="../media/image13.emf"/><Relationship Id="rId15" Type="http://schemas.openxmlformats.org/officeDocument/2006/relationships/oleObject" Target="../embeddings/oleObject13.bin"/><Relationship Id="rId16" Type="http://schemas.openxmlformats.org/officeDocument/2006/relationships/image" Target="../media/image14.emf"/><Relationship Id="rId1" Type="http://schemas.openxmlformats.org/officeDocument/2006/relationships/vmlDrawing" Target="../drawings/vmlDrawing4.vml"/><Relationship Id="rId2" Type="http://schemas.openxmlformats.org/officeDocument/2006/relationships/slideLayout" Target="../slideLayouts/slideLayout6.xml"/><Relationship Id="rId3" Type="http://schemas.openxmlformats.org/officeDocument/2006/relationships/notesSlide" Target="../notesSlides/notesSlide9.xml"/><Relationship Id="rId4" Type="http://schemas.openxmlformats.org/officeDocument/2006/relationships/image" Target="../media/image1.jpeg"/><Relationship Id="rId5" Type="http://schemas.openxmlformats.org/officeDocument/2006/relationships/oleObject" Target="../embeddings/oleObject8.bin"/><Relationship Id="rId6" Type="http://schemas.openxmlformats.org/officeDocument/2006/relationships/image" Target="../media/image3.emf"/><Relationship Id="rId7" Type="http://schemas.openxmlformats.org/officeDocument/2006/relationships/oleObject" Target="../embeddings/oleObject9.bin"/><Relationship Id="rId8" Type="http://schemas.openxmlformats.org/officeDocument/2006/relationships/image" Target="../media/image10.emf"/><Relationship Id="rId9" Type="http://schemas.openxmlformats.org/officeDocument/2006/relationships/oleObject" Target="../embeddings/oleObject10.bin"/><Relationship Id="rId10" Type="http://schemas.openxmlformats.org/officeDocument/2006/relationships/image" Target="../media/image11.emf"/></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4" Type="http://schemas.openxmlformats.org/officeDocument/2006/relationships/image" Target="../media/image1.jpeg"/><Relationship Id="rId5" Type="http://schemas.openxmlformats.org/officeDocument/2006/relationships/oleObject" Target="../embeddings/oleObject14.bin"/><Relationship Id="rId6" Type="http://schemas.openxmlformats.org/officeDocument/2006/relationships/image" Target="../media/image15.emf"/><Relationship Id="rId1" Type="http://schemas.openxmlformats.org/officeDocument/2006/relationships/vmlDrawing" Target="../drawings/vmlDrawing5.vml"/><Relationship Id="rId2"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 Id="rId3" Type="http://schemas.openxmlformats.org/officeDocument/2006/relationships/image" Target="../media/image1.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 Id="rId3" Type="http://schemas.openxmlformats.org/officeDocument/2006/relationships/image" Target="../media/image1.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 Id="rId3" Type="http://schemas.openxmlformats.org/officeDocument/2006/relationships/image" Target="../media/image1.jpeg"/></Relationships>
</file>

<file path=ppt/slides/_rels/slide16.xml.rels><?xml version="1.0" encoding="UTF-8" standalone="yes"?>
<Relationships xmlns="http://schemas.openxmlformats.org/package/2006/relationships"><Relationship Id="rId11" Type="http://schemas.openxmlformats.org/officeDocument/2006/relationships/oleObject" Target="../embeddings/oleObject18.bin"/><Relationship Id="rId12" Type="http://schemas.openxmlformats.org/officeDocument/2006/relationships/image" Target="../media/image6.emf"/><Relationship Id="rId13" Type="http://schemas.openxmlformats.org/officeDocument/2006/relationships/oleObject" Target="../embeddings/oleObject19.bin"/><Relationship Id="rId14" Type="http://schemas.openxmlformats.org/officeDocument/2006/relationships/image" Target="../media/image7.emf"/><Relationship Id="rId15" Type="http://schemas.openxmlformats.org/officeDocument/2006/relationships/oleObject" Target="../embeddings/oleObject20.bin"/><Relationship Id="rId16" Type="http://schemas.openxmlformats.org/officeDocument/2006/relationships/image" Target="../media/image16.emf"/><Relationship Id="rId1" Type="http://schemas.openxmlformats.org/officeDocument/2006/relationships/vmlDrawing" Target="../drawings/vmlDrawing6.vml"/><Relationship Id="rId2" Type="http://schemas.openxmlformats.org/officeDocument/2006/relationships/slideLayout" Target="../slideLayouts/slideLayout6.xml"/><Relationship Id="rId3" Type="http://schemas.openxmlformats.org/officeDocument/2006/relationships/notesSlide" Target="../notesSlides/notesSlide14.xml"/><Relationship Id="rId4" Type="http://schemas.openxmlformats.org/officeDocument/2006/relationships/image" Target="../media/image1.jpeg"/><Relationship Id="rId5" Type="http://schemas.openxmlformats.org/officeDocument/2006/relationships/oleObject" Target="../embeddings/oleObject15.bin"/><Relationship Id="rId6" Type="http://schemas.openxmlformats.org/officeDocument/2006/relationships/image" Target="../media/image3.emf"/><Relationship Id="rId7" Type="http://schemas.openxmlformats.org/officeDocument/2006/relationships/oleObject" Target="../embeddings/oleObject16.bin"/><Relationship Id="rId8" Type="http://schemas.openxmlformats.org/officeDocument/2006/relationships/image" Target="../media/image4.emf"/><Relationship Id="rId9" Type="http://schemas.openxmlformats.org/officeDocument/2006/relationships/oleObject" Target="../embeddings/oleObject17.bin"/><Relationship Id="rId10" Type="http://schemas.openxmlformats.org/officeDocument/2006/relationships/image" Target="../media/image5.emf"/></Relationships>
</file>

<file path=ppt/slides/_rels/slide17.xml.rels><?xml version="1.0" encoding="UTF-8" standalone="yes"?>
<Relationships xmlns="http://schemas.openxmlformats.org/package/2006/relationships"><Relationship Id="rId11" Type="http://schemas.openxmlformats.org/officeDocument/2006/relationships/oleObject" Target="../embeddings/oleObject24.bin"/><Relationship Id="rId12" Type="http://schemas.openxmlformats.org/officeDocument/2006/relationships/image" Target="../media/image12.emf"/><Relationship Id="rId13" Type="http://schemas.openxmlformats.org/officeDocument/2006/relationships/oleObject" Target="../embeddings/oleObject25.bin"/><Relationship Id="rId14" Type="http://schemas.openxmlformats.org/officeDocument/2006/relationships/image" Target="../media/image13.emf"/><Relationship Id="rId15" Type="http://schemas.openxmlformats.org/officeDocument/2006/relationships/oleObject" Target="../embeddings/oleObject26.bin"/><Relationship Id="rId16" Type="http://schemas.openxmlformats.org/officeDocument/2006/relationships/image" Target="../media/image17.emf"/><Relationship Id="rId1" Type="http://schemas.openxmlformats.org/officeDocument/2006/relationships/vmlDrawing" Target="../drawings/vmlDrawing7.vml"/><Relationship Id="rId2" Type="http://schemas.openxmlformats.org/officeDocument/2006/relationships/slideLayout" Target="../slideLayouts/slideLayout6.xml"/><Relationship Id="rId3" Type="http://schemas.openxmlformats.org/officeDocument/2006/relationships/notesSlide" Target="../notesSlides/notesSlide15.xml"/><Relationship Id="rId4" Type="http://schemas.openxmlformats.org/officeDocument/2006/relationships/image" Target="../media/image1.jpeg"/><Relationship Id="rId5" Type="http://schemas.openxmlformats.org/officeDocument/2006/relationships/oleObject" Target="../embeddings/oleObject21.bin"/><Relationship Id="rId6" Type="http://schemas.openxmlformats.org/officeDocument/2006/relationships/image" Target="../media/image3.emf"/><Relationship Id="rId7" Type="http://schemas.openxmlformats.org/officeDocument/2006/relationships/oleObject" Target="../embeddings/oleObject22.bin"/><Relationship Id="rId8" Type="http://schemas.openxmlformats.org/officeDocument/2006/relationships/image" Target="../media/image10.emf"/><Relationship Id="rId9" Type="http://schemas.openxmlformats.org/officeDocument/2006/relationships/oleObject" Target="../embeddings/oleObject23.bin"/><Relationship Id="rId10" Type="http://schemas.openxmlformats.org/officeDocument/2006/relationships/image" Target="../media/image11.emf"/></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6.xml"/><Relationship Id="rId4" Type="http://schemas.openxmlformats.org/officeDocument/2006/relationships/oleObject" Target="../embeddings/oleObject27.bin"/><Relationship Id="rId5" Type="http://schemas.openxmlformats.org/officeDocument/2006/relationships/image" Target="../media/image18.emf"/><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2.xml"/><Relationship Id="rId4" Type="http://schemas.openxmlformats.org/officeDocument/2006/relationships/image" Target="../media/image1.jpeg"/><Relationship Id="rId5" Type="http://schemas.openxmlformats.org/officeDocument/2006/relationships/oleObject" Target="../embeddings/oleObject28.bin"/><Relationship Id="rId6" Type="http://schemas.openxmlformats.org/officeDocument/2006/relationships/image" Target="../media/image19.emf"/><Relationship Id="rId1" Type="http://schemas.openxmlformats.org/officeDocument/2006/relationships/vmlDrawing" Target="../drawings/vmlDrawing9.vml"/><Relationship Id="rId2"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0.png"/><Relationship Id="rId1" Type="http://schemas.openxmlformats.org/officeDocument/2006/relationships/slideLayout" Target="../slideLayouts/slideLayout6.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 Id="rId3" Type="http://schemas.openxmlformats.org/officeDocument/2006/relationships/image" Target="../media/image1.jpeg"/></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0.png"/><Relationship Id="rId1" Type="http://schemas.openxmlformats.org/officeDocument/2006/relationships/slideLayout" Target="../slideLayouts/slideLayout6.xml"/><Relationship Id="rId2" Type="http://schemas.openxmlformats.org/officeDocument/2006/relationships/notesSlide" Target="../notesSlides/notesSlide27.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0.png"/><Relationship Id="rId1" Type="http://schemas.openxmlformats.org/officeDocument/2006/relationships/slideLayout" Target="../slideLayouts/slideLayout6.xml"/><Relationship Id="rId2" Type="http://schemas.openxmlformats.org/officeDocument/2006/relationships/notesSlide" Target="../notesSlides/notesSlide28.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0.png"/><Relationship Id="rId1" Type="http://schemas.openxmlformats.org/officeDocument/2006/relationships/slideLayout" Target="../slideLayouts/slideLayout6.xml"/><Relationship Id="rId2" Type="http://schemas.openxmlformats.org/officeDocument/2006/relationships/notesSlide" Target="../notesSlides/notesSlide2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2.xml"/><Relationship Id="rId3" Type="http://schemas.openxmlformats.org/officeDocument/2006/relationships/image" Target="../media/image1.jpe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3.xml"/><Relationship Id="rId3" Type="http://schemas.openxmlformats.org/officeDocument/2006/relationships/image" Target="../media/image1.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4" Type="http://schemas.openxmlformats.org/officeDocument/2006/relationships/oleObject" Target="../embeddings/oleObject1.bin"/><Relationship Id="rId5" Type="http://schemas.openxmlformats.org/officeDocument/2006/relationships/image" Target="../media/image2.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 Id="rId3" Type="http://schemas.openxmlformats.org/officeDocument/2006/relationships/image" Target="../media/image1.jpeg"/></Relationships>
</file>

<file path=ppt/slides/_rels/slide7.xml.rels><?xml version="1.0" encoding="UTF-8" standalone="yes"?>
<Relationships xmlns="http://schemas.openxmlformats.org/package/2006/relationships"><Relationship Id="rId11" Type="http://schemas.openxmlformats.org/officeDocument/2006/relationships/oleObject" Target="../embeddings/oleObject5.bin"/><Relationship Id="rId12" Type="http://schemas.openxmlformats.org/officeDocument/2006/relationships/image" Target="../media/image6.emf"/><Relationship Id="rId13" Type="http://schemas.openxmlformats.org/officeDocument/2006/relationships/oleObject" Target="../embeddings/oleObject6.bin"/><Relationship Id="rId14" Type="http://schemas.openxmlformats.org/officeDocument/2006/relationships/image" Target="../media/image7.emf"/><Relationship Id="rId15" Type="http://schemas.openxmlformats.org/officeDocument/2006/relationships/oleObject" Target="../embeddings/oleObject7.bin"/><Relationship Id="rId16" Type="http://schemas.openxmlformats.org/officeDocument/2006/relationships/image" Target="../media/image8.emf"/><Relationship Id="rId1" Type="http://schemas.openxmlformats.org/officeDocument/2006/relationships/vmlDrawing" Target="../drawings/vmlDrawing2.vml"/><Relationship Id="rId2" Type="http://schemas.openxmlformats.org/officeDocument/2006/relationships/slideLayout" Target="../slideLayouts/slideLayout6.xml"/><Relationship Id="rId3" Type="http://schemas.openxmlformats.org/officeDocument/2006/relationships/notesSlide" Target="../notesSlides/notesSlide6.xml"/><Relationship Id="rId4" Type="http://schemas.openxmlformats.org/officeDocument/2006/relationships/image" Target="../media/image1.jpeg"/><Relationship Id="rId5" Type="http://schemas.openxmlformats.org/officeDocument/2006/relationships/oleObject" Target="../embeddings/oleObject2.bin"/><Relationship Id="rId6" Type="http://schemas.openxmlformats.org/officeDocument/2006/relationships/image" Target="../media/image3.emf"/><Relationship Id="rId7" Type="http://schemas.openxmlformats.org/officeDocument/2006/relationships/oleObject" Target="../embeddings/oleObject3.bin"/><Relationship Id="rId8" Type="http://schemas.openxmlformats.org/officeDocument/2006/relationships/image" Target="../media/image4.emf"/><Relationship Id="rId9" Type="http://schemas.openxmlformats.org/officeDocument/2006/relationships/oleObject" Target="../embeddings/oleObject4.bin"/><Relationship Id="rId10" Type="http://schemas.openxmlformats.org/officeDocument/2006/relationships/image" Target="../media/image5.em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4" Type="http://schemas.openxmlformats.org/officeDocument/2006/relationships/image" Target="../media/image1.jpeg"/><Relationship Id="rId5" Type="http://schemas.openxmlformats.org/officeDocument/2006/relationships/oleObject" Target="../embeddings/Microsoft_Equation1.bin"/><Relationship Id="rId6" Type="http://schemas.openxmlformats.org/officeDocument/2006/relationships/image" Target="../media/image9.emf"/><Relationship Id="rId1" Type="http://schemas.openxmlformats.org/officeDocument/2006/relationships/vmlDrawing" Target="../drawings/vmlDrawing3.vml"/><Relationship Id="rId2"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p:txBody>
          <a:bodyPr/>
          <a:lstStyle/>
          <a:p>
            <a:r>
              <a:rPr lang="en-US">
                <a:latin typeface="Times" charset="0"/>
                <a:ea typeface="ＭＳ Ｐゴシック" charset="0"/>
                <a:cs typeface="ＭＳ Ｐゴシック" charset="0"/>
              </a:rPr>
              <a:t>Chapter 8: Introduction to Hypothesis Testing</a:t>
            </a:r>
          </a:p>
        </p:txBody>
      </p:sp>
    </p:spTree>
  </p:cSld>
  <p:clrMapOvr>
    <a:masterClrMapping/>
  </p:clrMapOvr>
  <p:transition xmlns:p14="http://schemas.microsoft.com/office/powerpoint/2010/main">
    <p:pull dir="r"/>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64EB835E-F1B1-E24D-BC22-7B2E1637DC84}" type="slidenum">
              <a:rPr lang="en-US" sz="1400"/>
              <a:pPr/>
              <a:t>10</a:t>
            </a:fld>
            <a:endParaRPr lang="en-US" sz="1400"/>
          </a:p>
        </p:txBody>
      </p:sp>
      <p:sp>
        <p:nvSpPr>
          <p:cNvPr id="18435" name="Rectangle 2"/>
          <p:cNvSpPr>
            <a:spLocks noGrp="1" noChangeArrowheads="1"/>
          </p:cNvSpPr>
          <p:nvPr>
            <p:ph type="title"/>
          </p:nvPr>
        </p:nvSpPr>
        <p:spPr>
          <a:xfrm>
            <a:off x="762000" y="-1752600"/>
            <a:ext cx="7772400" cy="1143000"/>
          </a:xfrm>
        </p:spPr>
        <p:txBody>
          <a:bodyPr/>
          <a:lstStyle/>
          <a:p>
            <a:pPr eaLnBrk="1" hangingPunct="1"/>
            <a:r>
              <a:rPr lang="en-US">
                <a:latin typeface="Times" charset="0"/>
                <a:ea typeface="ＭＳ Ｐゴシック" charset="0"/>
                <a:cs typeface="ＭＳ Ｐゴシック" charset="0"/>
              </a:rPr>
              <a:t>Before and after treatment comparisons</a:t>
            </a:r>
          </a:p>
        </p:txBody>
      </p:sp>
      <p:pic>
        <p:nvPicPr>
          <p:cNvPr id="1843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2362200"/>
            <a:ext cx="3105150" cy="163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5450" y="2362200"/>
            <a:ext cx="3105150" cy="163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8" name="Line 5"/>
          <p:cNvSpPr>
            <a:spLocks noChangeShapeType="1"/>
          </p:cNvSpPr>
          <p:nvPr/>
        </p:nvSpPr>
        <p:spPr bwMode="auto">
          <a:xfrm>
            <a:off x="381000" y="4038600"/>
            <a:ext cx="3505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39" name="Line 6"/>
          <p:cNvSpPr>
            <a:spLocks noChangeShapeType="1"/>
          </p:cNvSpPr>
          <p:nvPr/>
        </p:nvSpPr>
        <p:spPr bwMode="auto">
          <a:xfrm>
            <a:off x="5257800" y="4038600"/>
            <a:ext cx="3505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40" name="Line 7"/>
          <p:cNvSpPr>
            <a:spLocks noChangeShapeType="1"/>
          </p:cNvSpPr>
          <p:nvPr/>
        </p:nvSpPr>
        <p:spPr bwMode="auto">
          <a:xfrm>
            <a:off x="2133600" y="2403475"/>
            <a:ext cx="0" cy="16351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41" name="Line 8"/>
          <p:cNvSpPr>
            <a:spLocks noChangeShapeType="1"/>
          </p:cNvSpPr>
          <p:nvPr/>
        </p:nvSpPr>
        <p:spPr bwMode="auto">
          <a:xfrm>
            <a:off x="7010400" y="2403475"/>
            <a:ext cx="0" cy="16351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42" name="Line 9"/>
          <p:cNvSpPr>
            <a:spLocks noChangeShapeType="1"/>
          </p:cNvSpPr>
          <p:nvPr/>
        </p:nvSpPr>
        <p:spPr bwMode="auto">
          <a:xfrm>
            <a:off x="2133600" y="3276600"/>
            <a:ext cx="685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43" name="Line 10"/>
          <p:cNvSpPr>
            <a:spLocks noChangeShapeType="1"/>
          </p:cNvSpPr>
          <p:nvPr/>
        </p:nvSpPr>
        <p:spPr bwMode="auto">
          <a:xfrm>
            <a:off x="7010400" y="3276600"/>
            <a:ext cx="685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44" name="Text Box 11"/>
          <p:cNvSpPr txBox="1">
            <a:spLocks noChangeArrowheads="1"/>
          </p:cNvSpPr>
          <p:nvPr/>
        </p:nvSpPr>
        <p:spPr bwMode="auto">
          <a:xfrm>
            <a:off x="1736725" y="4090988"/>
            <a:ext cx="7874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µ = 18</a:t>
            </a:r>
          </a:p>
        </p:txBody>
      </p:sp>
      <p:sp>
        <p:nvSpPr>
          <p:cNvPr id="18445" name="Text Box 12"/>
          <p:cNvSpPr txBox="1">
            <a:spLocks noChangeArrowheads="1"/>
          </p:cNvSpPr>
          <p:nvPr/>
        </p:nvSpPr>
        <p:spPr bwMode="auto">
          <a:xfrm>
            <a:off x="6654800" y="4114800"/>
            <a:ext cx="660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µ = ?</a:t>
            </a:r>
          </a:p>
        </p:txBody>
      </p:sp>
      <p:sp>
        <p:nvSpPr>
          <p:cNvPr id="18446" name="Text Box 13"/>
          <p:cNvSpPr txBox="1">
            <a:spLocks noChangeArrowheads="1"/>
          </p:cNvSpPr>
          <p:nvPr/>
        </p:nvSpPr>
        <p:spPr bwMode="auto">
          <a:xfrm>
            <a:off x="2133600" y="2986088"/>
            <a:ext cx="679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dirty="0">
                <a:sym typeface="Symbol" charset="0"/>
              </a:rPr>
              <a:t></a:t>
            </a:r>
            <a:r>
              <a:rPr lang="en-US" sz="1800" dirty="0"/>
              <a:t> = 4</a:t>
            </a:r>
          </a:p>
        </p:txBody>
      </p:sp>
      <p:sp>
        <p:nvSpPr>
          <p:cNvPr id="18447" name="Text Box 14"/>
          <p:cNvSpPr txBox="1">
            <a:spLocks noChangeArrowheads="1"/>
          </p:cNvSpPr>
          <p:nvPr/>
        </p:nvSpPr>
        <p:spPr bwMode="auto">
          <a:xfrm>
            <a:off x="7016750" y="2986088"/>
            <a:ext cx="679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sym typeface="Symbol" charset="0"/>
              </a:rPr>
              <a:t></a:t>
            </a:r>
            <a:r>
              <a:rPr lang="en-US" sz="1800"/>
              <a:t> = 4</a:t>
            </a:r>
          </a:p>
        </p:txBody>
      </p:sp>
      <p:sp>
        <p:nvSpPr>
          <p:cNvPr id="18448" name="Text Box 15"/>
          <p:cNvSpPr txBox="1">
            <a:spLocks noChangeArrowheads="1"/>
          </p:cNvSpPr>
          <p:nvPr/>
        </p:nvSpPr>
        <p:spPr bwMode="auto">
          <a:xfrm>
            <a:off x="838200" y="1584325"/>
            <a:ext cx="26066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2000"/>
              <a:t>Known population before treatment</a:t>
            </a:r>
          </a:p>
        </p:txBody>
      </p:sp>
      <p:sp>
        <p:nvSpPr>
          <p:cNvPr id="18449" name="Text Box 16"/>
          <p:cNvSpPr txBox="1">
            <a:spLocks noChangeArrowheads="1"/>
          </p:cNvSpPr>
          <p:nvPr/>
        </p:nvSpPr>
        <p:spPr bwMode="auto">
          <a:xfrm>
            <a:off x="5715000" y="1600200"/>
            <a:ext cx="26066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2000"/>
              <a:t>Unknown population after treatment</a:t>
            </a:r>
          </a:p>
        </p:txBody>
      </p:sp>
      <p:grpSp>
        <p:nvGrpSpPr>
          <p:cNvPr id="18450" name="Group 19"/>
          <p:cNvGrpSpPr>
            <a:grpSpLocks/>
          </p:cNvGrpSpPr>
          <p:nvPr/>
        </p:nvGrpSpPr>
        <p:grpSpPr bwMode="auto">
          <a:xfrm>
            <a:off x="4398963" y="1828800"/>
            <a:ext cx="457200" cy="2971800"/>
            <a:chOff x="2784" y="1200"/>
            <a:chExt cx="288" cy="1872"/>
          </a:xfrm>
        </p:grpSpPr>
        <p:sp>
          <p:nvSpPr>
            <p:cNvPr id="18453" name="Text Box 17"/>
            <p:cNvSpPr txBox="1">
              <a:spLocks noChangeArrowheads="1"/>
            </p:cNvSpPr>
            <p:nvPr/>
          </p:nvSpPr>
          <p:spPr bwMode="auto">
            <a:xfrm>
              <a:off x="2832" y="1238"/>
              <a:ext cx="202" cy="1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2000"/>
                <a:t>Treatment</a:t>
              </a:r>
            </a:p>
          </p:txBody>
        </p:sp>
        <p:sp>
          <p:nvSpPr>
            <p:cNvPr id="18454" name="Rectangle 18"/>
            <p:cNvSpPr>
              <a:spLocks noChangeArrowheads="1"/>
            </p:cNvSpPr>
            <p:nvPr/>
          </p:nvSpPr>
          <p:spPr bwMode="auto">
            <a:xfrm>
              <a:off x="2784" y="1200"/>
              <a:ext cx="288" cy="187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
        <p:nvSpPr>
          <p:cNvPr id="18451" name="Line 20"/>
          <p:cNvSpPr>
            <a:spLocks noChangeShapeType="1"/>
          </p:cNvSpPr>
          <p:nvPr/>
        </p:nvSpPr>
        <p:spPr bwMode="auto">
          <a:xfrm>
            <a:off x="3048000" y="2895600"/>
            <a:ext cx="1143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52" name="Line 21"/>
          <p:cNvSpPr>
            <a:spLocks noChangeShapeType="1"/>
          </p:cNvSpPr>
          <p:nvPr/>
        </p:nvSpPr>
        <p:spPr bwMode="auto">
          <a:xfrm>
            <a:off x="5105400" y="2895600"/>
            <a:ext cx="1143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630105626"/>
      </p:ext>
    </p:extLst>
  </p:cSld>
  <p:clrMapOvr>
    <a:masterClrMapping/>
  </p:clrMapOvr>
  <p:transition xmlns:p14="http://schemas.microsoft.com/office/powerpoint/2010/main">
    <p:pull dir="r"/>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5B77D26F-9FD5-5A45-91BC-BCC1A74BFB02}" type="slidenum">
              <a:rPr lang="en-US" sz="1400"/>
              <a:pPr/>
              <a:t>11</a:t>
            </a:fld>
            <a:endParaRPr lang="en-US" sz="1400"/>
          </a:p>
        </p:txBody>
      </p:sp>
      <p:sp>
        <p:nvSpPr>
          <p:cNvPr id="22537" name="Rectangle 2"/>
          <p:cNvSpPr>
            <a:spLocks noGrp="1" noChangeArrowheads="1"/>
          </p:cNvSpPr>
          <p:nvPr>
            <p:ph type="title"/>
          </p:nvPr>
        </p:nvSpPr>
        <p:spPr>
          <a:xfrm>
            <a:off x="685800" y="-1752600"/>
            <a:ext cx="7772400" cy="1143000"/>
          </a:xfrm>
        </p:spPr>
        <p:txBody>
          <a:bodyPr/>
          <a:lstStyle/>
          <a:p>
            <a:pPr eaLnBrk="1" hangingPunct="1"/>
            <a:r>
              <a:rPr lang="en-US">
                <a:latin typeface="Times" charset="0"/>
                <a:ea typeface="ＭＳ Ｐゴシック" charset="0"/>
                <a:cs typeface="ＭＳ Ｐゴシック" charset="0"/>
              </a:rPr>
              <a:t>Hypothesis testing example problem</a:t>
            </a:r>
          </a:p>
        </p:txBody>
      </p:sp>
      <p:sp>
        <p:nvSpPr>
          <p:cNvPr id="22538" name="Text Box 3"/>
          <p:cNvSpPr txBox="1">
            <a:spLocks noChangeArrowheads="1"/>
          </p:cNvSpPr>
          <p:nvPr/>
        </p:nvSpPr>
        <p:spPr bwMode="auto">
          <a:xfrm>
            <a:off x="3276600" y="136525"/>
            <a:ext cx="10445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µ = 18 g</a:t>
            </a:r>
          </a:p>
        </p:txBody>
      </p:sp>
      <p:sp>
        <p:nvSpPr>
          <p:cNvPr id="22539" name="Text Box 4"/>
          <p:cNvSpPr txBox="1">
            <a:spLocks noChangeArrowheads="1"/>
          </p:cNvSpPr>
          <p:nvPr/>
        </p:nvSpPr>
        <p:spPr bwMode="auto">
          <a:xfrm>
            <a:off x="4876800" y="147638"/>
            <a:ext cx="9239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sym typeface="Symbol" charset="0"/>
              </a:rPr>
              <a:t> </a:t>
            </a:r>
            <a:r>
              <a:rPr lang="en-US" sz="2000"/>
              <a:t>= 4 g</a:t>
            </a:r>
          </a:p>
        </p:txBody>
      </p:sp>
      <p:sp>
        <p:nvSpPr>
          <p:cNvPr id="22540" name="Text Box 5"/>
          <p:cNvSpPr txBox="1">
            <a:spLocks noChangeArrowheads="1"/>
          </p:cNvSpPr>
          <p:nvPr/>
        </p:nvSpPr>
        <p:spPr bwMode="auto">
          <a:xfrm>
            <a:off x="247650" y="762000"/>
            <a:ext cx="8953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Step 1:</a:t>
            </a:r>
          </a:p>
        </p:txBody>
      </p:sp>
      <p:sp>
        <p:nvSpPr>
          <p:cNvPr id="22541" name="Text Box 6"/>
          <p:cNvSpPr txBox="1">
            <a:spLocks noChangeArrowheads="1"/>
          </p:cNvSpPr>
          <p:nvPr/>
        </p:nvSpPr>
        <p:spPr bwMode="auto">
          <a:xfrm>
            <a:off x="1355725" y="715963"/>
            <a:ext cx="647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H</a:t>
            </a:r>
            <a:r>
              <a:rPr lang="en-US" sz="2000" baseline="-25000"/>
              <a:t>o</a:t>
            </a:r>
            <a:r>
              <a:rPr lang="en-US" sz="2000"/>
              <a:t>:  </a:t>
            </a:r>
          </a:p>
        </p:txBody>
      </p:sp>
      <p:grpSp>
        <p:nvGrpSpPr>
          <p:cNvPr id="22542" name="Group 10"/>
          <p:cNvGrpSpPr>
            <a:grpSpLocks/>
          </p:cNvGrpSpPr>
          <p:nvPr/>
        </p:nvGrpSpPr>
        <p:grpSpPr bwMode="auto">
          <a:xfrm>
            <a:off x="2117725" y="715963"/>
            <a:ext cx="1939925" cy="655637"/>
            <a:chOff x="1334" y="547"/>
            <a:chExt cx="1222" cy="413"/>
          </a:xfrm>
        </p:grpSpPr>
        <p:sp>
          <p:nvSpPr>
            <p:cNvPr id="22570" name="Text Box 8"/>
            <p:cNvSpPr txBox="1">
              <a:spLocks noChangeArrowheads="1"/>
            </p:cNvSpPr>
            <p:nvPr/>
          </p:nvSpPr>
          <p:spPr bwMode="auto">
            <a:xfrm>
              <a:off x="1334" y="547"/>
              <a:ext cx="122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µ	  = 18 g </a:t>
              </a:r>
            </a:p>
          </p:txBody>
        </p:sp>
        <p:sp>
          <p:nvSpPr>
            <p:cNvPr id="22571" name="Text Box 9"/>
            <p:cNvSpPr txBox="1">
              <a:spLocks noChangeArrowheads="1"/>
            </p:cNvSpPr>
            <p:nvPr/>
          </p:nvSpPr>
          <p:spPr bwMode="auto">
            <a:xfrm>
              <a:off x="1392" y="672"/>
              <a:ext cx="86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200"/>
                <a:t>Weight of rats of alcoholic mothers</a:t>
              </a:r>
            </a:p>
          </p:txBody>
        </p:sp>
      </p:grpSp>
      <p:sp>
        <p:nvSpPr>
          <p:cNvPr id="22543" name="Text Box 11"/>
          <p:cNvSpPr txBox="1">
            <a:spLocks noChangeArrowheads="1"/>
          </p:cNvSpPr>
          <p:nvPr/>
        </p:nvSpPr>
        <p:spPr bwMode="auto">
          <a:xfrm>
            <a:off x="4419600" y="715963"/>
            <a:ext cx="47244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dirty="0"/>
              <a:t>(There is no effect of alcohol on the average birth </a:t>
            </a:r>
            <a:r>
              <a:rPr lang="en-US" sz="2000" dirty="0" smtClean="0"/>
              <a:t>weight of new born rat pups)</a:t>
            </a:r>
            <a:endParaRPr lang="en-US" sz="2000" dirty="0"/>
          </a:p>
        </p:txBody>
      </p:sp>
      <p:sp>
        <p:nvSpPr>
          <p:cNvPr id="22544" name="Text Box 12"/>
          <p:cNvSpPr txBox="1">
            <a:spLocks noChangeArrowheads="1"/>
          </p:cNvSpPr>
          <p:nvPr/>
        </p:nvSpPr>
        <p:spPr bwMode="auto">
          <a:xfrm>
            <a:off x="1371600" y="1447800"/>
            <a:ext cx="647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H</a:t>
            </a:r>
            <a:r>
              <a:rPr lang="en-US" sz="2000" baseline="-25000"/>
              <a:t>1</a:t>
            </a:r>
            <a:r>
              <a:rPr lang="en-US" sz="2000"/>
              <a:t>:  </a:t>
            </a:r>
          </a:p>
        </p:txBody>
      </p:sp>
      <p:sp>
        <p:nvSpPr>
          <p:cNvPr id="22545" name="Text Box 14"/>
          <p:cNvSpPr txBox="1">
            <a:spLocks noChangeArrowheads="1"/>
          </p:cNvSpPr>
          <p:nvPr/>
        </p:nvSpPr>
        <p:spPr bwMode="auto">
          <a:xfrm>
            <a:off x="2133600" y="1463675"/>
            <a:ext cx="1041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µ </a:t>
            </a:r>
            <a:r>
              <a:rPr lang="en-US" sz="2000">
                <a:sym typeface="Symbol" charset="0"/>
              </a:rPr>
              <a:t> 18 g</a:t>
            </a:r>
            <a:endParaRPr lang="en-US" sz="2000"/>
          </a:p>
        </p:txBody>
      </p:sp>
      <p:sp>
        <p:nvSpPr>
          <p:cNvPr id="22546" name="Text Box 15"/>
          <p:cNvSpPr txBox="1">
            <a:spLocks noChangeArrowheads="1"/>
          </p:cNvSpPr>
          <p:nvPr/>
        </p:nvSpPr>
        <p:spPr bwMode="auto">
          <a:xfrm>
            <a:off x="4419600" y="1463675"/>
            <a:ext cx="39782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dirty="0"/>
              <a:t>(There is an effect…)</a:t>
            </a:r>
          </a:p>
        </p:txBody>
      </p:sp>
      <p:sp>
        <p:nvSpPr>
          <p:cNvPr id="22547" name="Text Box 16"/>
          <p:cNvSpPr txBox="1">
            <a:spLocks noChangeArrowheads="1"/>
          </p:cNvSpPr>
          <p:nvPr/>
        </p:nvSpPr>
        <p:spPr bwMode="auto">
          <a:xfrm>
            <a:off x="7543800" y="1600200"/>
            <a:ext cx="108923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dirty="0">
                <a:sym typeface="Symbol" charset="0"/>
              </a:rPr>
              <a:t> = </a:t>
            </a:r>
            <a:r>
              <a:rPr lang="en-US" sz="2000" dirty="0" smtClean="0">
                <a:sym typeface="Symbol" charset="0"/>
              </a:rPr>
              <a:t>0.01</a:t>
            </a:r>
            <a:endParaRPr lang="en-US" sz="2000" dirty="0"/>
          </a:p>
        </p:txBody>
      </p:sp>
      <p:sp>
        <p:nvSpPr>
          <p:cNvPr id="22548" name="Text Box 17"/>
          <p:cNvSpPr txBox="1">
            <a:spLocks noChangeArrowheads="1"/>
          </p:cNvSpPr>
          <p:nvPr/>
        </p:nvSpPr>
        <p:spPr bwMode="auto">
          <a:xfrm>
            <a:off x="212725" y="2239963"/>
            <a:ext cx="21256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Step 2:  Set criteria</a:t>
            </a:r>
          </a:p>
        </p:txBody>
      </p:sp>
      <p:pic>
        <p:nvPicPr>
          <p:cNvPr id="22549"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0" y="2438400"/>
            <a:ext cx="1962150" cy="103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50" name="Line 20"/>
          <p:cNvSpPr>
            <a:spLocks noChangeShapeType="1"/>
          </p:cNvSpPr>
          <p:nvPr/>
        </p:nvSpPr>
        <p:spPr bwMode="auto">
          <a:xfrm>
            <a:off x="4003675" y="2473325"/>
            <a:ext cx="0" cy="990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51" name="Freeform 23"/>
          <p:cNvSpPr>
            <a:spLocks/>
          </p:cNvSpPr>
          <p:nvPr/>
        </p:nvSpPr>
        <p:spPr bwMode="auto">
          <a:xfrm>
            <a:off x="3068638" y="3309938"/>
            <a:ext cx="309562" cy="187325"/>
          </a:xfrm>
          <a:custGeom>
            <a:avLst/>
            <a:gdLst>
              <a:gd name="T0" fmla="*/ 2147483647 w 195"/>
              <a:gd name="T1" fmla="*/ 2147483647 h 118"/>
              <a:gd name="T2" fmla="*/ 2147483647 w 195"/>
              <a:gd name="T3" fmla="*/ 2147483647 h 118"/>
              <a:gd name="T4" fmla="*/ 2147483647 w 195"/>
              <a:gd name="T5" fmla="*/ 2147483647 h 118"/>
              <a:gd name="T6" fmla="*/ 2147483647 w 195"/>
              <a:gd name="T7" fmla="*/ 2147483647 h 118"/>
              <a:gd name="T8" fmla="*/ 2147483647 w 195"/>
              <a:gd name="T9" fmla="*/ 2147483647 h 118"/>
              <a:gd name="T10" fmla="*/ 2147483647 w 195"/>
              <a:gd name="T11" fmla="*/ 2147483647 h 118"/>
              <a:gd name="T12" fmla="*/ 2147483647 w 195"/>
              <a:gd name="T13" fmla="*/ 2147483647 h 118"/>
              <a:gd name="T14" fmla="*/ 0 60000 65536"/>
              <a:gd name="T15" fmla="*/ 0 60000 65536"/>
              <a:gd name="T16" fmla="*/ 0 60000 65536"/>
              <a:gd name="T17" fmla="*/ 0 60000 65536"/>
              <a:gd name="T18" fmla="*/ 0 60000 65536"/>
              <a:gd name="T19" fmla="*/ 0 60000 65536"/>
              <a:gd name="T20" fmla="*/ 0 60000 65536"/>
              <a:gd name="T21" fmla="*/ 0 w 195"/>
              <a:gd name="T22" fmla="*/ 0 h 118"/>
              <a:gd name="T23" fmla="*/ 195 w 195"/>
              <a:gd name="T24" fmla="*/ 118 h 11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5" h="118">
                <a:moveTo>
                  <a:pt x="3" y="114"/>
                </a:moveTo>
                <a:cubicBezTo>
                  <a:pt x="24" y="50"/>
                  <a:pt x="0" y="83"/>
                  <a:pt x="81" y="62"/>
                </a:cubicBezTo>
                <a:cubicBezTo>
                  <a:pt x="107" y="54"/>
                  <a:pt x="160" y="36"/>
                  <a:pt x="160" y="36"/>
                </a:cubicBezTo>
                <a:cubicBezTo>
                  <a:pt x="168" y="27"/>
                  <a:pt x="177" y="0"/>
                  <a:pt x="186" y="9"/>
                </a:cubicBezTo>
                <a:cubicBezTo>
                  <a:pt x="195" y="18"/>
                  <a:pt x="176" y="35"/>
                  <a:pt x="173" y="49"/>
                </a:cubicBezTo>
                <a:cubicBezTo>
                  <a:pt x="168" y="66"/>
                  <a:pt x="174" y="90"/>
                  <a:pt x="160" y="101"/>
                </a:cubicBezTo>
                <a:cubicBezTo>
                  <a:pt x="135" y="118"/>
                  <a:pt x="29" y="114"/>
                  <a:pt x="3" y="114"/>
                </a:cubicBezTo>
                <a:close/>
              </a:path>
            </a:pathLst>
          </a:custGeom>
          <a:solidFill>
            <a:srgbClr val="A5C896">
              <a:alpha val="54117"/>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2552" name="Line 24"/>
          <p:cNvSpPr>
            <a:spLocks noChangeShapeType="1"/>
          </p:cNvSpPr>
          <p:nvPr/>
        </p:nvSpPr>
        <p:spPr bwMode="auto">
          <a:xfrm>
            <a:off x="3332163" y="3332163"/>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53" name="Freeform 25"/>
          <p:cNvSpPr>
            <a:spLocks/>
          </p:cNvSpPr>
          <p:nvPr/>
        </p:nvSpPr>
        <p:spPr bwMode="auto">
          <a:xfrm>
            <a:off x="4656138" y="3305175"/>
            <a:ext cx="306387" cy="271463"/>
          </a:xfrm>
          <a:custGeom>
            <a:avLst/>
            <a:gdLst>
              <a:gd name="T0" fmla="*/ 2147483647 w 193"/>
              <a:gd name="T1" fmla="*/ 2147483647 h 171"/>
              <a:gd name="T2" fmla="*/ 2147483647 w 193"/>
              <a:gd name="T3" fmla="*/ 2147483647 h 171"/>
              <a:gd name="T4" fmla="*/ 2147483647 w 193"/>
              <a:gd name="T5" fmla="*/ 2147483647 h 171"/>
              <a:gd name="T6" fmla="*/ 2147483647 w 193"/>
              <a:gd name="T7" fmla="*/ 2147483647 h 171"/>
              <a:gd name="T8" fmla="*/ 2147483647 w 193"/>
              <a:gd name="T9" fmla="*/ 2147483647 h 171"/>
              <a:gd name="T10" fmla="*/ 2147483647 w 193"/>
              <a:gd name="T11" fmla="*/ 2147483647 h 171"/>
              <a:gd name="T12" fmla="*/ 0 60000 65536"/>
              <a:gd name="T13" fmla="*/ 0 60000 65536"/>
              <a:gd name="T14" fmla="*/ 0 60000 65536"/>
              <a:gd name="T15" fmla="*/ 0 60000 65536"/>
              <a:gd name="T16" fmla="*/ 0 60000 65536"/>
              <a:gd name="T17" fmla="*/ 0 60000 65536"/>
              <a:gd name="T18" fmla="*/ 0 w 193"/>
              <a:gd name="T19" fmla="*/ 0 h 171"/>
              <a:gd name="T20" fmla="*/ 193 w 193"/>
              <a:gd name="T21" fmla="*/ 171 h 171"/>
            </a:gdLst>
            <a:ahLst/>
            <a:cxnLst>
              <a:cxn ang="T12">
                <a:pos x="T0" y="T1"/>
              </a:cxn>
              <a:cxn ang="T13">
                <a:pos x="T2" y="T3"/>
              </a:cxn>
              <a:cxn ang="T14">
                <a:pos x="T4" y="T5"/>
              </a:cxn>
              <a:cxn ang="T15">
                <a:pos x="T6" y="T7"/>
              </a:cxn>
              <a:cxn ang="T16">
                <a:pos x="T8" y="T9"/>
              </a:cxn>
              <a:cxn ang="T17">
                <a:pos x="T10" y="T11"/>
              </a:cxn>
            </a:cxnLst>
            <a:rect l="T18" t="T19" r="T20" b="T21"/>
            <a:pathLst>
              <a:path w="193" h="171">
                <a:moveTo>
                  <a:pt x="4" y="117"/>
                </a:moveTo>
                <a:cubicBezTo>
                  <a:pt x="8" y="82"/>
                  <a:pt x="0" y="43"/>
                  <a:pt x="17" y="12"/>
                </a:cubicBezTo>
                <a:cubicBezTo>
                  <a:pt x="22" y="0"/>
                  <a:pt x="32" y="33"/>
                  <a:pt x="44" y="39"/>
                </a:cubicBezTo>
                <a:cubicBezTo>
                  <a:pt x="68" y="51"/>
                  <a:pt x="95" y="56"/>
                  <a:pt x="122" y="65"/>
                </a:cubicBezTo>
                <a:cubicBezTo>
                  <a:pt x="135" y="69"/>
                  <a:pt x="162" y="78"/>
                  <a:pt x="162" y="78"/>
                </a:cubicBezTo>
                <a:cubicBezTo>
                  <a:pt x="193" y="171"/>
                  <a:pt x="188" y="117"/>
                  <a:pt x="4" y="117"/>
                </a:cubicBezTo>
                <a:close/>
              </a:path>
            </a:pathLst>
          </a:custGeom>
          <a:solidFill>
            <a:srgbClr val="A5C896">
              <a:alpha val="54901"/>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2554" name="Line 26"/>
          <p:cNvSpPr>
            <a:spLocks noChangeShapeType="1"/>
          </p:cNvSpPr>
          <p:nvPr/>
        </p:nvSpPr>
        <p:spPr bwMode="auto">
          <a:xfrm>
            <a:off x="2819400" y="3484563"/>
            <a:ext cx="2362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55" name="Line 27"/>
          <p:cNvSpPr>
            <a:spLocks noChangeShapeType="1"/>
          </p:cNvSpPr>
          <p:nvPr/>
        </p:nvSpPr>
        <p:spPr bwMode="auto">
          <a:xfrm>
            <a:off x="4668838" y="3332163"/>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56" name="Text Box 28"/>
          <p:cNvSpPr txBox="1">
            <a:spLocks noChangeArrowheads="1"/>
          </p:cNvSpPr>
          <p:nvPr/>
        </p:nvSpPr>
        <p:spPr bwMode="auto">
          <a:xfrm>
            <a:off x="3048000" y="3549650"/>
            <a:ext cx="61206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600" dirty="0" smtClean="0"/>
              <a:t>-2.58</a:t>
            </a:r>
            <a:endParaRPr lang="en-US" sz="1600" dirty="0"/>
          </a:p>
        </p:txBody>
      </p:sp>
      <p:sp>
        <p:nvSpPr>
          <p:cNvPr id="22557" name="Text Box 29"/>
          <p:cNvSpPr txBox="1">
            <a:spLocks noChangeArrowheads="1"/>
          </p:cNvSpPr>
          <p:nvPr/>
        </p:nvSpPr>
        <p:spPr bwMode="auto">
          <a:xfrm>
            <a:off x="4419600" y="3549650"/>
            <a:ext cx="54373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600" dirty="0" smtClean="0"/>
              <a:t>2.58</a:t>
            </a:r>
            <a:endParaRPr lang="en-US" sz="1600" dirty="0"/>
          </a:p>
        </p:txBody>
      </p:sp>
      <p:sp>
        <p:nvSpPr>
          <p:cNvPr id="22558" name="Text Box 31"/>
          <p:cNvSpPr txBox="1">
            <a:spLocks noChangeArrowheads="1"/>
          </p:cNvSpPr>
          <p:nvPr/>
        </p:nvSpPr>
        <p:spPr bwMode="auto">
          <a:xfrm>
            <a:off x="3889375" y="3505200"/>
            <a:ext cx="2746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600"/>
              <a:t>z</a:t>
            </a:r>
          </a:p>
        </p:txBody>
      </p:sp>
      <p:sp>
        <p:nvSpPr>
          <p:cNvPr id="22559" name="Text Box 32"/>
          <p:cNvSpPr txBox="1">
            <a:spLocks noChangeArrowheads="1"/>
          </p:cNvSpPr>
          <p:nvPr/>
        </p:nvSpPr>
        <p:spPr bwMode="auto">
          <a:xfrm>
            <a:off x="5334000" y="2267506"/>
            <a:ext cx="15875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u="sng" dirty="0"/>
              <a:t>Critical Region</a:t>
            </a:r>
          </a:p>
        </p:txBody>
      </p:sp>
      <p:sp>
        <p:nvSpPr>
          <p:cNvPr id="22560" name="Text Box 33"/>
          <p:cNvSpPr txBox="1">
            <a:spLocks noChangeArrowheads="1"/>
          </p:cNvSpPr>
          <p:nvPr/>
        </p:nvSpPr>
        <p:spPr bwMode="auto">
          <a:xfrm>
            <a:off x="5562600" y="2572306"/>
            <a:ext cx="105209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dirty="0"/>
              <a:t>z  &gt;  </a:t>
            </a:r>
            <a:r>
              <a:rPr lang="en-US" sz="1800" dirty="0" smtClean="0"/>
              <a:t>2.58</a:t>
            </a:r>
            <a:endParaRPr lang="en-US" sz="1800" dirty="0"/>
          </a:p>
        </p:txBody>
      </p:sp>
      <p:sp>
        <p:nvSpPr>
          <p:cNvPr id="22561" name="Text Box 34"/>
          <p:cNvSpPr txBox="1">
            <a:spLocks noChangeArrowheads="1"/>
          </p:cNvSpPr>
          <p:nvPr/>
        </p:nvSpPr>
        <p:spPr bwMode="auto">
          <a:xfrm>
            <a:off x="5578475" y="3212068"/>
            <a:ext cx="107125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dirty="0"/>
              <a:t>z  &lt; </a:t>
            </a:r>
            <a:r>
              <a:rPr lang="en-US" sz="1800" dirty="0" smtClean="0"/>
              <a:t>-2.58</a:t>
            </a:r>
            <a:endParaRPr lang="en-US" sz="1800" dirty="0"/>
          </a:p>
        </p:txBody>
      </p:sp>
      <p:sp>
        <p:nvSpPr>
          <p:cNvPr id="22562" name="Text Box 35"/>
          <p:cNvSpPr txBox="1">
            <a:spLocks noChangeArrowheads="1"/>
          </p:cNvSpPr>
          <p:nvPr/>
        </p:nvSpPr>
        <p:spPr bwMode="auto">
          <a:xfrm>
            <a:off x="5945188" y="2877106"/>
            <a:ext cx="374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or</a:t>
            </a:r>
          </a:p>
        </p:txBody>
      </p:sp>
      <p:sp>
        <p:nvSpPr>
          <p:cNvPr id="22563" name="Text Box 36"/>
          <p:cNvSpPr txBox="1">
            <a:spLocks noChangeArrowheads="1"/>
          </p:cNvSpPr>
          <p:nvPr/>
        </p:nvSpPr>
        <p:spPr bwMode="auto">
          <a:xfrm>
            <a:off x="212725" y="4022725"/>
            <a:ext cx="8953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Step 3:</a:t>
            </a:r>
          </a:p>
        </p:txBody>
      </p:sp>
      <p:sp>
        <p:nvSpPr>
          <p:cNvPr id="22564" name="Text Box 37"/>
          <p:cNvSpPr txBox="1">
            <a:spLocks noChangeArrowheads="1"/>
          </p:cNvSpPr>
          <p:nvPr/>
        </p:nvSpPr>
        <p:spPr bwMode="auto">
          <a:xfrm>
            <a:off x="1327150" y="4022725"/>
            <a:ext cx="1263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n = 25 rats</a:t>
            </a:r>
          </a:p>
        </p:txBody>
      </p:sp>
      <p:grpSp>
        <p:nvGrpSpPr>
          <p:cNvPr id="22565" name="Group 40"/>
          <p:cNvGrpSpPr>
            <a:grpSpLocks/>
          </p:cNvGrpSpPr>
          <p:nvPr/>
        </p:nvGrpSpPr>
        <p:grpSpPr bwMode="auto">
          <a:xfrm>
            <a:off x="3200400" y="4022725"/>
            <a:ext cx="1273175" cy="396875"/>
            <a:chOff x="1886" y="2845"/>
            <a:chExt cx="802" cy="250"/>
          </a:xfrm>
        </p:grpSpPr>
        <p:sp>
          <p:nvSpPr>
            <p:cNvPr id="22568" name="Text Box 38"/>
            <p:cNvSpPr txBox="1">
              <a:spLocks noChangeArrowheads="1"/>
            </p:cNvSpPr>
            <p:nvPr/>
          </p:nvSpPr>
          <p:spPr bwMode="auto">
            <a:xfrm>
              <a:off x="1886" y="2845"/>
              <a:ext cx="80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X = 15.5 g</a:t>
              </a:r>
            </a:p>
          </p:txBody>
        </p:sp>
        <p:sp>
          <p:nvSpPr>
            <p:cNvPr id="22569" name="Line 39"/>
            <p:cNvSpPr>
              <a:spLocks noChangeShapeType="1"/>
            </p:cNvSpPr>
            <p:nvPr/>
          </p:nvSpPr>
          <p:spPr bwMode="auto">
            <a:xfrm>
              <a:off x="1946" y="288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aphicFrame>
        <p:nvGraphicFramePr>
          <p:cNvPr id="22530" name="Object 2"/>
          <p:cNvGraphicFramePr>
            <a:graphicFrameLocks noChangeAspect="1"/>
          </p:cNvGraphicFramePr>
          <p:nvPr>
            <p:extLst>
              <p:ext uri="{D42A27DB-BD31-4B8C-83A1-F6EECF244321}">
                <p14:modId xmlns:p14="http://schemas.microsoft.com/office/powerpoint/2010/main" val="2591444521"/>
              </p:ext>
            </p:extLst>
          </p:nvPr>
        </p:nvGraphicFramePr>
        <p:xfrm>
          <a:off x="5105400" y="3886200"/>
          <a:ext cx="990600" cy="628650"/>
        </p:xfrm>
        <a:graphic>
          <a:graphicData uri="http://schemas.openxmlformats.org/presentationml/2006/ole">
            <mc:AlternateContent xmlns:mc="http://schemas.openxmlformats.org/markup-compatibility/2006">
              <mc:Choice xmlns:v="urn:schemas-microsoft-com:vml" Requires="v">
                <p:oleObj spid="_x0000_s99422" name="Equation" r:id="rId5" imgW="939800" imgH="596900" progId="Equation.3">
                  <p:embed/>
                </p:oleObj>
              </mc:Choice>
              <mc:Fallback>
                <p:oleObj name="Equation" r:id="rId5" imgW="939800" imgH="5969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05400" y="3886200"/>
                        <a:ext cx="99060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2531" name="Object 3"/>
          <p:cNvGraphicFramePr>
            <a:graphicFrameLocks noChangeAspect="1"/>
          </p:cNvGraphicFramePr>
          <p:nvPr>
            <p:extLst>
              <p:ext uri="{D42A27DB-BD31-4B8C-83A1-F6EECF244321}">
                <p14:modId xmlns:p14="http://schemas.microsoft.com/office/powerpoint/2010/main" val="3218398289"/>
              </p:ext>
            </p:extLst>
          </p:nvPr>
        </p:nvGraphicFramePr>
        <p:xfrm>
          <a:off x="6229350" y="3886200"/>
          <a:ext cx="723900" cy="628650"/>
        </p:xfrm>
        <a:graphic>
          <a:graphicData uri="http://schemas.openxmlformats.org/presentationml/2006/ole">
            <mc:AlternateContent xmlns:mc="http://schemas.openxmlformats.org/markup-compatibility/2006">
              <mc:Choice xmlns:v="urn:schemas-microsoft-com:vml" Requires="v">
                <p:oleObj spid="_x0000_s99423" name="Equation" r:id="rId7" imgW="685800" imgH="596900" progId="Equation.3">
                  <p:embed/>
                </p:oleObj>
              </mc:Choice>
              <mc:Fallback>
                <p:oleObj name="Equation" r:id="rId7" imgW="685800" imgH="5969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229350" y="3886200"/>
                        <a:ext cx="72390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2532" name="Object 4"/>
          <p:cNvGraphicFramePr>
            <a:graphicFrameLocks noChangeAspect="1"/>
          </p:cNvGraphicFramePr>
          <p:nvPr>
            <p:extLst>
              <p:ext uri="{D42A27DB-BD31-4B8C-83A1-F6EECF244321}">
                <p14:modId xmlns:p14="http://schemas.microsoft.com/office/powerpoint/2010/main" val="4190717547"/>
              </p:ext>
            </p:extLst>
          </p:nvPr>
        </p:nvGraphicFramePr>
        <p:xfrm>
          <a:off x="7162800" y="3892550"/>
          <a:ext cx="401638" cy="614363"/>
        </p:xfrm>
        <a:graphic>
          <a:graphicData uri="http://schemas.openxmlformats.org/presentationml/2006/ole">
            <mc:AlternateContent xmlns:mc="http://schemas.openxmlformats.org/markup-compatibility/2006">
              <mc:Choice xmlns:v="urn:schemas-microsoft-com:vml" Requires="v">
                <p:oleObj spid="_x0000_s99424" name="Equation" r:id="rId9" imgW="381000" imgH="584200" progId="Equation.3">
                  <p:embed/>
                </p:oleObj>
              </mc:Choice>
              <mc:Fallback>
                <p:oleObj name="Equation" r:id="rId9" imgW="381000" imgH="5842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162800" y="3892550"/>
                        <a:ext cx="401638" cy="614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2533" name="Object 5"/>
          <p:cNvGraphicFramePr>
            <a:graphicFrameLocks noChangeAspect="1"/>
          </p:cNvGraphicFramePr>
          <p:nvPr>
            <p:extLst>
              <p:ext uri="{D42A27DB-BD31-4B8C-83A1-F6EECF244321}">
                <p14:modId xmlns:p14="http://schemas.microsoft.com/office/powerpoint/2010/main" val="2701559837"/>
              </p:ext>
            </p:extLst>
          </p:nvPr>
        </p:nvGraphicFramePr>
        <p:xfrm>
          <a:off x="7772400" y="4075113"/>
          <a:ext cx="563563" cy="212725"/>
        </p:xfrm>
        <a:graphic>
          <a:graphicData uri="http://schemas.openxmlformats.org/presentationml/2006/ole">
            <mc:AlternateContent xmlns:mc="http://schemas.openxmlformats.org/markup-compatibility/2006">
              <mc:Choice xmlns:v="urn:schemas-microsoft-com:vml" Requires="v">
                <p:oleObj spid="_x0000_s99425" name="Equation" r:id="rId11" imgW="533400" imgH="203200" progId="Equation.3">
                  <p:embed/>
                </p:oleObj>
              </mc:Choice>
              <mc:Fallback>
                <p:oleObj name="Equation" r:id="rId11" imgW="533400" imgH="2032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772400" y="4075113"/>
                        <a:ext cx="56356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2534" name="Object 6"/>
          <p:cNvGraphicFramePr>
            <a:graphicFrameLocks noChangeAspect="1"/>
          </p:cNvGraphicFramePr>
          <p:nvPr>
            <p:extLst>
              <p:ext uri="{D42A27DB-BD31-4B8C-83A1-F6EECF244321}">
                <p14:modId xmlns:p14="http://schemas.microsoft.com/office/powerpoint/2010/main" val="265853003"/>
              </p:ext>
            </p:extLst>
          </p:nvPr>
        </p:nvGraphicFramePr>
        <p:xfrm>
          <a:off x="1447800" y="4598988"/>
          <a:ext cx="1512888" cy="735012"/>
        </p:xfrm>
        <a:graphic>
          <a:graphicData uri="http://schemas.openxmlformats.org/presentationml/2006/ole">
            <mc:AlternateContent xmlns:mc="http://schemas.openxmlformats.org/markup-compatibility/2006">
              <mc:Choice xmlns:v="urn:schemas-microsoft-com:vml" Requires="v">
                <p:oleObj spid="_x0000_s99426" name="Equation" r:id="rId13" imgW="1435100" imgH="698500" progId="Equation.3">
                  <p:embed/>
                </p:oleObj>
              </mc:Choice>
              <mc:Fallback>
                <p:oleObj name="Equation" r:id="rId13" imgW="1435100" imgH="6985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447800" y="4598988"/>
                        <a:ext cx="1512888" cy="735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2535" name="Object 7"/>
          <p:cNvGraphicFramePr>
            <a:graphicFrameLocks noChangeAspect="1"/>
          </p:cNvGraphicFramePr>
          <p:nvPr>
            <p:extLst>
              <p:ext uri="{D42A27DB-BD31-4B8C-83A1-F6EECF244321}">
                <p14:modId xmlns:p14="http://schemas.microsoft.com/office/powerpoint/2010/main" val="2232811811"/>
              </p:ext>
            </p:extLst>
          </p:nvPr>
        </p:nvGraphicFramePr>
        <p:xfrm>
          <a:off x="2989263" y="4772025"/>
          <a:ext cx="1484312" cy="387350"/>
        </p:xfrm>
        <a:graphic>
          <a:graphicData uri="http://schemas.openxmlformats.org/presentationml/2006/ole">
            <mc:AlternateContent xmlns:mc="http://schemas.openxmlformats.org/markup-compatibility/2006">
              <mc:Choice xmlns:v="urn:schemas-microsoft-com:vml" Requires="v">
                <p:oleObj spid="_x0000_s99427" name="Equation" r:id="rId15" imgW="1409700" imgH="368300" progId="Equation.3">
                  <p:embed/>
                </p:oleObj>
              </mc:Choice>
              <mc:Fallback>
                <p:oleObj name="Equation" r:id="rId15" imgW="1409700" imgH="36830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989263" y="4772025"/>
                        <a:ext cx="1484312" cy="387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22566" name="Text Box 48"/>
          <p:cNvSpPr txBox="1">
            <a:spLocks noChangeArrowheads="1"/>
          </p:cNvSpPr>
          <p:nvPr/>
        </p:nvSpPr>
        <p:spPr bwMode="auto">
          <a:xfrm>
            <a:off x="304800" y="5257800"/>
            <a:ext cx="67849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dirty="0"/>
              <a:t>Step 4:  Reject H</a:t>
            </a:r>
            <a:r>
              <a:rPr lang="en-US" sz="2000" baseline="-25000" dirty="0"/>
              <a:t>o</a:t>
            </a:r>
            <a:r>
              <a:rPr lang="en-US" sz="2000" dirty="0"/>
              <a:t> because </a:t>
            </a:r>
            <a:r>
              <a:rPr lang="en-US" sz="2000" dirty="0" err="1"/>
              <a:t>Z</a:t>
            </a:r>
            <a:r>
              <a:rPr lang="en-US" sz="2000" baseline="-25000" dirty="0" err="1"/>
              <a:t>obt</a:t>
            </a:r>
            <a:r>
              <a:rPr lang="en-US" sz="2000" dirty="0"/>
              <a:t> of </a:t>
            </a:r>
            <a:r>
              <a:rPr lang="en-US" dirty="0"/>
              <a:t> </a:t>
            </a:r>
            <a:r>
              <a:rPr lang="en-US" sz="2000" dirty="0"/>
              <a:t>-3.125</a:t>
            </a:r>
            <a:r>
              <a:rPr lang="en-US" dirty="0"/>
              <a:t> </a:t>
            </a:r>
            <a:r>
              <a:rPr lang="en-US" sz="2000" dirty="0"/>
              <a:t>is in the critical region.</a:t>
            </a:r>
          </a:p>
        </p:txBody>
      </p:sp>
      <p:sp>
        <p:nvSpPr>
          <p:cNvPr id="44" name="Text Box 49"/>
          <p:cNvSpPr txBox="1">
            <a:spLocks noChangeArrowheads="1"/>
          </p:cNvSpPr>
          <p:nvPr/>
        </p:nvSpPr>
        <p:spPr bwMode="auto">
          <a:xfrm>
            <a:off x="304800" y="5845314"/>
            <a:ext cx="7620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dirty="0"/>
              <a:t>Step 5:  </a:t>
            </a:r>
            <a:r>
              <a:rPr lang="en-US" sz="2000" dirty="0" smtClean="0"/>
              <a:t>Conclusion: Alcohol significantly reduced mean birth weight of newborn rat pups, </a:t>
            </a:r>
            <a:r>
              <a:rPr lang="en-US" sz="2000" i="1" dirty="0" smtClean="0"/>
              <a:t>z</a:t>
            </a:r>
            <a:r>
              <a:rPr lang="en-US" sz="2000" dirty="0" smtClean="0"/>
              <a:t> = 3.125, </a:t>
            </a:r>
            <a:r>
              <a:rPr lang="en-US" sz="2000" i="1" dirty="0" smtClean="0"/>
              <a:t>p</a:t>
            </a:r>
            <a:r>
              <a:rPr lang="en-US" sz="2000" dirty="0" smtClean="0"/>
              <a:t> &lt; .01.</a:t>
            </a:r>
            <a:endParaRPr lang="en-US" sz="2000" dirty="0"/>
          </a:p>
        </p:txBody>
      </p:sp>
    </p:spTree>
    <p:extLst>
      <p:ext uri="{BB962C8B-B14F-4D97-AF65-F5344CB8AC3E}">
        <p14:creationId xmlns:p14="http://schemas.microsoft.com/office/powerpoint/2010/main" val="3697857923"/>
      </p:ext>
    </p:extLst>
  </p:cSld>
  <p:clrMapOvr>
    <a:masterClrMapping/>
  </p:clrMapOvr>
  <p:transition xmlns:p14="http://schemas.microsoft.com/office/powerpoint/2010/main">
    <p:pull dir="r"/>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CD23A54B-C068-6F46-A77D-4D208F3332C7}" type="slidenum">
              <a:rPr lang="en-US" sz="1400"/>
              <a:pPr/>
              <a:t>12</a:t>
            </a:fld>
            <a:endParaRPr lang="en-US" sz="1400"/>
          </a:p>
        </p:txBody>
      </p:sp>
      <p:sp>
        <p:nvSpPr>
          <p:cNvPr id="32772" name="Rectangle 2"/>
          <p:cNvSpPr>
            <a:spLocks noGrp="1" noChangeArrowheads="1"/>
          </p:cNvSpPr>
          <p:nvPr>
            <p:ph type="title"/>
          </p:nvPr>
        </p:nvSpPr>
        <p:spPr>
          <a:xfrm>
            <a:off x="609600" y="-1905000"/>
            <a:ext cx="7772400" cy="1295400"/>
          </a:xfrm>
        </p:spPr>
        <p:txBody>
          <a:bodyPr/>
          <a:lstStyle/>
          <a:p>
            <a:pPr eaLnBrk="1" hangingPunct="1"/>
            <a:r>
              <a:rPr lang="en-US" sz="2800">
                <a:latin typeface="Times" charset="0"/>
                <a:ea typeface="ＭＳ Ｐゴシック" charset="0"/>
                <a:cs typeface="ＭＳ Ｐゴシック" charset="0"/>
              </a:rPr>
              <a:t>Evaluating Hypotheses</a:t>
            </a:r>
          </a:p>
        </p:txBody>
      </p:sp>
      <p:pic>
        <p:nvPicPr>
          <p:cNvPr id="3277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3600" y="1371600"/>
            <a:ext cx="5181600" cy="273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4" name="Line 4"/>
          <p:cNvSpPr>
            <a:spLocks noChangeShapeType="1"/>
          </p:cNvSpPr>
          <p:nvPr/>
        </p:nvSpPr>
        <p:spPr bwMode="auto">
          <a:xfrm flipH="1">
            <a:off x="2057400" y="2819400"/>
            <a:ext cx="533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2775" name="Line 5"/>
          <p:cNvSpPr>
            <a:spLocks noChangeShapeType="1"/>
          </p:cNvSpPr>
          <p:nvPr/>
        </p:nvSpPr>
        <p:spPr bwMode="auto">
          <a:xfrm>
            <a:off x="6629400" y="2819400"/>
            <a:ext cx="533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2776" name="Text Box 6"/>
          <p:cNvSpPr txBox="1">
            <a:spLocks noChangeArrowheads="1"/>
          </p:cNvSpPr>
          <p:nvPr/>
        </p:nvSpPr>
        <p:spPr bwMode="auto">
          <a:xfrm>
            <a:off x="609600" y="2590800"/>
            <a:ext cx="149479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Reject H</a:t>
            </a:r>
            <a:r>
              <a:rPr lang="en-US" baseline="-25000" dirty="0"/>
              <a:t>o</a:t>
            </a:r>
            <a:endParaRPr lang="en-US" dirty="0"/>
          </a:p>
        </p:txBody>
      </p:sp>
      <p:sp>
        <p:nvSpPr>
          <p:cNvPr id="32777" name="Text Box 7"/>
          <p:cNvSpPr txBox="1">
            <a:spLocks noChangeArrowheads="1"/>
          </p:cNvSpPr>
          <p:nvPr/>
        </p:nvSpPr>
        <p:spPr bwMode="auto">
          <a:xfrm>
            <a:off x="7251700" y="2590800"/>
            <a:ext cx="13589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Reject H</a:t>
            </a:r>
            <a:r>
              <a:rPr lang="en-US" baseline="-25000" dirty="0"/>
              <a:t>o</a:t>
            </a:r>
            <a:endParaRPr lang="en-US" dirty="0"/>
          </a:p>
        </p:txBody>
      </p:sp>
      <p:sp>
        <p:nvSpPr>
          <p:cNvPr id="32778" name="Freeform 8"/>
          <p:cNvSpPr>
            <a:spLocks/>
          </p:cNvSpPr>
          <p:nvPr/>
        </p:nvSpPr>
        <p:spPr bwMode="auto">
          <a:xfrm>
            <a:off x="1905000" y="3962400"/>
            <a:ext cx="645102" cy="214312"/>
          </a:xfrm>
          <a:custGeom>
            <a:avLst/>
            <a:gdLst>
              <a:gd name="T0" fmla="*/ 0 w 447"/>
              <a:gd name="T1" fmla="*/ 2147483647 h 269"/>
              <a:gd name="T2" fmla="*/ 2147483647 w 447"/>
              <a:gd name="T3" fmla="*/ 2147483647 h 269"/>
              <a:gd name="T4" fmla="*/ 2147483647 w 447"/>
              <a:gd name="T5" fmla="*/ 2147483647 h 269"/>
              <a:gd name="T6" fmla="*/ 2147483647 w 447"/>
              <a:gd name="T7" fmla="*/ 2147483647 h 269"/>
              <a:gd name="T8" fmla="*/ 2147483647 w 447"/>
              <a:gd name="T9" fmla="*/ 2147483647 h 269"/>
              <a:gd name="T10" fmla="*/ 2147483647 w 447"/>
              <a:gd name="T11" fmla="*/ 0 h 269"/>
              <a:gd name="T12" fmla="*/ 2147483647 w 447"/>
              <a:gd name="T13" fmla="*/ 2147483647 h 269"/>
              <a:gd name="T14" fmla="*/ 2147483647 w 447"/>
              <a:gd name="T15" fmla="*/ 2147483647 h 269"/>
              <a:gd name="T16" fmla="*/ 0 w 447"/>
              <a:gd name="T17" fmla="*/ 2147483647 h 26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47"/>
              <a:gd name="T28" fmla="*/ 0 h 269"/>
              <a:gd name="T29" fmla="*/ 447 w 447"/>
              <a:gd name="T30" fmla="*/ 269 h 26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47" h="269">
                <a:moveTo>
                  <a:pt x="0" y="170"/>
                </a:moveTo>
                <a:cubicBezTo>
                  <a:pt x="79" y="161"/>
                  <a:pt x="136" y="152"/>
                  <a:pt x="210" y="131"/>
                </a:cubicBezTo>
                <a:cubicBezTo>
                  <a:pt x="236" y="123"/>
                  <a:pt x="288" y="105"/>
                  <a:pt x="288" y="105"/>
                </a:cubicBezTo>
                <a:cubicBezTo>
                  <a:pt x="297" y="96"/>
                  <a:pt x="303" y="84"/>
                  <a:pt x="315" y="79"/>
                </a:cubicBezTo>
                <a:cubicBezTo>
                  <a:pt x="339" y="66"/>
                  <a:pt x="393" y="52"/>
                  <a:pt x="393" y="52"/>
                </a:cubicBezTo>
                <a:cubicBezTo>
                  <a:pt x="428" y="17"/>
                  <a:pt x="411" y="34"/>
                  <a:pt x="446" y="0"/>
                </a:cubicBezTo>
                <a:lnTo>
                  <a:pt x="447" y="269"/>
                </a:lnTo>
                <a:lnTo>
                  <a:pt x="15" y="269"/>
                </a:lnTo>
                <a:lnTo>
                  <a:pt x="0" y="170"/>
                </a:lnTo>
                <a:close/>
              </a:path>
            </a:pathLst>
          </a:custGeom>
          <a:solidFill>
            <a:srgbClr val="A5C896">
              <a:alpha val="49019"/>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2779" name="Freeform 9"/>
          <p:cNvSpPr>
            <a:spLocks/>
          </p:cNvSpPr>
          <p:nvPr/>
        </p:nvSpPr>
        <p:spPr bwMode="auto">
          <a:xfrm>
            <a:off x="6619875" y="3886200"/>
            <a:ext cx="771525" cy="290513"/>
          </a:xfrm>
          <a:custGeom>
            <a:avLst/>
            <a:gdLst>
              <a:gd name="T0" fmla="*/ 0 w 486"/>
              <a:gd name="T1" fmla="*/ 0 h 295"/>
              <a:gd name="T2" fmla="*/ 2147483647 w 486"/>
              <a:gd name="T3" fmla="*/ 2147483647 h 295"/>
              <a:gd name="T4" fmla="*/ 2147483647 w 486"/>
              <a:gd name="T5" fmla="*/ 2147483647 h 295"/>
              <a:gd name="T6" fmla="*/ 2147483647 w 486"/>
              <a:gd name="T7" fmla="*/ 2147483647 h 295"/>
              <a:gd name="T8" fmla="*/ 2147483647 w 486"/>
              <a:gd name="T9" fmla="*/ 2147483647 h 295"/>
              <a:gd name="T10" fmla="*/ 2147483647 w 486"/>
              <a:gd name="T11" fmla="*/ 2147483647 h 295"/>
              <a:gd name="T12" fmla="*/ 2147483647 w 486"/>
              <a:gd name="T13" fmla="*/ 2147483647 h 295"/>
              <a:gd name="T14" fmla="*/ 2147483647 w 486"/>
              <a:gd name="T15" fmla="*/ 2147483647 h 295"/>
              <a:gd name="T16" fmla="*/ 0 w 486"/>
              <a:gd name="T17" fmla="*/ 0 h 29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86"/>
              <a:gd name="T28" fmla="*/ 0 h 295"/>
              <a:gd name="T29" fmla="*/ 486 w 486"/>
              <a:gd name="T30" fmla="*/ 295 h 29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86" h="295">
                <a:moveTo>
                  <a:pt x="0" y="0"/>
                </a:moveTo>
                <a:cubicBezTo>
                  <a:pt x="13" y="8"/>
                  <a:pt x="27" y="14"/>
                  <a:pt x="39" y="26"/>
                </a:cubicBezTo>
                <a:cubicBezTo>
                  <a:pt x="50" y="37"/>
                  <a:pt x="51" y="56"/>
                  <a:pt x="65" y="65"/>
                </a:cubicBezTo>
                <a:cubicBezTo>
                  <a:pt x="88" y="79"/>
                  <a:pt x="144" y="91"/>
                  <a:pt x="144" y="91"/>
                </a:cubicBezTo>
                <a:cubicBezTo>
                  <a:pt x="189" y="138"/>
                  <a:pt x="157" y="113"/>
                  <a:pt x="249" y="144"/>
                </a:cubicBezTo>
                <a:cubicBezTo>
                  <a:pt x="329" y="170"/>
                  <a:pt x="399" y="196"/>
                  <a:pt x="485" y="196"/>
                </a:cubicBezTo>
                <a:lnTo>
                  <a:pt x="486" y="295"/>
                </a:lnTo>
                <a:lnTo>
                  <a:pt x="6" y="295"/>
                </a:lnTo>
                <a:lnTo>
                  <a:pt x="0" y="0"/>
                </a:lnTo>
                <a:close/>
              </a:path>
            </a:pathLst>
          </a:custGeom>
          <a:solidFill>
            <a:srgbClr val="A5C896">
              <a:alpha val="49019"/>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2780" name="Line 10"/>
          <p:cNvSpPr>
            <a:spLocks noChangeShapeType="1"/>
          </p:cNvSpPr>
          <p:nvPr/>
        </p:nvSpPr>
        <p:spPr bwMode="auto">
          <a:xfrm>
            <a:off x="6629400" y="2819400"/>
            <a:ext cx="0" cy="1371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81" name="Line 11"/>
          <p:cNvSpPr>
            <a:spLocks noChangeShapeType="1"/>
          </p:cNvSpPr>
          <p:nvPr/>
        </p:nvSpPr>
        <p:spPr bwMode="auto">
          <a:xfrm>
            <a:off x="1752600" y="4176713"/>
            <a:ext cx="6019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82" name="Line 12"/>
          <p:cNvSpPr>
            <a:spLocks noChangeShapeType="1"/>
          </p:cNvSpPr>
          <p:nvPr/>
        </p:nvSpPr>
        <p:spPr bwMode="auto">
          <a:xfrm>
            <a:off x="2569845" y="2819400"/>
            <a:ext cx="0" cy="1371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83" name="Line 19"/>
          <p:cNvSpPr>
            <a:spLocks noChangeShapeType="1"/>
          </p:cNvSpPr>
          <p:nvPr/>
        </p:nvSpPr>
        <p:spPr bwMode="auto">
          <a:xfrm>
            <a:off x="4683125" y="1447800"/>
            <a:ext cx="0" cy="2743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84" name="Line 20"/>
          <p:cNvSpPr>
            <a:spLocks noChangeShapeType="1"/>
          </p:cNvSpPr>
          <p:nvPr/>
        </p:nvSpPr>
        <p:spPr bwMode="auto">
          <a:xfrm>
            <a:off x="5680075" y="2514600"/>
            <a:ext cx="0" cy="1676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85" name="Line 21"/>
          <p:cNvSpPr>
            <a:spLocks noChangeShapeType="1"/>
          </p:cNvSpPr>
          <p:nvPr/>
        </p:nvSpPr>
        <p:spPr bwMode="auto">
          <a:xfrm>
            <a:off x="4683125" y="2895600"/>
            <a:ext cx="990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aphicFrame>
        <p:nvGraphicFramePr>
          <p:cNvPr id="32770" name="Object 2"/>
          <p:cNvGraphicFramePr>
            <a:graphicFrameLocks noChangeAspect="1"/>
          </p:cNvGraphicFramePr>
          <p:nvPr>
            <p:extLst>
              <p:ext uri="{D42A27DB-BD31-4B8C-83A1-F6EECF244321}">
                <p14:modId xmlns:p14="http://schemas.microsoft.com/office/powerpoint/2010/main" val="1218193125"/>
              </p:ext>
            </p:extLst>
          </p:nvPr>
        </p:nvGraphicFramePr>
        <p:xfrm>
          <a:off x="4723342" y="2438400"/>
          <a:ext cx="839258" cy="387350"/>
        </p:xfrm>
        <a:graphic>
          <a:graphicData uri="http://schemas.openxmlformats.org/presentationml/2006/ole">
            <mc:AlternateContent xmlns:mc="http://schemas.openxmlformats.org/markup-compatibility/2006">
              <mc:Choice xmlns:v="urn:schemas-microsoft-com:vml" Requires="v">
                <p:oleObj spid="_x0000_s100371" name="Equation" r:id="rId5" imgW="495300" imgH="228600" progId="Equation.3">
                  <p:embed/>
                </p:oleObj>
              </mc:Choice>
              <mc:Fallback>
                <p:oleObj name="Equation" r:id="rId5" imgW="495300" imgH="228600" progId="Equation.3">
                  <p:embed/>
                  <p:pic>
                    <p:nvPicPr>
                      <p:cNvPr id="0" name=""/>
                      <p:cNvPicPr>
                        <a:picLocks noChangeAspect="1" noChangeArrowheads="1"/>
                      </p:cNvPicPr>
                      <p:nvPr/>
                    </p:nvPicPr>
                    <p:blipFill>
                      <a:blip r:embed="rId6"/>
                      <a:srcRect/>
                      <a:stretch>
                        <a:fillRect/>
                      </a:stretch>
                    </p:blipFill>
                    <p:spPr bwMode="auto">
                      <a:xfrm>
                        <a:off x="4723342" y="2438400"/>
                        <a:ext cx="839258" cy="387350"/>
                      </a:xfrm>
                      <a:prstGeom prst="rect">
                        <a:avLst/>
                      </a:prstGeom>
                      <a:noFill/>
                      <a:ln>
                        <a:noFill/>
                      </a:ln>
                      <a:effectLst/>
                      <a:extLst/>
                    </p:spPr>
                  </p:pic>
                </p:oleObj>
              </mc:Fallback>
            </mc:AlternateContent>
          </a:graphicData>
        </a:graphic>
      </p:graphicFrame>
      <p:sp>
        <p:nvSpPr>
          <p:cNvPr id="32786" name="Text Box 24"/>
          <p:cNvSpPr txBox="1">
            <a:spLocks noChangeArrowheads="1"/>
          </p:cNvSpPr>
          <p:nvPr/>
        </p:nvSpPr>
        <p:spPr bwMode="auto">
          <a:xfrm>
            <a:off x="3810000" y="3352800"/>
            <a:ext cx="1714832"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Middle </a:t>
            </a:r>
            <a:r>
              <a:rPr lang="en-US" dirty="0" smtClean="0"/>
              <a:t>99%</a:t>
            </a:r>
            <a:endParaRPr lang="en-US" dirty="0"/>
          </a:p>
        </p:txBody>
      </p:sp>
      <p:sp>
        <p:nvSpPr>
          <p:cNvPr id="32787" name="Text Box 25"/>
          <p:cNvSpPr txBox="1">
            <a:spLocks noChangeArrowheads="1"/>
          </p:cNvSpPr>
          <p:nvPr/>
        </p:nvSpPr>
        <p:spPr bwMode="auto">
          <a:xfrm>
            <a:off x="2133600" y="4267200"/>
            <a:ext cx="103105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smtClean="0"/>
              <a:t>15.936</a:t>
            </a:r>
            <a:endParaRPr lang="en-US" dirty="0"/>
          </a:p>
        </p:txBody>
      </p:sp>
      <p:sp>
        <p:nvSpPr>
          <p:cNvPr id="32788" name="Text Box 26"/>
          <p:cNvSpPr txBox="1">
            <a:spLocks noChangeArrowheads="1"/>
          </p:cNvSpPr>
          <p:nvPr/>
        </p:nvSpPr>
        <p:spPr bwMode="auto">
          <a:xfrm>
            <a:off x="4443413" y="426720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18</a:t>
            </a:r>
          </a:p>
        </p:txBody>
      </p:sp>
      <p:sp>
        <p:nvSpPr>
          <p:cNvPr id="32789" name="Text Box 27"/>
          <p:cNvSpPr txBox="1">
            <a:spLocks noChangeArrowheads="1"/>
          </p:cNvSpPr>
          <p:nvPr/>
        </p:nvSpPr>
        <p:spPr bwMode="auto">
          <a:xfrm>
            <a:off x="6131749" y="4267200"/>
            <a:ext cx="103105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smtClean="0"/>
              <a:t>20.064</a:t>
            </a:r>
            <a:endParaRPr lang="en-US" dirty="0"/>
          </a:p>
        </p:txBody>
      </p:sp>
      <p:sp>
        <p:nvSpPr>
          <p:cNvPr id="32790" name="Text Box 28"/>
          <p:cNvSpPr txBox="1">
            <a:spLocks noChangeArrowheads="1"/>
          </p:cNvSpPr>
          <p:nvPr/>
        </p:nvSpPr>
        <p:spPr bwMode="auto">
          <a:xfrm>
            <a:off x="6781800" y="3505200"/>
            <a:ext cx="19351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Very Unlikely</a:t>
            </a:r>
          </a:p>
        </p:txBody>
      </p:sp>
      <p:sp>
        <p:nvSpPr>
          <p:cNvPr id="32791" name="Text Box 30"/>
          <p:cNvSpPr txBox="1">
            <a:spLocks noChangeArrowheads="1"/>
          </p:cNvSpPr>
          <p:nvPr/>
        </p:nvSpPr>
        <p:spPr bwMode="auto">
          <a:xfrm>
            <a:off x="685800" y="3505200"/>
            <a:ext cx="19351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Very Unlikely</a:t>
            </a:r>
          </a:p>
        </p:txBody>
      </p:sp>
      <p:grpSp>
        <p:nvGrpSpPr>
          <p:cNvPr id="32792" name="Group 32"/>
          <p:cNvGrpSpPr>
            <a:grpSpLocks/>
          </p:cNvGrpSpPr>
          <p:nvPr/>
        </p:nvGrpSpPr>
        <p:grpSpPr bwMode="auto">
          <a:xfrm>
            <a:off x="7740650" y="3962400"/>
            <a:ext cx="404813" cy="457200"/>
            <a:chOff x="4876" y="2496"/>
            <a:chExt cx="255" cy="288"/>
          </a:xfrm>
        </p:grpSpPr>
        <p:sp>
          <p:nvSpPr>
            <p:cNvPr id="32802" name="Text Box 29"/>
            <p:cNvSpPr txBox="1">
              <a:spLocks noChangeArrowheads="1"/>
            </p:cNvSpPr>
            <p:nvPr/>
          </p:nvSpPr>
          <p:spPr bwMode="auto">
            <a:xfrm>
              <a:off x="4876" y="2496"/>
              <a:ext cx="25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X</a:t>
              </a:r>
            </a:p>
          </p:txBody>
        </p:sp>
        <p:sp>
          <p:nvSpPr>
            <p:cNvPr id="32803" name="Line 31"/>
            <p:cNvSpPr>
              <a:spLocks noChangeShapeType="1"/>
            </p:cNvSpPr>
            <p:nvPr/>
          </p:nvSpPr>
          <p:spPr bwMode="auto">
            <a:xfrm>
              <a:off x="4922" y="2544"/>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32793" name="Text Box 33"/>
          <p:cNvSpPr txBox="1">
            <a:spLocks noChangeArrowheads="1"/>
          </p:cNvSpPr>
          <p:nvPr/>
        </p:nvSpPr>
        <p:spPr bwMode="auto">
          <a:xfrm>
            <a:off x="4516438" y="4572000"/>
            <a:ext cx="3603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µ</a:t>
            </a:r>
          </a:p>
        </p:txBody>
      </p:sp>
      <p:sp>
        <p:nvSpPr>
          <p:cNvPr id="32794" name="Line 34"/>
          <p:cNvSpPr>
            <a:spLocks noChangeShapeType="1"/>
          </p:cNvSpPr>
          <p:nvPr/>
        </p:nvSpPr>
        <p:spPr bwMode="auto">
          <a:xfrm>
            <a:off x="1752600" y="5181600"/>
            <a:ext cx="6019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95" name="Line 35"/>
          <p:cNvSpPr>
            <a:spLocks noChangeShapeType="1"/>
          </p:cNvSpPr>
          <p:nvPr/>
        </p:nvSpPr>
        <p:spPr bwMode="auto">
          <a:xfrm>
            <a:off x="4683125" y="50292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96" name="Line 36"/>
          <p:cNvSpPr>
            <a:spLocks noChangeShapeType="1"/>
          </p:cNvSpPr>
          <p:nvPr/>
        </p:nvSpPr>
        <p:spPr bwMode="auto">
          <a:xfrm>
            <a:off x="6629400" y="50292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97" name="Line 37"/>
          <p:cNvSpPr>
            <a:spLocks noChangeShapeType="1"/>
          </p:cNvSpPr>
          <p:nvPr/>
        </p:nvSpPr>
        <p:spPr bwMode="auto">
          <a:xfrm>
            <a:off x="2590800" y="50292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98" name="Text Box 38"/>
          <p:cNvSpPr txBox="1">
            <a:spLocks noChangeArrowheads="1"/>
          </p:cNvSpPr>
          <p:nvPr/>
        </p:nvSpPr>
        <p:spPr bwMode="auto">
          <a:xfrm>
            <a:off x="2133600" y="5257800"/>
            <a:ext cx="82576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smtClean="0"/>
              <a:t>-2.58</a:t>
            </a:r>
            <a:endParaRPr lang="en-US" dirty="0"/>
          </a:p>
        </p:txBody>
      </p:sp>
      <p:sp>
        <p:nvSpPr>
          <p:cNvPr id="32799" name="Text Box 39"/>
          <p:cNvSpPr txBox="1">
            <a:spLocks noChangeArrowheads="1"/>
          </p:cNvSpPr>
          <p:nvPr/>
        </p:nvSpPr>
        <p:spPr bwMode="auto">
          <a:xfrm>
            <a:off x="4495800" y="52578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0</a:t>
            </a:r>
          </a:p>
        </p:txBody>
      </p:sp>
      <p:sp>
        <p:nvSpPr>
          <p:cNvPr id="32800" name="Text Box 40"/>
          <p:cNvSpPr txBox="1">
            <a:spLocks noChangeArrowheads="1"/>
          </p:cNvSpPr>
          <p:nvPr/>
        </p:nvSpPr>
        <p:spPr bwMode="auto">
          <a:xfrm>
            <a:off x="6189750" y="5257800"/>
            <a:ext cx="8968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smtClean="0"/>
              <a:t>+2.58</a:t>
            </a:r>
            <a:endParaRPr lang="en-US" dirty="0"/>
          </a:p>
        </p:txBody>
      </p:sp>
      <p:sp>
        <p:nvSpPr>
          <p:cNvPr id="32801" name="Text Box 41"/>
          <p:cNvSpPr txBox="1">
            <a:spLocks noChangeArrowheads="1"/>
          </p:cNvSpPr>
          <p:nvPr/>
        </p:nvSpPr>
        <p:spPr bwMode="auto">
          <a:xfrm>
            <a:off x="7758113" y="4953000"/>
            <a:ext cx="3190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z</a:t>
            </a:r>
          </a:p>
        </p:txBody>
      </p:sp>
    </p:spTree>
    <p:extLst>
      <p:ext uri="{BB962C8B-B14F-4D97-AF65-F5344CB8AC3E}">
        <p14:creationId xmlns:p14="http://schemas.microsoft.com/office/powerpoint/2010/main" val="1323723357"/>
      </p:ext>
    </p:extLst>
  </p:cSld>
  <p:clrMapOvr>
    <a:masterClrMapping/>
  </p:clrMapOvr>
  <p:transition xmlns:p14="http://schemas.microsoft.com/office/powerpoint/2010/main">
    <p:pull dir="r"/>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499B2320-993B-9443-A8A7-15B143F6C031}" type="slidenum">
              <a:rPr lang="en-US" sz="1400"/>
              <a:pPr/>
              <a:t>13</a:t>
            </a:fld>
            <a:endParaRPr lang="en-US" sz="1400"/>
          </a:p>
        </p:txBody>
      </p:sp>
      <p:sp>
        <p:nvSpPr>
          <p:cNvPr id="30723" name="Rectangle 2"/>
          <p:cNvSpPr>
            <a:spLocks noGrp="1" noChangeArrowheads="1"/>
          </p:cNvSpPr>
          <p:nvPr>
            <p:ph type="title"/>
          </p:nvPr>
        </p:nvSpPr>
        <p:spPr>
          <a:xfrm>
            <a:off x="762000" y="609600"/>
            <a:ext cx="7772400" cy="1295400"/>
          </a:xfrm>
        </p:spPr>
        <p:txBody>
          <a:bodyPr/>
          <a:lstStyle/>
          <a:p>
            <a:pPr eaLnBrk="1" hangingPunct="1"/>
            <a:r>
              <a:rPr lang="en-US" sz="2800">
                <a:latin typeface="Times" charset="0"/>
                <a:ea typeface="ＭＳ Ｐゴシック" charset="0"/>
                <a:cs typeface="ＭＳ Ｐゴシック" charset="0"/>
              </a:rPr>
              <a:t>The distribution of sample means</a:t>
            </a:r>
            <a:br>
              <a:rPr lang="en-US" sz="2800">
                <a:latin typeface="Times" charset="0"/>
                <a:ea typeface="ＭＳ Ｐゴシック" charset="0"/>
                <a:cs typeface="ＭＳ Ｐゴシック" charset="0"/>
              </a:rPr>
            </a:br>
            <a:r>
              <a:rPr lang="en-US" sz="2800">
                <a:latin typeface="Times" charset="0"/>
                <a:ea typeface="ＭＳ Ｐゴシック" charset="0"/>
                <a:cs typeface="ＭＳ Ｐゴシック" charset="0"/>
              </a:rPr>
              <a:t> (all possible experimental outcomes) </a:t>
            </a:r>
            <a:br>
              <a:rPr lang="en-US" sz="2800">
                <a:latin typeface="Times" charset="0"/>
                <a:ea typeface="ＭＳ Ｐゴシック" charset="0"/>
                <a:cs typeface="ＭＳ Ｐゴシック" charset="0"/>
              </a:rPr>
            </a:br>
            <a:r>
              <a:rPr lang="en-US" sz="2800">
                <a:latin typeface="Times" charset="0"/>
                <a:ea typeface="ＭＳ Ｐゴシック" charset="0"/>
                <a:cs typeface="ＭＳ Ｐゴシック" charset="0"/>
              </a:rPr>
              <a:t>if the null hypothesis is true</a:t>
            </a:r>
          </a:p>
        </p:txBody>
      </p:sp>
      <p:pic>
        <p:nvPicPr>
          <p:cNvPr id="3072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2133600"/>
            <a:ext cx="5181600" cy="273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5" name="Line 7"/>
          <p:cNvSpPr>
            <a:spLocks noChangeShapeType="1"/>
          </p:cNvSpPr>
          <p:nvPr/>
        </p:nvSpPr>
        <p:spPr bwMode="auto">
          <a:xfrm flipH="1">
            <a:off x="2362200" y="4100513"/>
            <a:ext cx="533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0726" name="Line 8"/>
          <p:cNvSpPr>
            <a:spLocks noChangeShapeType="1"/>
          </p:cNvSpPr>
          <p:nvPr/>
        </p:nvSpPr>
        <p:spPr bwMode="auto">
          <a:xfrm>
            <a:off x="6400800" y="4100513"/>
            <a:ext cx="533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0727" name="Text Box 9"/>
          <p:cNvSpPr txBox="1">
            <a:spLocks noChangeArrowheads="1"/>
          </p:cNvSpPr>
          <p:nvPr/>
        </p:nvSpPr>
        <p:spPr bwMode="auto">
          <a:xfrm>
            <a:off x="1003300" y="3871913"/>
            <a:ext cx="13589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Reject H</a:t>
            </a:r>
            <a:r>
              <a:rPr lang="en-US" baseline="-25000"/>
              <a:t>o</a:t>
            </a:r>
            <a:endParaRPr lang="en-US"/>
          </a:p>
        </p:txBody>
      </p:sp>
      <p:sp>
        <p:nvSpPr>
          <p:cNvPr id="30728" name="Text Box 10"/>
          <p:cNvSpPr txBox="1">
            <a:spLocks noChangeArrowheads="1"/>
          </p:cNvSpPr>
          <p:nvPr/>
        </p:nvSpPr>
        <p:spPr bwMode="auto">
          <a:xfrm>
            <a:off x="7010400" y="3871913"/>
            <a:ext cx="13589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Reject H</a:t>
            </a:r>
            <a:r>
              <a:rPr lang="en-US" baseline="-25000"/>
              <a:t>o</a:t>
            </a:r>
            <a:endParaRPr lang="en-US"/>
          </a:p>
        </p:txBody>
      </p:sp>
      <p:sp>
        <p:nvSpPr>
          <p:cNvPr id="30729" name="Freeform 11"/>
          <p:cNvSpPr>
            <a:spLocks/>
          </p:cNvSpPr>
          <p:nvPr/>
        </p:nvSpPr>
        <p:spPr bwMode="auto">
          <a:xfrm>
            <a:off x="2185988" y="4511675"/>
            <a:ext cx="709612" cy="427038"/>
          </a:xfrm>
          <a:custGeom>
            <a:avLst/>
            <a:gdLst>
              <a:gd name="T0" fmla="*/ 0 w 447"/>
              <a:gd name="T1" fmla="*/ 2147483647 h 269"/>
              <a:gd name="T2" fmla="*/ 2147483647 w 447"/>
              <a:gd name="T3" fmla="*/ 2147483647 h 269"/>
              <a:gd name="T4" fmla="*/ 2147483647 w 447"/>
              <a:gd name="T5" fmla="*/ 2147483647 h 269"/>
              <a:gd name="T6" fmla="*/ 2147483647 w 447"/>
              <a:gd name="T7" fmla="*/ 2147483647 h 269"/>
              <a:gd name="T8" fmla="*/ 2147483647 w 447"/>
              <a:gd name="T9" fmla="*/ 2147483647 h 269"/>
              <a:gd name="T10" fmla="*/ 2147483647 w 447"/>
              <a:gd name="T11" fmla="*/ 0 h 269"/>
              <a:gd name="T12" fmla="*/ 2147483647 w 447"/>
              <a:gd name="T13" fmla="*/ 2147483647 h 269"/>
              <a:gd name="T14" fmla="*/ 2147483647 w 447"/>
              <a:gd name="T15" fmla="*/ 2147483647 h 269"/>
              <a:gd name="T16" fmla="*/ 0 w 447"/>
              <a:gd name="T17" fmla="*/ 2147483647 h 26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47"/>
              <a:gd name="T28" fmla="*/ 0 h 269"/>
              <a:gd name="T29" fmla="*/ 447 w 447"/>
              <a:gd name="T30" fmla="*/ 269 h 26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47" h="269">
                <a:moveTo>
                  <a:pt x="0" y="170"/>
                </a:moveTo>
                <a:cubicBezTo>
                  <a:pt x="79" y="161"/>
                  <a:pt x="136" y="152"/>
                  <a:pt x="210" y="131"/>
                </a:cubicBezTo>
                <a:cubicBezTo>
                  <a:pt x="236" y="123"/>
                  <a:pt x="288" y="105"/>
                  <a:pt x="288" y="105"/>
                </a:cubicBezTo>
                <a:cubicBezTo>
                  <a:pt x="297" y="96"/>
                  <a:pt x="303" y="84"/>
                  <a:pt x="315" y="79"/>
                </a:cubicBezTo>
                <a:cubicBezTo>
                  <a:pt x="339" y="66"/>
                  <a:pt x="393" y="52"/>
                  <a:pt x="393" y="52"/>
                </a:cubicBezTo>
                <a:cubicBezTo>
                  <a:pt x="428" y="17"/>
                  <a:pt x="411" y="34"/>
                  <a:pt x="446" y="0"/>
                </a:cubicBezTo>
                <a:lnTo>
                  <a:pt x="447" y="269"/>
                </a:lnTo>
                <a:lnTo>
                  <a:pt x="15" y="269"/>
                </a:lnTo>
                <a:lnTo>
                  <a:pt x="0" y="170"/>
                </a:lnTo>
                <a:close/>
              </a:path>
            </a:pathLst>
          </a:custGeom>
          <a:solidFill>
            <a:srgbClr val="A5C896">
              <a:alpha val="49019"/>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0730" name="Freeform 12"/>
          <p:cNvSpPr>
            <a:spLocks/>
          </p:cNvSpPr>
          <p:nvPr/>
        </p:nvSpPr>
        <p:spPr bwMode="auto">
          <a:xfrm>
            <a:off x="6391275" y="4470400"/>
            <a:ext cx="771525" cy="468313"/>
          </a:xfrm>
          <a:custGeom>
            <a:avLst/>
            <a:gdLst>
              <a:gd name="T0" fmla="*/ 0 w 486"/>
              <a:gd name="T1" fmla="*/ 0 h 295"/>
              <a:gd name="T2" fmla="*/ 2147483647 w 486"/>
              <a:gd name="T3" fmla="*/ 2147483647 h 295"/>
              <a:gd name="T4" fmla="*/ 2147483647 w 486"/>
              <a:gd name="T5" fmla="*/ 2147483647 h 295"/>
              <a:gd name="T6" fmla="*/ 2147483647 w 486"/>
              <a:gd name="T7" fmla="*/ 2147483647 h 295"/>
              <a:gd name="T8" fmla="*/ 2147483647 w 486"/>
              <a:gd name="T9" fmla="*/ 2147483647 h 295"/>
              <a:gd name="T10" fmla="*/ 2147483647 w 486"/>
              <a:gd name="T11" fmla="*/ 2147483647 h 295"/>
              <a:gd name="T12" fmla="*/ 2147483647 w 486"/>
              <a:gd name="T13" fmla="*/ 2147483647 h 295"/>
              <a:gd name="T14" fmla="*/ 2147483647 w 486"/>
              <a:gd name="T15" fmla="*/ 2147483647 h 295"/>
              <a:gd name="T16" fmla="*/ 0 w 486"/>
              <a:gd name="T17" fmla="*/ 0 h 29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86"/>
              <a:gd name="T28" fmla="*/ 0 h 295"/>
              <a:gd name="T29" fmla="*/ 486 w 486"/>
              <a:gd name="T30" fmla="*/ 295 h 29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86" h="295">
                <a:moveTo>
                  <a:pt x="0" y="0"/>
                </a:moveTo>
                <a:cubicBezTo>
                  <a:pt x="13" y="8"/>
                  <a:pt x="27" y="14"/>
                  <a:pt x="39" y="26"/>
                </a:cubicBezTo>
                <a:cubicBezTo>
                  <a:pt x="50" y="37"/>
                  <a:pt x="51" y="56"/>
                  <a:pt x="65" y="65"/>
                </a:cubicBezTo>
                <a:cubicBezTo>
                  <a:pt x="88" y="79"/>
                  <a:pt x="144" y="91"/>
                  <a:pt x="144" y="91"/>
                </a:cubicBezTo>
                <a:cubicBezTo>
                  <a:pt x="189" y="138"/>
                  <a:pt x="157" y="113"/>
                  <a:pt x="249" y="144"/>
                </a:cubicBezTo>
                <a:cubicBezTo>
                  <a:pt x="329" y="170"/>
                  <a:pt x="399" y="196"/>
                  <a:pt x="485" y="196"/>
                </a:cubicBezTo>
                <a:lnTo>
                  <a:pt x="486" y="295"/>
                </a:lnTo>
                <a:lnTo>
                  <a:pt x="6" y="295"/>
                </a:lnTo>
                <a:lnTo>
                  <a:pt x="0" y="0"/>
                </a:lnTo>
                <a:close/>
              </a:path>
            </a:pathLst>
          </a:custGeom>
          <a:solidFill>
            <a:srgbClr val="A5C896">
              <a:alpha val="49019"/>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0731" name="Line 13"/>
          <p:cNvSpPr>
            <a:spLocks noChangeShapeType="1"/>
          </p:cNvSpPr>
          <p:nvPr/>
        </p:nvSpPr>
        <p:spPr bwMode="auto">
          <a:xfrm>
            <a:off x="6400800" y="4100513"/>
            <a:ext cx="0" cy="1066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32" name="Line 14"/>
          <p:cNvSpPr>
            <a:spLocks noChangeShapeType="1"/>
          </p:cNvSpPr>
          <p:nvPr/>
        </p:nvSpPr>
        <p:spPr bwMode="auto">
          <a:xfrm>
            <a:off x="1752600" y="4938713"/>
            <a:ext cx="6019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33" name="Line 15"/>
          <p:cNvSpPr>
            <a:spLocks noChangeShapeType="1"/>
          </p:cNvSpPr>
          <p:nvPr/>
        </p:nvSpPr>
        <p:spPr bwMode="auto">
          <a:xfrm>
            <a:off x="2895600" y="4100513"/>
            <a:ext cx="0" cy="1066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34" name="Text Box 16"/>
          <p:cNvSpPr txBox="1">
            <a:spLocks noChangeArrowheads="1"/>
          </p:cNvSpPr>
          <p:nvPr/>
        </p:nvSpPr>
        <p:spPr bwMode="auto">
          <a:xfrm>
            <a:off x="3314700" y="4938713"/>
            <a:ext cx="27051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Extreme values</a:t>
            </a:r>
          </a:p>
          <a:p>
            <a:pPr algn="ctr"/>
            <a:r>
              <a:rPr lang="en-US"/>
              <a:t>(probability &lt; alpha)</a:t>
            </a:r>
          </a:p>
          <a:p>
            <a:pPr algn="ctr"/>
            <a:r>
              <a:rPr lang="en-US"/>
              <a:t>if H</a:t>
            </a:r>
            <a:r>
              <a:rPr lang="en-US" baseline="-25000"/>
              <a:t>o</a:t>
            </a:r>
            <a:r>
              <a:rPr lang="en-US"/>
              <a:t> is true</a:t>
            </a:r>
          </a:p>
        </p:txBody>
      </p:sp>
      <p:sp>
        <p:nvSpPr>
          <p:cNvPr id="30735" name="Line 17"/>
          <p:cNvSpPr>
            <a:spLocks noChangeShapeType="1"/>
          </p:cNvSpPr>
          <p:nvPr/>
        </p:nvSpPr>
        <p:spPr bwMode="auto">
          <a:xfrm flipH="1">
            <a:off x="2514600" y="5548313"/>
            <a:ext cx="762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36" name="Line 18"/>
          <p:cNvSpPr>
            <a:spLocks noChangeShapeType="1"/>
          </p:cNvSpPr>
          <p:nvPr/>
        </p:nvSpPr>
        <p:spPr bwMode="auto">
          <a:xfrm flipH="1">
            <a:off x="6096000" y="5548313"/>
            <a:ext cx="762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37" name="Line 19"/>
          <p:cNvSpPr>
            <a:spLocks noChangeShapeType="1"/>
          </p:cNvSpPr>
          <p:nvPr/>
        </p:nvSpPr>
        <p:spPr bwMode="auto">
          <a:xfrm flipV="1">
            <a:off x="2514600" y="4938713"/>
            <a:ext cx="0" cy="609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0738" name="Line 20"/>
          <p:cNvSpPr>
            <a:spLocks noChangeShapeType="1"/>
          </p:cNvSpPr>
          <p:nvPr/>
        </p:nvSpPr>
        <p:spPr bwMode="auto">
          <a:xfrm flipV="1">
            <a:off x="6858000" y="4938713"/>
            <a:ext cx="0" cy="609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0739" name="Text Box 21"/>
          <p:cNvSpPr txBox="1">
            <a:spLocks noChangeArrowheads="1"/>
          </p:cNvSpPr>
          <p:nvPr/>
        </p:nvSpPr>
        <p:spPr bwMode="auto">
          <a:xfrm>
            <a:off x="2209800" y="6080125"/>
            <a:ext cx="50212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Possible, but </a:t>
            </a:r>
            <a:r>
              <a:rPr lang="ja-JP" altLang="en-US"/>
              <a:t>“</a:t>
            </a:r>
            <a:r>
              <a:rPr lang="en-US"/>
              <a:t>very unlikely</a:t>
            </a:r>
            <a:r>
              <a:rPr lang="ja-JP" altLang="en-US"/>
              <a:t>”</a:t>
            </a:r>
            <a:r>
              <a:rPr lang="en-US"/>
              <a:t>, outcomes</a:t>
            </a:r>
          </a:p>
        </p:txBody>
      </p:sp>
    </p:spTree>
  </p:cSld>
  <p:clrMapOvr>
    <a:masterClrMapping/>
  </p:clrMapOvr>
  <p:transition xmlns:p14="http://schemas.microsoft.com/office/powerpoint/2010/main">
    <p:pull dir="r"/>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8599ECF6-5C0D-EA4C-B881-4FD6F5F18F66}" type="slidenum">
              <a:rPr lang="en-US" sz="1400"/>
              <a:pPr/>
              <a:t>14</a:t>
            </a:fld>
            <a:endParaRPr lang="en-US" sz="1400"/>
          </a:p>
        </p:txBody>
      </p:sp>
      <p:sp>
        <p:nvSpPr>
          <p:cNvPr id="47107" name="Rectangle 2"/>
          <p:cNvSpPr>
            <a:spLocks noGrp="1" noChangeArrowheads="1"/>
          </p:cNvSpPr>
          <p:nvPr>
            <p:ph type="title"/>
          </p:nvPr>
        </p:nvSpPr>
        <p:spPr>
          <a:xfrm>
            <a:off x="685800" y="-1676400"/>
            <a:ext cx="7772400" cy="1143000"/>
          </a:xfrm>
        </p:spPr>
        <p:txBody>
          <a:bodyPr/>
          <a:lstStyle/>
          <a:p>
            <a:pPr eaLnBrk="1" hangingPunct="1"/>
            <a:r>
              <a:rPr lang="en-US">
                <a:latin typeface="Times" charset="0"/>
                <a:ea typeface="ＭＳ Ｐゴシック" charset="0"/>
                <a:cs typeface="ＭＳ Ｐゴシック" charset="0"/>
              </a:rPr>
              <a:t>Normal curve with different alpha levels</a:t>
            </a:r>
          </a:p>
        </p:txBody>
      </p:sp>
      <p:pic>
        <p:nvPicPr>
          <p:cNvPr id="4710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5263" y="990600"/>
            <a:ext cx="6211887"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09" name="Line 4"/>
          <p:cNvSpPr>
            <a:spLocks noChangeShapeType="1"/>
          </p:cNvSpPr>
          <p:nvPr/>
        </p:nvSpPr>
        <p:spPr bwMode="auto">
          <a:xfrm>
            <a:off x="4495800" y="1066800"/>
            <a:ext cx="0" cy="3124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7110" name="Line 5"/>
          <p:cNvSpPr>
            <a:spLocks noChangeShapeType="1"/>
          </p:cNvSpPr>
          <p:nvPr/>
        </p:nvSpPr>
        <p:spPr bwMode="auto">
          <a:xfrm>
            <a:off x="914400" y="4191000"/>
            <a:ext cx="7239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7111" name="Text Box 6"/>
          <p:cNvSpPr txBox="1">
            <a:spLocks noChangeArrowheads="1"/>
          </p:cNvSpPr>
          <p:nvPr/>
        </p:nvSpPr>
        <p:spPr bwMode="auto">
          <a:xfrm>
            <a:off x="8153400" y="39624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spcBef>
                <a:spcPct val="50000"/>
              </a:spcBef>
            </a:pPr>
            <a:r>
              <a:rPr lang="en-US"/>
              <a:t>z</a:t>
            </a:r>
          </a:p>
        </p:txBody>
      </p:sp>
      <p:sp>
        <p:nvSpPr>
          <p:cNvPr id="47112" name="Text Box 7"/>
          <p:cNvSpPr txBox="1">
            <a:spLocks noChangeArrowheads="1"/>
          </p:cNvSpPr>
          <p:nvPr/>
        </p:nvSpPr>
        <p:spPr bwMode="auto">
          <a:xfrm>
            <a:off x="4327525" y="42672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0</a:t>
            </a:r>
          </a:p>
        </p:txBody>
      </p:sp>
      <p:sp>
        <p:nvSpPr>
          <p:cNvPr id="47113" name="Line 8"/>
          <p:cNvSpPr>
            <a:spLocks noChangeShapeType="1"/>
          </p:cNvSpPr>
          <p:nvPr/>
        </p:nvSpPr>
        <p:spPr bwMode="auto">
          <a:xfrm>
            <a:off x="1752600" y="2667000"/>
            <a:ext cx="0" cy="2667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7114" name="Line 9"/>
          <p:cNvSpPr>
            <a:spLocks noChangeShapeType="1"/>
          </p:cNvSpPr>
          <p:nvPr/>
        </p:nvSpPr>
        <p:spPr bwMode="auto">
          <a:xfrm>
            <a:off x="2286000" y="2667000"/>
            <a:ext cx="0" cy="2133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7115" name="Line 10"/>
          <p:cNvSpPr>
            <a:spLocks noChangeShapeType="1"/>
          </p:cNvSpPr>
          <p:nvPr/>
        </p:nvSpPr>
        <p:spPr bwMode="auto">
          <a:xfrm>
            <a:off x="2743200" y="2667000"/>
            <a:ext cx="0" cy="1524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7116" name="Line 11"/>
          <p:cNvSpPr>
            <a:spLocks noChangeShapeType="1"/>
          </p:cNvSpPr>
          <p:nvPr/>
        </p:nvSpPr>
        <p:spPr bwMode="auto">
          <a:xfrm>
            <a:off x="7391400" y="2667000"/>
            <a:ext cx="0" cy="2667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7117" name="Line 12"/>
          <p:cNvSpPr>
            <a:spLocks noChangeShapeType="1"/>
          </p:cNvSpPr>
          <p:nvPr/>
        </p:nvSpPr>
        <p:spPr bwMode="auto">
          <a:xfrm>
            <a:off x="6781800" y="2667000"/>
            <a:ext cx="0" cy="2057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7118" name="Line 13"/>
          <p:cNvSpPr>
            <a:spLocks noChangeShapeType="1"/>
          </p:cNvSpPr>
          <p:nvPr/>
        </p:nvSpPr>
        <p:spPr bwMode="auto">
          <a:xfrm>
            <a:off x="6324600" y="2667000"/>
            <a:ext cx="0" cy="1524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7119" name="Text Box 14"/>
          <p:cNvSpPr txBox="1">
            <a:spLocks noChangeArrowheads="1"/>
          </p:cNvSpPr>
          <p:nvPr/>
        </p:nvSpPr>
        <p:spPr bwMode="auto">
          <a:xfrm>
            <a:off x="2362200" y="4267200"/>
            <a:ext cx="819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-1.96</a:t>
            </a:r>
          </a:p>
        </p:txBody>
      </p:sp>
      <p:sp>
        <p:nvSpPr>
          <p:cNvPr id="47120" name="Text Box 15"/>
          <p:cNvSpPr txBox="1">
            <a:spLocks noChangeArrowheads="1"/>
          </p:cNvSpPr>
          <p:nvPr/>
        </p:nvSpPr>
        <p:spPr bwMode="auto">
          <a:xfrm>
            <a:off x="5962650" y="4267200"/>
            <a:ext cx="717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1.96</a:t>
            </a:r>
          </a:p>
        </p:txBody>
      </p:sp>
      <p:sp>
        <p:nvSpPr>
          <p:cNvPr id="47121" name="Text Box 16"/>
          <p:cNvSpPr txBox="1">
            <a:spLocks noChangeArrowheads="1"/>
          </p:cNvSpPr>
          <p:nvPr/>
        </p:nvSpPr>
        <p:spPr bwMode="auto">
          <a:xfrm>
            <a:off x="1905000" y="4800600"/>
            <a:ext cx="819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-2.58</a:t>
            </a:r>
          </a:p>
        </p:txBody>
      </p:sp>
      <p:sp>
        <p:nvSpPr>
          <p:cNvPr id="47122" name="Text Box 17"/>
          <p:cNvSpPr txBox="1">
            <a:spLocks noChangeArrowheads="1"/>
          </p:cNvSpPr>
          <p:nvPr/>
        </p:nvSpPr>
        <p:spPr bwMode="auto">
          <a:xfrm>
            <a:off x="1314450" y="5334000"/>
            <a:ext cx="819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-3.30</a:t>
            </a:r>
          </a:p>
        </p:txBody>
      </p:sp>
      <p:sp>
        <p:nvSpPr>
          <p:cNvPr id="47123" name="Text Box 18"/>
          <p:cNvSpPr txBox="1">
            <a:spLocks noChangeArrowheads="1"/>
          </p:cNvSpPr>
          <p:nvPr/>
        </p:nvSpPr>
        <p:spPr bwMode="auto">
          <a:xfrm>
            <a:off x="6400800" y="4800600"/>
            <a:ext cx="717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2.58</a:t>
            </a:r>
          </a:p>
        </p:txBody>
      </p:sp>
      <p:sp>
        <p:nvSpPr>
          <p:cNvPr id="47124" name="Text Box 19"/>
          <p:cNvSpPr txBox="1">
            <a:spLocks noChangeArrowheads="1"/>
          </p:cNvSpPr>
          <p:nvPr/>
        </p:nvSpPr>
        <p:spPr bwMode="auto">
          <a:xfrm>
            <a:off x="7010400" y="5334000"/>
            <a:ext cx="717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3.30</a:t>
            </a:r>
          </a:p>
        </p:txBody>
      </p:sp>
      <p:sp>
        <p:nvSpPr>
          <p:cNvPr id="47125" name="Text Box 20"/>
          <p:cNvSpPr txBox="1">
            <a:spLocks noChangeArrowheads="1"/>
          </p:cNvSpPr>
          <p:nvPr/>
        </p:nvSpPr>
        <p:spPr bwMode="auto">
          <a:xfrm>
            <a:off x="3962400" y="4721225"/>
            <a:ext cx="10810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sym typeface="Symbol" charset="0"/>
              </a:rPr>
              <a:t> = .05</a:t>
            </a:r>
            <a:endParaRPr lang="en-US"/>
          </a:p>
        </p:txBody>
      </p:sp>
      <p:sp>
        <p:nvSpPr>
          <p:cNvPr id="47126" name="Text Box 21"/>
          <p:cNvSpPr txBox="1">
            <a:spLocks noChangeArrowheads="1"/>
          </p:cNvSpPr>
          <p:nvPr/>
        </p:nvSpPr>
        <p:spPr bwMode="auto">
          <a:xfrm>
            <a:off x="3962400" y="5257800"/>
            <a:ext cx="10810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sym typeface="Symbol" charset="0"/>
              </a:rPr>
              <a:t> = .01</a:t>
            </a:r>
            <a:endParaRPr lang="en-US"/>
          </a:p>
        </p:txBody>
      </p:sp>
      <p:sp>
        <p:nvSpPr>
          <p:cNvPr id="47127" name="Text Box 22"/>
          <p:cNvSpPr txBox="1">
            <a:spLocks noChangeArrowheads="1"/>
          </p:cNvSpPr>
          <p:nvPr/>
        </p:nvSpPr>
        <p:spPr bwMode="auto">
          <a:xfrm>
            <a:off x="3962400" y="5791200"/>
            <a:ext cx="12334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sym typeface="Symbol" charset="0"/>
              </a:rPr>
              <a:t> = .001</a:t>
            </a:r>
            <a:endParaRPr lang="en-US"/>
          </a:p>
        </p:txBody>
      </p:sp>
      <p:cxnSp>
        <p:nvCxnSpPr>
          <p:cNvPr id="47128" name="AutoShape 24"/>
          <p:cNvCxnSpPr>
            <a:cxnSpLocks noChangeShapeType="1"/>
            <a:stCxn id="47125" idx="1"/>
            <a:endCxn id="47119" idx="2"/>
          </p:cNvCxnSpPr>
          <p:nvPr/>
        </p:nvCxnSpPr>
        <p:spPr bwMode="auto">
          <a:xfrm rot="10800000">
            <a:off x="2771775" y="4724400"/>
            <a:ext cx="1190625" cy="225425"/>
          </a:xfrm>
          <a:prstGeom prst="curvedConnector2">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47129" name="AutoShape 28"/>
          <p:cNvCxnSpPr>
            <a:cxnSpLocks noChangeShapeType="1"/>
            <a:stCxn id="47126" idx="1"/>
            <a:endCxn id="47121" idx="2"/>
          </p:cNvCxnSpPr>
          <p:nvPr/>
        </p:nvCxnSpPr>
        <p:spPr bwMode="auto">
          <a:xfrm rot="10800000">
            <a:off x="2314575" y="5257800"/>
            <a:ext cx="1647825" cy="228600"/>
          </a:xfrm>
          <a:prstGeom prst="curvedConnector2">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47130" name="AutoShape 29"/>
          <p:cNvCxnSpPr>
            <a:cxnSpLocks noChangeShapeType="1"/>
            <a:stCxn id="47127" idx="1"/>
            <a:endCxn id="47122" idx="2"/>
          </p:cNvCxnSpPr>
          <p:nvPr/>
        </p:nvCxnSpPr>
        <p:spPr bwMode="auto">
          <a:xfrm rot="10800000">
            <a:off x="1724025" y="5791200"/>
            <a:ext cx="2238375" cy="228600"/>
          </a:xfrm>
          <a:prstGeom prst="curvedConnector2">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47131" name="AutoShape 30"/>
          <p:cNvCxnSpPr>
            <a:cxnSpLocks noChangeShapeType="1"/>
            <a:stCxn id="47125" idx="3"/>
            <a:endCxn id="47120" idx="2"/>
          </p:cNvCxnSpPr>
          <p:nvPr/>
        </p:nvCxnSpPr>
        <p:spPr bwMode="auto">
          <a:xfrm flipV="1">
            <a:off x="5043488" y="4724400"/>
            <a:ext cx="1277937" cy="225425"/>
          </a:xfrm>
          <a:prstGeom prst="curvedConnector2">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47132" name="AutoShape 31"/>
          <p:cNvCxnSpPr>
            <a:cxnSpLocks noChangeShapeType="1"/>
            <a:stCxn id="47126" idx="3"/>
            <a:endCxn id="47123" idx="2"/>
          </p:cNvCxnSpPr>
          <p:nvPr/>
        </p:nvCxnSpPr>
        <p:spPr bwMode="auto">
          <a:xfrm flipV="1">
            <a:off x="5043488" y="5257800"/>
            <a:ext cx="1716087" cy="228600"/>
          </a:xfrm>
          <a:prstGeom prst="curvedConnector2">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47133" name="AutoShape 32"/>
          <p:cNvCxnSpPr>
            <a:cxnSpLocks noChangeShapeType="1"/>
            <a:stCxn id="47127" idx="3"/>
            <a:endCxn id="47124" idx="2"/>
          </p:cNvCxnSpPr>
          <p:nvPr/>
        </p:nvCxnSpPr>
        <p:spPr bwMode="auto">
          <a:xfrm flipV="1">
            <a:off x="5195888" y="5791200"/>
            <a:ext cx="2173287" cy="228600"/>
          </a:xfrm>
          <a:prstGeom prst="curvedConnector2">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Tree>
  </p:cSld>
  <p:clrMapOvr>
    <a:masterClrMapping/>
  </p:clrMapOvr>
  <p:transition xmlns:p14="http://schemas.microsoft.com/office/powerpoint/2010/main">
    <p:pull dir="r"/>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44F6598B-5E40-F94B-8FE6-83DDBE2A0F16}" type="slidenum">
              <a:rPr lang="en-US" sz="1400"/>
              <a:pPr/>
              <a:t>15</a:t>
            </a:fld>
            <a:endParaRPr lang="en-US" sz="1400"/>
          </a:p>
        </p:txBody>
      </p:sp>
      <p:pic>
        <p:nvPicPr>
          <p:cNvPr id="4505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1752600"/>
            <a:ext cx="5181600" cy="273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60" name="Line 4"/>
          <p:cNvSpPr>
            <a:spLocks noChangeShapeType="1"/>
          </p:cNvSpPr>
          <p:nvPr/>
        </p:nvSpPr>
        <p:spPr bwMode="auto">
          <a:xfrm flipH="1">
            <a:off x="2362200" y="3719513"/>
            <a:ext cx="533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5061" name="Line 5"/>
          <p:cNvSpPr>
            <a:spLocks noChangeShapeType="1"/>
          </p:cNvSpPr>
          <p:nvPr/>
        </p:nvSpPr>
        <p:spPr bwMode="auto">
          <a:xfrm>
            <a:off x="6400800" y="3719513"/>
            <a:ext cx="533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5062" name="Text Box 6"/>
          <p:cNvSpPr txBox="1">
            <a:spLocks noChangeArrowheads="1"/>
          </p:cNvSpPr>
          <p:nvPr/>
        </p:nvSpPr>
        <p:spPr bwMode="auto">
          <a:xfrm>
            <a:off x="1003300" y="3490913"/>
            <a:ext cx="13589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Reject H</a:t>
            </a:r>
            <a:r>
              <a:rPr lang="en-US" baseline="-25000"/>
              <a:t>o</a:t>
            </a:r>
            <a:endParaRPr lang="en-US"/>
          </a:p>
        </p:txBody>
      </p:sp>
      <p:sp>
        <p:nvSpPr>
          <p:cNvPr id="45063" name="Text Box 7"/>
          <p:cNvSpPr txBox="1">
            <a:spLocks noChangeArrowheads="1"/>
          </p:cNvSpPr>
          <p:nvPr/>
        </p:nvSpPr>
        <p:spPr bwMode="auto">
          <a:xfrm>
            <a:off x="7010400" y="3490913"/>
            <a:ext cx="13589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Reject H</a:t>
            </a:r>
            <a:r>
              <a:rPr lang="en-US" baseline="-25000"/>
              <a:t>o</a:t>
            </a:r>
            <a:endParaRPr lang="en-US"/>
          </a:p>
        </p:txBody>
      </p:sp>
      <p:sp>
        <p:nvSpPr>
          <p:cNvPr id="45064" name="Freeform 8"/>
          <p:cNvSpPr>
            <a:spLocks/>
          </p:cNvSpPr>
          <p:nvPr/>
        </p:nvSpPr>
        <p:spPr bwMode="auto">
          <a:xfrm>
            <a:off x="2185988" y="4130675"/>
            <a:ext cx="709612" cy="427038"/>
          </a:xfrm>
          <a:custGeom>
            <a:avLst/>
            <a:gdLst>
              <a:gd name="T0" fmla="*/ 0 w 447"/>
              <a:gd name="T1" fmla="*/ 2147483647 h 269"/>
              <a:gd name="T2" fmla="*/ 2147483647 w 447"/>
              <a:gd name="T3" fmla="*/ 2147483647 h 269"/>
              <a:gd name="T4" fmla="*/ 2147483647 w 447"/>
              <a:gd name="T5" fmla="*/ 2147483647 h 269"/>
              <a:gd name="T6" fmla="*/ 2147483647 w 447"/>
              <a:gd name="T7" fmla="*/ 2147483647 h 269"/>
              <a:gd name="T8" fmla="*/ 2147483647 w 447"/>
              <a:gd name="T9" fmla="*/ 2147483647 h 269"/>
              <a:gd name="T10" fmla="*/ 2147483647 w 447"/>
              <a:gd name="T11" fmla="*/ 0 h 269"/>
              <a:gd name="T12" fmla="*/ 2147483647 w 447"/>
              <a:gd name="T13" fmla="*/ 2147483647 h 269"/>
              <a:gd name="T14" fmla="*/ 2147483647 w 447"/>
              <a:gd name="T15" fmla="*/ 2147483647 h 269"/>
              <a:gd name="T16" fmla="*/ 0 w 447"/>
              <a:gd name="T17" fmla="*/ 2147483647 h 26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47"/>
              <a:gd name="T28" fmla="*/ 0 h 269"/>
              <a:gd name="T29" fmla="*/ 447 w 447"/>
              <a:gd name="T30" fmla="*/ 269 h 26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47" h="269">
                <a:moveTo>
                  <a:pt x="0" y="170"/>
                </a:moveTo>
                <a:cubicBezTo>
                  <a:pt x="79" y="161"/>
                  <a:pt x="136" y="152"/>
                  <a:pt x="210" y="131"/>
                </a:cubicBezTo>
                <a:cubicBezTo>
                  <a:pt x="236" y="123"/>
                  <a:pt x="288" y="105"/>
                  <a:pt x="288" y="105"/>
                </a:cubicBezTo>
                <a:cubicBezTo>
                  <a:pt x="297" y="96"/>
                  <a:pt x="303" y="84"/>
                  <a:pt x="315" y="79"/>
                </a:cubicBezTo>
                <a:cubicBezTo>
                  <a:pt x="339" y="66"/>
                  <a:pt x="393" y="52"/>
                  <a:pt x="393" y="52"/>
                </a:cubicBezTo>
                <a:cubicBezTo>
                  <a:pt x="428" y="17"/>
                  <a:pt x="411" y="34"/>
                  <a:pt x="446" y="0"/>
                </a:cubicBezTo>
                <a:lnTo>
                  <a:pt x="447" y="269"/>
                </a:lnTo>
                <a:lnTo>
                  <a:pt x="15" y="269"/>
                </a:lnTo>
                <a:lnTo>
                  <a:pt x="0" y="170"/>
                </a:lnTo>
                <a:close/>
              </a:path>
            </a:pathLst>
          </a:custGeom>
          <a:solidFill>
            <a:srgbClr val="A5C896">
              <a:alpha val="49019"/>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5065" name="Freeform 9"/>
          <p:cNvSpPr>
            <a:spLocks/>
          </p:cNvSpPr>
          <p:nvPr/>
        </p:nvSpPr>
        <p:spPr bwMode="auto">
          <a:xfrm>
            <a:off x="6391275" y="4089400"/>
            <a:ext cx="771525" cy="468313"/>
          </a:xfrm>
          <a:custGeom>
            <a:avLst/>
            <a:gdLst>
              <a:gd name="T0" fmla="*/ 0 w 486"/>
              <a:gd name="T1" fmla="*/ 0 h 295"/>
              <a:gd name="T2" fmla="*/ 2147483647 w 486"/>
              <a:gd name="T3" fmla="*/ 2147483647 h 295"/>
              <a:gd name="T4" fmla="*/ 2147483647 w 486"/>
              <a:gd name="T5" fmla="*/ 2147483647 h 295"/>
              <a:gd name="T6" fmla="*/ 2147483647 w 486"/>
              <a:gd name="T7" fmla="*/ 2147483647 h 295"/>
              <a:gd name="T8" fmla="*/ 2147483647 w 486"/>
              <a:gd name="T9" fmla="*/ 2147483647 h 295"/>
              <a:gd name="T10" fmla="*/ 2147483647 w 486"/>
              <a:gd name="T11" fmla="*/ 2147483647 h 295"/>
              <a:gd name="T12" fmla="*/ 2147483647 w 486"/>
              <a:gd name="T13" fmla="*/ 2147483647 h 295"/>
              <a:gd name="T14" fmla="*/ 2147483647 w 486"/>
              <a:gd name="T15" fmla="*/ 2147483647 h 295"/>
              <a:gd name="T16" fmla="*/ 0 w 486"/>
              <a:gd name="T17" fmla="*/ 0 h 29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86"/>
              <a:gd name="T28" fmla="*/ 0 h 295"/>
              <a:gd name="T29" fmla="*/ 486 w 486"/>
              <a:gd name="T30" fmla="*/ 295 h 29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86" h="295">
                <a:moveTo>
                  <a:pt x="0" y="0"/>
                </a:moveTo>
                <a:cubicBezTo>
                  <a:pt x="13" y="8"/>
                  <a:pt x="27" y="14"/>
                  <a:pt x="39" y="26"/>
                </a:cubicBezTo>
                <a:cubicBezTo>
                  <a:pt x="50" y="37"/>
                  <a:pt x="51" y="56"/>
                  <a:pt x="65" y="65"/>
                </a:cubicBezTo>
                <a:cubicBezTo>
                  <a:pt x="88" y="79"/>
                  <a:pt x="144" y="91"/>
                  <a:pt x="144" y="91"/>
                </a:cubicBezTo>
                <a:cubicBezTo>
                  <a:pt x="189" y="138"/>
                  <a:pt x="157" y="113"/>
                  <a:pt x="249" y="144"/>
                </a:cubicBezTo>
                <a:cubicBezTo>
                  <a:pt x="329" y="170"/>
                  <a:pt x="399" y="196"/>
                  <a:pt x="485" y="196"/>
                </a:cubicBezTo>
                <a:lnTo>
                  <a:pt x="486" y="295"/>
                </a:lnTo>
                <a:lnTo>
                  <a:pt x="6" y="295"/>
                </a:lnTo>
                <a:lnTo>
                  <a:pt x="0" y="0"/>
                </a:lnTo>
                <a:close/>
              </a:path>
            </a:pathLst>
          </a:custGeom>
          <a:solidFill>
            <a:srgbClr val="A5C896">
              <a:alpha val="49019"/>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5066" name="Line 10"/>
          <p:cNvSpPr>
            <a:spLocks noChangeShapeType="1"/>
          </p:cNvSpPr>
          <p:nvPr/>
        </p:nvSpPr>
        <p:spPr bwMode="auto">
          <a:xfrm>
            <a:off x="6400800" y="3719513"/>
            <a:ext cx="0" cy="1066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5067" name="Line 11"/>
          <p:cNvSpPr>
            <a:spLocks noChangeShapeType="1"/>
          </p:cNvSpPr>
          <p:nvPr/>
        </p:nvSpPr>
        <p:spPr bwMode="auto">
          <a:xfrm>
            <a:off x="1752600" y="4557713"/>
            <a:ext cx="6019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5068" name="Line 12"/>
          <p:cNvSpPr>
            <a:spLocks noChangeShapeType="1"/>
          </p:cNvSpPr>
          <p:nvPr/>
        </p:nvSpPr>
        <p:spPr bwMode="auto">
          <a:xfrm>
            <a:off x="2895600" y="3719513"/>
            <a:ext cx="0" cy="1066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5069" name="Rectangle 19"/>
          <p:cNvSpPr>
            <a:spLocks noGrp="1" noChangeArrowheads="1"/>
          </p:cNvSpPr>
          <p:nvPr>
            <p:ph type="title"/>
          </p:nvPr>
        </p:nvSpPr>
        <p:spPr>
          <a:xfrm>
            <a:off x="609600" y="-1447800"/>
            <a:ext cx="7772400" cy="1143000"/>
          </a:xfrm>
        </p:spPr>
        <p:txBody>
          <a:bodyPr/>
          <a:lstStyle/>
          <a:p>
            <a:pPr eaLnBrk="1" hangingPunct="1"/>
            <a:r>
              <a:rPr lang="en-US">
                <a:latin typeface="Times" charset="0"/>
                <a:ea typeface="ＭＳ Ｐゴシック" charset="0"/>
                <a:cs typeface="ＭＳ Ｐゴシック" charset="0"/>
              </a:rPr>
              <a:t>Null Hypothesis Rejection areas on distribution curve</a:t>
            </a:r>
          </a:p>
        </p:txBody>
      </p:sp>
      <p:sp>
        <p:nvSpPr>
          <p:cNvPr id="45070" name="Text Box 20"/>
          <p:cNvSpPr txBox="1">
            <a:spLocks noChangeArrowheads="1"/>
          </p:cNvSpPr>
          <p:nvPr/>
        </p:nvSpPr>
        <p:spPr bwMode="auto">
          <a:xfrm>
            <a:off x="4267200" y="3048000"/>
            <a:ext cx="8524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p &gt; </a:t>
            </a:r>
            <a:r>
              <a:rPr lang="en-US">
                <a:sym typeface="Symbol" charset="0"/>
              </a:rPr>
              <a:t></a:t>
            </a:r>
            <a:endParaRPr lang="en-US"/>
          </a:p>
        </p:txBody>
      </p:sp>
      <p:sp>
        <p:nvSpPr>
          <p:cNvPr id="45071" name="Text Box 21"/>
          <p:cNvSpPr txBox="1">
            <a:spLocks noChangeArrowheads="1"/>
          </p:cNvSpPr>
          <p:nvPr/>
        </p:nvSpPr>
        <p:spPr bwMode="auto">
          <a:xfrm>
            <a:off x="1433513" y="4648200"/>
            <a:ext cx="8524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p &lt; </a:t>
            </a:r>
            <a:r>
              <a:rPr lang="en-US">
                <a:sym typeface="Symbol" charset="0"/>
              </a:rPr>
              <a:t></a:t>
            </a:r>
            <a:endParaRPr lang="en-US"/>
          </a:p>
        </p:txBody>
      </p:sp>
      <p:sp>
        <p:nvSpPr>
          <p:cNvPr id="45072" name="Text Box 22"/>
          <p:cNvSpPr txBox="1">
            <a:spLocks noChangeArrowheads="1"/>
          </p:cNvSpPr>
          <p:nvPr/>
        </p:nvSpPr>
        <p:spPr bwMode="auto">
          <a:xfrm>
            <a:off x="6996113" y="4648200"/>
            <a:ext cx="8524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p &lt; </a:t>
            </a:r>
            <a:r>
              <a:rPr lang="en-US">
                <a:sym typeface="Symbol" charset="0"/>
              </a:rPr>
              <a:t></a:t>
            </a:r>
            <a:endParaRPr lang="en-US"/>
          </a:p>
        </p:txBody>
      </p:sp>
      <p:sp>
        <p:nvSpPr>
          <p:cNvPr id="45073" name="Line 23"/>
          <p:cNvSpPr>
            <a:spLocks noChangeShapeType="1"/>
          </p:cNvSpPr>
          <p:nvPr/>
        </p:nvSpPr>
        <p:spPr bwMode="auto">
          <a:xfrm flipV="1">
            <a:off x="2286000" y="4419600"/>
            <a:ext cx="3810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5074" name="Line 24"/>
          <p:cNvSpPr>
            <a:spLocks noChangeShapeType="1"/>
          </p:cNvSpPr>
          <p:nvPr/>
        </p:nvSpPr>
        <p:spPr bwMode="auto">
          <a:xfrm flipH="1" flipV="1">
            <a:off x="6629400" y="4419600"/>
            <a:ext cx="3810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transition xmlns:p14="http://schemas.microsoft.com/office/powerpoint/2010/main">
    <p:pull dir="r"/>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6" name="Slide Number Placeholder 4"/>
          <p:cNvSpPr>
            <a:spLocks noGrp="1"/>
          </p:cNvSpPr>
          <p:nvPr>
            <p:ph type="sldNum" sz="quarter" idx="12"/>
          </p:nvPr>
        </p:nvSpPr>
        <p:spPr>
          <a:xfrm>
            <a:off x="6553200" y="5913437"/>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5B77D26F-9FD5-5A45-91BC-BCC1A74BFB02}" type="slidenum">
              <a:rPr lang="en-US" sz="1400"/>
              <a:pPr/>
              <a:t>16</a:t>
            </a:fld>
            <a:endParaRPr lang="en-US" sz="1400"/>
          </a:p>
        </p:txBody>
      </p:sp>
      <p:sp>
        <p:nvSpPr>
          <p:cNvPr id="22537" name="Rectangle 2"/>
          <p:cNvSpPr>
            <a:spLocks noGrp="1" noChangeArrowheads="1"/>
          </p:cNvSpPr>
          <p:nvPr>
            <p:ph type="title"/>
          </p:nvPr>
        </p:nvSpPr>
        <p:spPr>
          <a:xfrm>
            <a:off x="685800" y="-1752600"/>
            <a:ext cx="7772400" cy="1143000"/>
          </a:xfrm>
        </p:spPr>
        <p:txBody>
          <a:bodyPr/>
          <a:lstStyle/>
          <a:p>
            <a:pPr eaLnBrk="1" hangingPunct="1"/>
            <a:r>
              <a:rPr lang="en-US">
                <a:latin typeface="Times" charset="0"/>
                <a:ea typeface="ＭＳ Ｐゴシック" charset="0"/>
                <a:cs typeface="ＭＳ Ｐゴシック" charset="0"/>
              </a:rPr>
              <a:t>Hypothesis testing example problem</a:t>
            </a:r>
          </a:p>
        </p:txBody>
      </p:sp>
      <p:sp>
        <p:nvSpPr>
          <p:cNvPr id="22538" name="Text Box 3"/>
          <p:cNvSpPr txBox="1">
            <a:spLocks noChangeArrowheads="1"/>
          </p:cNvSpPr>
          <p:nvPr/>
        </p:nvSpPr>
        <p:spPr bwMode="auto">
          <a:xfrm>
            <a:off x="140843" y="76200"/>
            <a:ext cx="877455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dirty="0" smtClean="0"/>
              <a:t>What if the sample mean does not indicate a large enough change to reject the null?</a:t>
            </a:r>
            <a:endParaRPr lang="en-US" sz="2000" dirty="0"/>
          </a:p>
        </p:txBody>
      </p:sp>
      <p:sp>
        <p:nvSpPr>
          <p:cNvPr id="22540" name="Text Box 5"/>
          <p:cNvSpPr txBox="1">
            <a:spLocks noChangeArrowheads="1"/>
          </p:cNvSpPr>
          <p:nvPr/>
        </p:nvSpPr>
        <p:spPr bwMode="auto">
          <a:xfrm>
            <a:off x="247650" y="713343"/>
            <a:ext cx="8953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dirty="0"/>
              <a:t>Step 1:</a:t>
            </a:r>
          </a:p>
        </p:txBody>
      </p:sp>
      <p:sp>
        <p:nvSpPr>
          <p:cNvPr id="22541" name="Text Box 6"/>
          <p:cNvSpPr txBox="1">
            <a:spLocks noChangeArrowheads="1"/>
          </p:cNvSpPr>
          <p:nvPr/>
        </p:nvSpPr>
        <p:spPr bwMode="auto">
          <a:xfrm>
            <a:off x="1355725" y="667306"/>
            <a:ext cx="647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H</a:t>
            </a:r>
            <a:r>
              <a:rPr lang="en-US" sz="2000" baseline="-25000"/>
              <a:t>o</a:t>
            </a:r>
            <a:r>
              <a:rPr lang="en-US" sz="2000"/>
              <a:t>:  </a:t>
            </a:r>
          </a:p>
        </p:txBody>
      </p:sp>
      <p:grpSp>
        <p:nvGrpSpPr>
          <p:cNvPr id="22542" name="Group 10"/>
          <p:cNvGrpSpPr>
            <a:grpSpLocks/>
          </p:cNvGrpSpPr>
          <p:nvPr/>
        </p:nvGrpSpPr>
        <p:grpSpPr bwMode="auto">
          <a:xfrm>
            <a:off x="2117726" y="673657"/>
            <a:ext cx="1465263" cy="1411285"/>
            <a:chOff x="1334" y="551"/>
            <a:chExt cx="923" cy="889"/>
          </a:xfrm>
        </p:grpSpPr>
        <p:sp>
          <p:nvSpPr>
            <p:cNvPr id="22570" name="Text Box 8"/>
            <p:cNvSpPr txBox="1">
              <a:spLocks noChangeArrowheads="1"/>
            </p:cNvSpPr>
            <p:nvPr/>
          </p:nvSpPr>
          <p:spPr bwMode="auto">
            <a:xfrm>
              <a:off x="1334" y="551"/>
              <a:ext cx="923" cy="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dirty="0" smtClean="0"/>
                <a:t>µ</a:t>
              </a:r>
              <a:r>
                <a:rPr lang="en-US" sz="2000" dirty="0"/>
                <a:t> </a:t>
              </a:r>
              <a:r>
                <a:rPr lang="en-US" sz="2000" dirty="0" smtClean="0"/>
                <a:t>      </a:t>
              </a:r>
              <a:r>
                <a:rPr lang="en-US" sz="2000" dirty="0"/>
                <a:t>= </a:t>
              </a:r>
              <a:r>
                <a:rPr lang="en-US" sz="2000" dirty="0" smtClean="0"/>
                <a:t> 500 </a:t>
              </a:r>
              <a:endParaRPr lang="en-US" sz="2000" dirty="0"/>
            </a:p>
          </p:txBody>
        </p:sp>
        <p:sp>
          <p:nvSpPr>
            <p:cNvPr id="22571" name="Text Box 9"/>
            <p:cNvSpPr txBox="1">
              <a:spLocks noChangeArrowheads="1"/>
            </p:cNvSpPr>
            <p:nvPr/>
          </p:nvSpPr>
          <p:spPr bwMode="auto">
            <a:xfrm>
              <a:off x="1392" y="1188"/>
              <a:ext cx="864"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000" dirty="0" smtClean="0"/>
                <a:t>GRE after Kaplan</a:t>
              </a:r>
            </a:p>
            <a:p>
              <a:r>
                <a:rPr lang="en-US" sz="1000" dirty="0" smtClean="0"/>
                <a:t>Course</a:t>
              </a:r>
              <a:endParaRPr lang="en-US" sz="1000" dirty="0"/>
            </a:p>
          </p:txBody>
        </p:sp>
        <p:sp>
          <p:nvSpPr>
            <p:cNvPr id="44" name="Text Box 9"/>
            <p:cNvSpPr txBox="1">
              <a:spLocks noChangeArrowheads="1"/>
            </p:cNvSpPr>
            <p:nvPr/>
          </p:nvSpPr>
          <p:spPr bwMode="auto">
            <a:xfrm>
              <a:off x="1392" y="720"/>
              <a:ext cx="864"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000" dirty="0" smtClean="0"/>
                <a:t>GRE after Kaplan</a:t>
              </a:r>
            </a:p>
            <a:p>
              <a:r>
                <a:rPr lang="en-US" sz="1000" dirty="0" smtClean="0"/>
                <a:t>Course</a:t>
              </a:r>
              <a:endParaRPr lang="en-US" sz="1000" dirty="0"/>
            </a:p>
          </p:txBody>
        </p:sp>
      </p:grpSp>
      <p:sp>
        <p:nvSpPr>
          <p:cNvPr id="22543" name="Text Box 11"/>
          <p:cNvSpPr txBox="1">
            <a:spLocks noChangeArrowheads="1"/>
          </p:cNvSpPr>
          <p:nvPr/>
        </p:nvSpPr>
        <p:spPr bwMode="auto">
          <a:xfrm>
            <a:off x="4632325" y="691257"/>
            <a:ext cx="397827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dirty="0"/>
              <a:t>(</a:t>
            </a:r>
            <a:r>
              <a:rPr lang="en-US" sz="1800" dirty="0"/>
              <a:t>There is no effect of </a:t>
            </a:r>
            <a:r>
              <a:rPr lang="en-US" sz="1800" dirty="0" smtClean="0"/>
              <a:t>the Kaplan training course on average GRE scores</a:t>
            </a:r>
            <a:r>
              <a:rPr lang="en-US" sz="2000" dirty="0" smtClean="0"/>
              <a:t>)</a:t>
            </a:r>
            <a:endParaRPr lang="en-US" sz="2000" dirty="0"/>
          </a:p>
        </p:txBody>
      </p:sp>
      <p:sp>
        <p:nvSpPr>
          <p:cNvPr id="22544" name="Text Box 12"/>
          <p:cNvSpPr txBox="1">
            <a:spLocks noChangeArrowheads="1"/>
          </p:cNvSpPr>
          <p:nvPr/>
        </p:nvSpPr>
        <p:spPr bwMode="auto">
          <a:xfrm>
            <a:off x="1371600" y="1399143"/>
            <a:ext cx="647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H</a:t>
            </a:r>
            <a:r>
              <a:rPr lang="en-US" sz="2000" baseline="-25000"/>
              <a:t>1</a:t>
            </a:r>
            <a:r>
              <a:rPr lang="en-US" sz="2000"/>
              <a:t>:  </a:t>
            </a:r>
          </a:p>
        </p:txBody>
      </p:sp>
      <p:sp>
        <p:nvSpPr>
          <p:cNvPr id="22545" name="Text Box 14"/>
          <p:cNvSpPr txBox="1">
            <a:spLocks noChangeArrowheads="1"/>
          </p:cNvSpPr>
          <p:nvPr/>
        </p:nvSpPr>
        <p:spPr bwMode="auto">
          <a:xfrm>
            <a:off x="2133600" y="1415018"/>
            <a:ext cx="146065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dirty="0" smtClean="0"/>
              <a:t>µ      </a:t>
            </a:r>
            <a:r>
              <a:rPr lang="en-US" sz="2000" dirty="0" smtClean="0">
                <a:sym typeface="Symbol" charset="0"/>
              </a:rPr>
              <a:t>   500</a:t>
            </a:r>
            <a:endParaRPr lang="en-US" sz="2000" dirty="0"/>
          </a:p>
        </p:txBody>
      </p:sp>
      <p:sp>
        <p:nvSpPr>
          <p:cNvPr id="22546" name="Text Box 15"/>
          <p:cNvSpPr txBox="1">
            <a:spLocks noChangeArrowheads="1"/>
          </p:cNvSpPr>
          <p:nvPr/>
        </p:nvSpPr>
        <p:spPr bwMode="auto">
          <a:xfrm>
            <a:off x="4648200" y="1415018"/>
            <a:ext cx="397827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dirty="0"/>
              <a:t>(There is an effect…)</a:t>
            </a:r>
          </a:p>
        </p:txBody>
      </p:sp>
      <p:sp>
        <p:nvSpPr>
          <p:cNvPr id="22547" name="Text Box 16"/>
          <p:cNvSpPr txBox="1">
            <a:spLocks noChangeArrowheads="1"/>
          </p:cNvSpPr>
          <p:nvPr/>
        </p:nvSpPr>
        <p:spPr bwMode="auto">
          <a:xfrm>
            <a:off x="7378700" y="1764268"/>
            <a:ext cx="9987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dirty="0">
                <a:sym typeface="Symbol" charset="0"/>
              </a:rPr>
              <a:t> = 0.05</a:t>
            </a:r>
            <a:endParaRPr lang="en-US" sz="1800" dirty="0"/>
          </a:p>
        </p:txBody>
      </p:sp>
      <p:sp>
        <p:nvSpPr>
          <p:cNvPr id="22548" name="Text Box 17"/>
          <p:cNvSpPr txBox="1">
            <a:spLocks noChangeArrowheads="1"/>
          </p:cNvSpPr>
          <p:nvPr/>
        </p:nvSpPr>
        <p:spPr bwMode="auto">
          <a:xfrm>
            <a:off x="212725" y="2239962"/>
            <a:ext cx="21256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dirty="0"/>
              <a:t>Step 2:  Set criteria</a:t>
            </a:r>
          </a:p>
        </p:txBody>
      </p:sp>
      <p:pic>
        <p:nvPicPr>
          <p:cNvPr id="22549"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0" y="2255837"/>
            <a:ext cx="1962150" cy="103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50" name="Line 20"/>
          <p:cNvSpPr>
            <a:spLocks noChangeShapeType="1"/>
          </p:cNvSpPr>
          <p:nvPr/>
        </p:nvSpPr>
        <p:spPr bwMode="auto">
          <a:xfrm>
            <a:off x="4003675" y="2290762"/>
            <a:ext cx="0" cy="990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51" name="Freeform 23"/>
          <p:cNvSpPr>
            <a:spLocks/>
          </p:cNvSpPr>
          <p:nvPr/>
        </p:nvSpPr>
        <p:spPr bwMode="auto">
          <a:xfrm>
            <a:off x="3068638" y="3127375"/>
            <a:ext cx="309562" cy="187325"/>
          </a:xfrm>
          <a:custGeom>
            <a:avLst/>
            <a:gdLst>
              <a:gd name="T0" fmla="*/ 2147483647 w 195"/>
              <a:gd name="T1" fmla="*/ 2147483647 h 118"/>
              <a:gd name="T2" fmla="*/ 2147483647 w 195"/>
              <a:gd name="T3" fmla="*/ 2147483647 h 118"/>
              <a:gd name="T4" fmla="*/ 2147483647 w 195"/>
              <a:gd name="T5" fmla="*/ 2147483647 h 118"/>
              <a:gd name="T6" fmla="*/ 2147483647 w 195"/>
              <a:gd name="T7" fmla="*/ 2147483647 h 118"/>
              <a:gd name="T8" fmla="*/ 2147483647 w 195"/>
              <a:gd name="T9" fmla="*/ 2147483647 h 118"/>
              <a:gd name="T10" fmla="*/ 2147483647 w 195"/>
              <a:gd name="T11" fmla="*/ 2147483647 h 118"/>
              <a:gd name="T12" fmla="*/ 2147483647 w 195"/>
              <a:gd name="T13" fmla="*/ 2147483647 h 118"/>
              <a:gd name="T14" fmla="*/ 0 60000 65536"/>
              <a:gd name="T15" fmla="*/ 0 60000 65536"/>
              <a:gd name="T16" fmla="*/ 0 60000 65536"/>
              <a:gd name="T17" fmla="*/ 0 60000 65536"/>
              <a:gd name="T18" fmla="*/ 0 60000 65536"/>
              <a:gd name="T19" fmla="*/ 0 60000 65536"/>
              <a:gd name="T20" fmla="*/ 0 60000 65536"/>
              <a:gd name="T21" fmla="*/ 0 w 195"/>
              <a:gd name="T22" fmla="*/ 0 h 118"/>
              <a:gd name="T23" fmla="*/ 195 w 195"/>
              <a:gd name="T24" fmla="*/ 118 h 11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5" h="118">
                <a:moveTo>
                  <a:pt x="3" y="114"/>
                </a:moveTo>
                <a:cubicBezTo>
                  <a:pt x="24" y="50"/>
                  <a:pt x="0" y="83"/>
                  <a:pt x="81" y="62"/>
                </a:cubicBezTo>
                <a:cubicBezTo>
                  <a:pt x="107" y="54"/>
                  <a:pt x="160" y="36"/>
                  <a:pt x="160" y="36"/>
                </a:cubicBezTo>
                <a:cubicBezTo>
                  <a:pt x="168" y="27"/>
                  <a:pt x="177" y="0"/>
                  <a:pt x="186" y="9"/>
                </a:cubicBezTo>
                <a:cubicBezTo>
                  <a:pt x="195" y="18"/>
                  <a:pt x="176" y="35"/>
                  <a:pt x="173" y="49"/>
                </a:cubicBezTo>
                <a:cubicBezTo>
                  <a:pt x="168" y="66"/>
                  <a:pt x="174" y="90"/>
                  <a:pt x="160" y="101"/>
                </a:cubicBezTo>
                <a:cubicBezTo>
                  <a:pt x="135" y="118"/>
                  <a:pt x="29" y="114"/>
                  <a:pt x="3" y="114"/>
                </a:cubicBezTo>
                <a:close/>
              </a:path>
            </a:pathLst>
          </a:custGeom>
          <a:solidFill>
            <a:srgbClr val="A5C896">
              <a:alpha val="54117"/>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2552" name="Line 24"/>
          <p:cNvSpPr>
            <a:spLocks noChangeShapeType="1"/>
          </p:cNvSpPr>
          <p:nvPr/>
        </p:nvSpPr>
        <p:spPr bwMode="auto">
          <a:xfrm>
            <a:off x="3332163" y="3149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53" name="Freeform 25"/>
          <p:cNvSpPr>
            <a:spLocks/>
          </p:cNvSpPr>
          <p:nvPr/>
        </p:nvSpPr>
        <p:spPr bwMode="auto">
          <a:xfrm>
            <a:off x="4656138" y="3122612"/>
            <a:ext cx="306387" cy="271463"/>
          </a:xfrm>
          <a:custGeom>
            <a:avLst/>
            <a:gdLst>
              <a:gd name="T0" fmla="*/ 2147483647 w 193"/>
              <a:gd name="T1" fmla="*/ 2147483647 h 171"/>
              <a:gd name="T2" fmla="*/ 2147483647 w 193"/>
              <a:gd name="T3" fmla="*/ 2147483647 h 171"/>
              <a:gd name="T4" fmla="*/ 2147483647 w 193"/>
              <a:gd name="T5" fmla="*/ 2147483647 h 171"/>
              <a:gd name="T6" fmla="*/ 2147483647 w 193"/>
              <a:gd name="T7" fmla="*/ 2147483647 h 171"/>
              <a:gd name="T8" fmla="*/ 2147483647 w 193"/>
              <a:gd name="T9" fmla="*/ 2147483647 h 171"/>
              <a:gd name="T10" fmla="*/ 2147483647 w 193"/>
              <a:gd name="T11" fmla="*/ 2147483647 h 171"/>
              <a:gd name="T12" fmla="*/ 0 60000 65536"/>
              <a:gd name="T13" fmla="*/ 0 60000 65536"/>
              <a:gd name="T14" fmla="*/ 0 60000 65536"/>
              <a:gd name="T15" fmla="*/ 0 60000 65536"/>
              <a:gd name="T16" fmla="*/ 0 60000 65536"/>
              <a:gd name="T17" fmla="*/ 0 60000 65536"/>
              <a:gd name="T18" fmla="*/ 0 w 193"/>
              <a:gd name="T19" fmla="*/ 0 h 171"/>
              <a:gd name="T20" fmla="*/ 193 w 193"/>
              <a:gd name="T21" fmla="*/ 171 h 171"/>
            </a:gdLst>
            <a:ahLst/>
            <a:cxnLst>
              <a:cxn ang="T12">
                <a:pos x="T0" y="T1"/>
              </a:cxn>
              <a:cxn ang="T13">
                <a:pos x="T2" y="T3"/>
              </a:cxn>
              <a:cxn ang="T14">
                <a:pos x="T4" y="T5"/>
              </a:cxn>
              <a:cxn ang="T15">
                <a:pos x="T6" y="T7"/>
              </a:cxn>
              <a:cxn ang="T16">
                <a:pos x="T8" y="T9"/>
              </a:cxn>
              <a:cxn ang="T17">
                <a:pos x="T10" y="T11"/>
              </a:cxn>
            </a:cxnLst>
            <a:rect l="T18" t="T19" r="T20" b="T21"/>
            <a:pathLst>
              <a:path w="193" h="171">
                <a:moveTo>
                  <a:pt x="4" y="117"/>
                </a:moveTo>
                <a:cubicBezTo>
                  <a:pt x="8" y="82"/>
                  <a:pt x="0" y="43"/>
                  <a:pt x="17" y="12"/>
                </a:cubicBezTo>
                <a:cubicBezTo>
                  <a:pt x="22" y="0"/>
                  <a:pt x="32" y="33"/>
                  <a:pt x="44" y="39"/>
                </a:cubicBezTo>
                <a:cubicBezTo>
                  <a:pt x="68" y="51"/>
                  <a:pt x="95" y="56"/>
                  <a:pt x="122" y="65"/>
                </a:cubicBezTo>
                <a:cubicBezTo>
                  <a:pt x="135" y="69"/>
                  <a:pt x="162" y="78"/>
                  <a:pt x="162" y="78"/>
                </a:cubicBezTo>
                <a:cubicBezTo>
                  <a:pt x="193" y="171"/>
                  <a:pt x="188" y="117"/>
                  <a:pt x="4" y="117"/>
                </a:cubicBezTo>
                <a:close/>
              </a:path>
            </a:pathLst>
          </a:custGeom>
          <a:solidFill>
            <a:srgbClr val="A5C896">
              <a:alpha val="54901"/>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2554" name="Line 26"/>
          <p:cNvSpPr>
            <a:spLocks noChangeShapeType="1"/>
          </p:cNvSpPr>
          <p:nvPr/>
        </p:nvSpPr>
        <p:spPr bwMode="auto">
          <a:xfrm>
            <a:off x="2819400" y="3302000"/>
            <a:ext cx="2362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55" name="Line 27"/>
          <p:cNvSpPr>
            <a:spLocks noChangeShapeType="1"/>
          </p:cNvSpPr>
          <p:nvPr/>
        </p:nvSpPr>
        <p:spPr bwMode="auto">
          <a:xfrm>
            <a:off x="4668838" y="3149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56" name="Text Box 28"/>
          <p:cNvSpPr txBox="1">
            <a:spLocks noChangeArrowheads="1"/>
          </p:cNvSpPr>
          <p:nvPr/>
        </p:nvSpPr>
        <p:spPr bwMode="auto">
          <a:xfrm>
            <a:off x="3048000" y="3367087"/>
            <a:ext cx="6080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600"/>
              <a:t>-1.96</a:t>
            </a:r>
          </a:p>
        </p:txBody>
      </p:sp>
      <p:sp>
        <p:nvSpPr>
          <p:cNvPr id="22557" name="Text Box 29"/>
          <p:cNvSpPr txBox="1">
            <a:spLocks noChangeArrowheads="1"/>
          </p:cNvSpPr>
          <p:nvPr/>
        </p:nvSpPr>
        <p:spPr bwMode="auto">
          <a:xfrm>
            <a:off x="4419600" y="3367087"/>
            <a:ext cx="5397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600"/>
              <a:t>1.96</a:t>
            </a:r>
          </a:p>
        </p:txBody>
      </p:sp>
      <p:sp>
        <p:nvSpPr>
          <p:cNvPr id="22558" name="Text Box 31"/>
          <p:cNvSpPr txBox="1">
            <a:spLocks noChangeArrowheads="1"/>
          </p:cNvSpPr>
          <p:nvPr/>
        </p:nvSpPr>
        <p:spPr bwMode="auto">
          <a:xfrm>
            <a:off x="3889375" y="3322637"/>
            <a:ext cx="2746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600"/>
              <a:t>z</a:t>
            </a:r>
          </a:p>
        </p:txBody>
      </p:sp>
      <p:sp>
        <p:nvSpPr>
          <p:cNvPr id="22559" name="Text Box 32"/>
          <p:cNvSpPr txBox="1">
            <a:spLocks noChangeArrowheads="1"/>
          </p:cNvSpPr>
          <p:nvPr/>
        </p:nvSpPr>
        <p:spPr bwMode="auto">
          <a:xfrm>
            <a:off x="5566375" y="2069684"/>
            <a:ext cx="144402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600" u="sng" dirty="0"/>
              <a:t>Critical Region</a:t>
            </a:r>
          </a:p>
        </p:txBody>
      </p:sp>
      <p:sp>
        <p:nvSpPr>
          <p:cNvPr id="22560" name="Text Box 33"/>
          <p:cNvSpPr txBox="1">
            <a:spLocks noChangeArrowheads="1"/>
          </p:cNvSpPr>
          <p:nvPr/>
        </p:nvSpPr>
        <p:spPr bwMode="auto">
          <a:xfrm>
            <a:off x="5794975" y="2374484"/>
            <a:ext cx="95571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600" dirty="0"/>
              <a:t>z  &gt;  1.96</a:t>
            </a:r>
          </a:p>
        </p:txBody>
      </p:sp>
      <p:sp>
        <p:nvSpPr>
          <p:cNvPr id="22561" name="Text Box 34"/>
          <p:cNvSpPr txBox="1">
            <a:spLocks noChangeArrowheads="1"/>
          </p:cNvSpPr>
          <p:nvPr/>
        </p:nvSpPr>
        <p:spPr bwMode="auto">
          <a:xfrm>
            <a:off x="5810850" y="3014246"/>
            <a:ext cx="97274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600"/>
              <a:t>z  &lt; -1.96</a:t>
            </a:r>
          </a:p>
        </p:txBody>
      </p:sp>
      <p:sp>
        <p:nvSpPr>
          <p:cNvPr id="22562" name="Text Box 35"/>
          <p:cNvSpPr txBox="1">
            <a:spLocks noChangeArrowheads="1"/>
          </p:cNvSpPr>
          <p:nvPr/>
        </p:nvSpPr>
        <p:spPr bwMode="auto">
          <a:xfrm>
            <a:off x="6177563" y="2679284"/>
            <a:ext cx="35558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600"/>
              <a:t>or</a:t>
            </a:r>
          </a:p>
        </p:txBody>
      </p:sp>
      <p:sp>
        <p:nvSpPr>
          <p:cNvPr id="22563" name="Text Box 36"/>
          <p:cNvSpPr txBox="1">
            <a:spLocks noChangeArrowheads="1"/>
          </p:cNvSpPr>
          <p:nvPr/>
        </p:nvSpPr>
        <p:spPr bwMode="auto">
          <a:xfrm>
            <a:off x="212725" y="3840162"/>
            <a:ext cx="8953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Step 3:</a:t>
            </a:r>
          </a:p>
        </p:txBody>
      </p:sp>
      <p:sp>
        <p:nvSpPr>
          <p:cNvPr id="22564" name="Text Box 37"/>
          <p:cNvSpPr txBox="1">
            <a:spLocks noChangeArrowheads="1"/>
          </p:cNvSpPr>
          <p:nvPr/>
        </p:nvSpPr>
        <p:spPr bwMode="auto">
          <a:xfrm>
            <a:off x="1327150" y="3840162"/>
            <a:ext cx="97051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dirty="0"/>
              <a:t>n = </a:t>
            </a:r>
            <a:r>
              <a:rPr lang="en-US" sz="2000" dirty="0" smtClean="0"/>
              <a:t>100</a:t>
            </a:r>
            <a:endParaRPr lang="en-US" sz="2000" dirty="0"/>
          </a:p>
        </p:txBody>
      </p:sp>
      <p:grpSp>
        <p:nvGrpSpPr>
          <p:cNvPr id="22565" name="Group 40"/>
          <p:cNvGrpSpPr>
            <a:grpSpLocks/>
          </p:cNvGrpSpPr>
          <p:nvPr/>
        </p:nvGrpSpPr>
        <p:grpSpPr bwMode="auto">
          <a:xfrm>
            <a:off x="3200402" y="3840162"/>
            <a:ext cx="1027113" cy="400050"/>
            <a:chOff x="1886" y="2845"/>
            <a:chExt cx="647" cy="252"/>
          </a:xfrm>
        </p:grpSpPr>
        <p:sp>
          <p:nvSpPr>
            <p:cNvPr id="22568" name="Text Box 38"/>
            <p:cNvSpPr txBox="1">
              <a:spLocks noChangeArrowheads="1"/>
            </p:cNvSpPr>
            <p:nvPr/>
          </p:nvSpPr>
          <p:spPr bwMode="auto">
            <a:xfrm>
              <a:off x="1886" y="2845"/>
              <a:ext cx="647"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dirty="0"/>
                <a:t>X = </a:t>
              </a:r>
              <a:r>
                <a:rPr lang="en-US" sz="2000" dirty="0" smtClean="0"/>
                <a:t>515</a:t>
              </a:r>
              <a:endParaRPr lang="en-US" sz="2000" dirty="0"/>
            </a:p>
          </p:txBody>
        </p:sp>
        <p:sp>
          <p:nvSpPr>
            <p:cNvPr id="22569" name="Line 39"/>
            <p:cNvSpPr>
              <a:spLocks noChangeShapeType="1"/>
            </p:cNvSpPr>
            <p:nvPr/>
          </p:nvSpPr>
          <p:spPr bwMode="auto">
            <a:xfrm>
              <a:off x="1946" y="288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aphicFrame>
        <p:nvGraphicFramePr>
          <p:cNvPr id="22530" name="Object 2"/>
          <p:cNvGraphicFramePr>
            <a:graphicFrameLocks noChangeAspect="1"/>
          </p:cNvGraphicFramePr>
          <p:nvPr>
            <p:extLst>
              <p:ext uri="{D42A27DB-BD31-4B8C-83A1-F6EECF244321}">
                <p14:modId xmlns:p14="http://schemas.microsoft.com/office/powerpoint/2010/main" val="2884877684"/>
              </p:ext>
            </p:extLst>
          </p:nvPr>
        </p:nvGraphicFramePr>
        <p:xfrm>
          <a:off x="5105400" y="3703637"/>
          <a:ext cx="990600" cy="628650"/>
        </p:xfrm>
        <a:graphic>
          <a:graphicData uri="http://schemas.openxmlformats.org/presentationml/2006/ole">
            <mc:AlternateContent xmlns:mc="http://schemas.openxmlformats.org/markup-compatibility/2006">
              <mc:Choice xmlns:v="urn:schemas-microsoft-com:vml" Requires="v">
                <p:oleObj spid="_x0000_s102464" name="Equation" r:id="rId5" imgW="939800" imgH="596900" progId="Equation.3">
                  <p:embed/>
                </p:oleObj>
              </mc:Choice>
              <mc:Fallback>
                <p:oleObj name="Equation" r:id="rId5" imgW="939800" imgH="5969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05400" y="3703637"/>
                        <a:ext cx="99060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2531" name="Object 3"/>
          <p:cNvGraphicFramePr>
            <a:graphicFrameLocks noChangeAspect="1"/>
          </p:cNvGraphicFramePr>
          <p:nvPr>
            <p:extLst>
              <p:ext uri="{D42A27DB-BD31-4B8C-83A1-F6EECF244321}">
                <p14:modId xmlns:p14="http://schemas.microsoft.com/office/powerpoint/2010/main" val="2000617340"/>
              </p:ext>
            </p:extLst>
          </p:nvPr>
        </p:nvGraphicFramePr>
        <p:xfrm>
          <a:off x="6316663" y="3797300"/>
          <a:ext cx="550862" cy="441325"/>
        </p:xfrm>
        <a:graphic>
          <a:graphicData uri="http://schemas.openxmlformats.org/presentationml/2006/ole">
            <mc:AlternateContent xmlns:mc="http://schemas.openxmlformats.org/markup-compatibility/2006">
              <mc:Choice xmlns:v="urn:schemas-microsoft-com:vml" Requires="v">
                <p:oleObj spid="_x0000_s102465" name="Equation" r:id="rId7" imgW="520700" imgH="419100" progId="Equation.3">
                  <p:embed/>
                </p:oleObj>
              </mc:Choice>
              <mc:Fallback>
                <p:oleObj name="Equation" r:id="rId7" imgW="520700" imgH="419100" progId="Equation.3">
                  <p:embed/>
                  <p:pic>
                    <p:nvPicPr>
                      <p:cNvPr id="0" name=""/>
                      <p:cNvPicPr>
                        <a:picLocks noChangeAspect="1" noChangeArrowheads="1"/>
                      </p:cNvPicPr>
                      <p:nvPr/>
                    </p:nvPicPr>
                    <p:blipFill>
                      <a:blip r:embed="rId8"/>
                      <a:srcRect/>
                      <a:stretch>
                        <a:fillRect/>
                      </a:stretch>
                    </p:blipFill>
                    <p:spPr bwMode="auto">
                      <a:xfrm>
                        <a:off x="6316663" y="3797300"/>
                        <a:ext cx="550862" cy="44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2532" name="Object 4"/>
          <p:cNvGraphicFramePr>
            <a:graphicFrameLocks noChangeAspect="1"/>
          </p:cNvGraphicFramePr>
          <p:nvPr>
            <p:extLst>
              <p:ext uri="{D42A27DB-BD31-4B8C-83A1-F6EECF244321}">
                <p14:modId xmlns:p14="http://schemas.microsoft.com/office/powerpoint/2010/main" val="3472862601"/>
              </p:ext>
            </p:extLst>
          </p:nvPr>
        </p:nvGraphicFramePr>
        <p:xfrm>
          <a:off x="7154863" y="3810000"/>
          <a:ext cx="417512" cy="414337"/>
        </p:xfrm>
        <a:graphic>
          <a:graphicData uri="http://schemas.openxmlformats.org/presentationml/2006/ole">
            <mc:AlternateContent xmlns:mc="http://schemas.openxmlformats.org/markup-compatibility/2006">
              <mc:Choice xmlns:v="urn:schemas-microsoft-com:vml" Requires="v">
                <p:oleObj spid="_x0000_s102466" name="Equation" r:id="rId9" imgW="393700" imgH="393700" progId="Equation.3">
                  <p:embed/>
                </p:oleObj>
              </mc:Choice>
              <mc:Fallback>
                <p:oleObj name="Equation" r:id="rId9" imgW="393700" imgH="393700" progId="Equation.3">
                  <p:embed/>
                  <p:pic>
                    <p:nvPicPr>
                      <p:cNvPr id="0" name=""/>
                      <p:cNvPicPr>
                        <a:picLocks noChangeAspect="1" noChangeArrowheads="1"/>
                      </p:cNvPicPr>
                      <p:nvPr/>
                    </p:nvPicPr>
                    <p:blipFill>
                      <a:blip r:embed="rId10"/>
                      <a:srcRect/>
                      <a:stretch>
                        <a:fillRect/>
                      </a:stretch>
                    </p:blipFill>
                    <p:spPr bwMode="auto">
                      <a:xfrm>
                        <a:off x="7154863" y="3810000"/>
                        <a:ext cx="417512" cy="414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2533" name="Object 5"/>
          <p:cNvGraphicFramePr>
            <a:graphicFrameLocks noChangeAspect="1"/>
          </p:cNvGraphicFramePr>
          <p:nvPr>
            <p:extLst>
              <p:ext uri="{D42A27DB-BD31-4B8C-83A1-F6EECF244321}">
                <p14:modId xmlns:p14="http://schemas.microsoft.com/office/powerpoint/2010/main" val="81078706"/>
              </p:ext>
            </p:extLst>
          </p:nvPr>
        </p:nvGraphicFramePr>
        <p:xfrm>
          <a:off x="7891463" y="3911600"/>
          <a:ext cx="323850" cy="173037"/>
        </p:xfrm>
        <a:graphic>
          <a:graphicData uri="http://schemas.openxmlformats.org/presentationml/2006/ole">
            <mc:AlternateContent xmlns:mc="http://schemas.openxmlformats.org/markup-compatibility/2006">
              <mc:Choice xmlns:v="urn:schemas-microsoft-com:vml" Requires="v">
                <p:oleObj spid="_x0000_s102467" name="Equation" r:id="rId11" imgW="304800" imgH="165100" progId="Equation.3">
                  <p:embed/>
                </p:oleObj>
              </mc:Choice>
              <mc:Fallback>
                <p:oleObj name="Equation" r:id="rId11" imgW="304800" imgH="165100" progId="Equation.3">
                  <p:embed/>
                  <p:pic>
                    <p:nvPicPr>
                      <p:cNvPr id="0" name=""/>
                      <p:cNvPicPr>
                        <a:picLocks noChangeAspect="1" noChangeArrowheads="1"/>
                      </p:cNvPicPr>
                      <p:nvPr/>
                    </p:nvPicPr>
                    <p:blipFill>
                      <a:blip r:embed="rId12"/>
                      <a:srcRect/>
                      <a:stretch>
                        <a:fillRect/>
                      </a:stretch>
                    </p:blipFill>
                    <p:spPr bwMode="auto">
                      <a:xfrm>
                        <a:off x="7891463" y="3911600"/>
                        <a:ext cx="323850" cy="173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2534" name="Object 6"/>
          <p:cNvGraphicFramePr>
            <a:graphicFrameLocks noChangeAspect="1"/>
          </p:cNvGraphicFramePr>
          <p:nvPr>
            <p:extLst>
              <p:ext uri="{D42A27DB-BD31-4B8C-83A1-F6EECF244321}">
                <p14:modId xmlns:p14="http://schemas.microsoft.com/office/powerpoint/2010/main" val="2241589248"/>
              </p:ext>
            </p:extLst>
          </p:nvPr>
        </p:nvGraphicFramePr>
        <p:xfrm>
          <a:off x="1749425" y="4529138"/>
          <a:ext cx="909638" cy="508000"/>
        </p:xfrm>
        <a:graphic>
          <a:graphicData uri="http://schemas.openxmlformats.org/presentationml/2006/ole">
            <mc:AlternateContent xmlns:mc="http://schemas.openxmlformats.org/markup-compatibility/2006">
              <mc:Choice xmlns:v="urn:schemas-microsoft-com:vml" Requires="v">
                <p:oleObj spid="_x0000_s102468" name="Equation" r:id="rId13" imgW="863600" imgH="482600" progId="Equation.3">
                  <p:embed/>
                </p:oleObj>
              </mc:Choice>
              <mc:Fallback>
                <p:oleObj name="Equation" r:id="rId13" imgW="863600" imgH="482600" progId="Equation.3">
                  <p:embed/>
                  <p:pic>
                    <p:nvPicPr>
                      <p:cNvPr id="0" name=""/>
                      <p:cNvPicPr>
                        <a:picLocks noChangeAspect="1" noChangeArrowheads="1"/>
                      </p:cNvPicPr>
                      <p:nvPr/>
                    </p:nvPicPr>
                    <p:blipFill>
                      <a:blip r:embed="rId14"/>
                      <a:srcRect/>
                      <a:stretch>
                        <a:fillRect/>
                      </a:stretch>
                    </p:blipFill>
                    <p:spPr bwMode="auto">
                      <a:xfrm>
                        <a:off x="1749425" y="4529138"/>
                        <a:ext cx="909638" cy="50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2535" name="Object 7"/>
          <p:cNvGraphicFramePr>
            <a:graphicFrameLocks noChangeAspect="1"/>
          </p:cNvGraphicFramePr>
          <p:nvPr>
            <p:extLst>
              <p:ext uri="{D42A27DB-BD31-4B8C-83A1-F6EECF244321}">
                <p14:modId xmlns:p14="http://schemas.microsoft.com/office/powerpoint/2010/main" val="2634775638"/>
              </p:ext>
            </p:extLst>
          </p:nvPr>
        </p:nvGraphicFramePr>
        <p:xfrm>
          <a:off x="3044825" y="4465638"/>
          <a:ext cx="2051050" cy="538162"/>
        </p:xfrm>
        <a:graphic>
          <a:graphicData uri="http://schemas.openxmlformats.org/presentationml/2006/ole">
            <mc:AlternateContent xmlns:mc="http://schemas.openxmlformats.org/markup-compatibility/2006">
              <mc:Choice xmlns:v="urn:schemas-microsoft-com:vml" Requires="v">
                <p:oleObj spid="_x0000_s102469" name="Equation" r:id="rId15" imgW="1498600" imgH="393700" progId="Equation.3">
                  <p:embed/>
                </p:oleObj>
              </mc:Choice>
              <mc:Fallback>
                <p:oleObj name="Equation" r:id="rId15" imgW="1498600" imgH="393700" progId="Equation.3">
                  <p:embed/>
                  <p:pic>
                    <p:nvPicPr>
                      <p:cNvPr id="0" name=""/>
                      <p:cNvPicPr>
                        <a:picLocks noChangeAspect="1" noChangeArrowheads="1"/>
                      </p:cNvPicPr>
                      <p:nvPr/>
                    </p:nvPicPr>
                    <p:blipFill>
                      <a:blip r:embed="rId16"/>
                      <a:srcRect/>
                      <a:stretch>
                        <a:fillRect/>
                      </a:stretch>
                    </p:blipFill>
                    <p:spPr bwMode="auto">
                      <a:xfrm>
                        <a:off x="3044825" y="4465638"/>
                        <a:ext cx="2051050" cy="538162"/>
                      </a:xfrm>
                      <a:prstGeom prst="rect">
                        <a:avLst/>
                      </a:prstGeom>
                      <a:noFill/>
                      <a:ln>
                        <a:noFill/>
                      </a:ln>
                      <a:effectLst/>
                      <a:extLst/>
                    </p:spPr>
                  </p:pic>
                </p:oleObj>
              </mc:Fallback>
            </mc:AlternateContent>
          </a:graphicData>
        </a:graphic>
      </p:graphicFrame>
      <p:sp>
        <p:nvSpPr>
          <p:cNvPr id="22566" name="Text Box 48"/>
          <p:cNvSpPr txBox="1">
            <a:spLocks noChangeArrowheads="1"/>
          </p:cNvSpPr>
          <p:nvPr/>
        </p:nvSpPr>
        <p:spPr bwMode="auto">
          <a:xfrm>
            <a:off x="304800" y="5241925"/>
            <a:ext cx="68677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dirty="0"/>
              <a:t>Step 4:  </a:t>
            </a:r>
            <a:r>
              <a:rPr lang="en-US" sz="2000" dirty="0" smtClean="0"/>
              <a:t>Retain H</a:t>
            </a:r>
            <a:r>
              <a:rPr lang="en-US" sz="2000" baseline="-25000" dirty="0" smtClean="0"/>
              <a:t>o</a:t>
            </a:r>
            <a:r>
              <a:rPr lang="en-US" sz="2000" dirty="0" smtClean="0"/>
              <a:t> </a:t>
            </a:r>
            <a:r>
              <a:rPr lang="en-US" sz="2000" dirty="0"/>
              <a:t>because </a:t>
            </a:r>
            <a:r>
              <a:rPr lang="en-US" sz="2000" dirty="0" err="1"/>
              <a:t>Z</a:t>
            </a:r>
            <a:r>
              <a:rPr lang="en-US" sz="2000" baseline="-25000" dirty="0" err="1"/>
              <a:t>obt</a:t>
            </a:r>
            <a:r>
              <a:rPr lang="en-US" sz="2000" dirty="0"/>
              <a:t> of </a:t>
            </a:r>
            <a:r>
              <a:rPr lang="en-US" dirty="0"/>
              <a:t> </a:t>
            </a:r>
            <a:r>
              <a:rPr lang="en-US" sz="2000" dirty="0"/>
              <a:t>1</a:t>
            </a:r>
            <a:r>
              <a:rPr lang="en-US" sz="2000" dirty="0" smtClean="0"/>
              <a:t>.5</a:t>
            </a:r>
            <a:r>
              <a:rPr lang="en-US" dirty="0" smtClean="0"/>
              <a:t> </a:t>
            </a:r>
            <a:r>
              <a:rPr lang="en-US" sz="2000" dirty="0"/>
              <a:t>is </a:t>
            </a:r>
            <a:r>
              <a:rPr lang="en-US" sz="2000" dirty="0" smtClean="0"/>
              <a:t>not in </a:t>
            </a:r>
            <a:r>
              <a:rPr lang="en-US" sz="2000" dirty="0"/>
              <a:t>the critical region.</a:t>
            </a:r>
          </a:p>
        </p:txBody>
      </p:sp>
      <p:sp>
        <p:nvSpPr>
          <p:cNvPr id="22567" name="Text Box 49"/>
          <p:cNvSpPr txBox="1">
            <a:spLocks noChangeArrowheads="1"/>
          </p:cNvSpPr>
          <p:nvPr/>
        </p:nvSpPr>
        <p:spPr bwMode="auto">
          <a:xfrm>
            <a:off x="304801" y="5897562"/>
            <a:ext cx="78486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dirty="0"/>
              <a:t>Step 5:  </a:t>
            </a:r>
            <a:r>
              <a:rPr lang="en-US" sz="2000" dirty="0" smtClean="0"/>
              <a:t>Conclusion.  There was no effect of the Kaplan training on</a:t>
            </a:r>
            <a:r>
              <a:rPr lang="en-US" sz="2000" dirty="0"/>
              <a:t> </a:t>
            </a:r>
            <a:r>
              <a:rPr lang="en-US" sz="2000" dirty="0" smtClean="0"/>
              <a:t>GRE scores </a:t>
            </a:r>
            <a:r>
              <a:rPr lang="en-US" sz="2000" dirty="0"/>
              <a:t>o</a:t>
            </a:r>
            <a:r>
              <a:rPr lang="en-US" sz="2000" dirty="0" smtClean="0"/>
              <a:t>n average, </a:t>
            </a:r>
            <a:r>
              <a:rPr lang="en-US" sz="2000" i="1" dirty="0" smtClean="0"/>
              <a:t>z = 1.5, p </a:t>
            </a:r>
            <a:r>
              <a:rPr lang="en-US" sz="2000" dirty="0"/>
              <a:t>&gt;</a:t>
            </a:r>
            <a:r>
              <a:rPr lang="en-US" sz="2000" dirty="0" smtClean="0"/>
              <a:t> .05.</a:t>
            </a:r>
            <a:endParaRPr lang="en-US" sz="2000" dirty="0"/>
          </a:p>
        </p:txBody>
      </p:sp>
    </p:spTree>
    <p:extLst>
      <p:ext uri="{BB962C8B-B14F-4D97-AF65-F5344CB8AC3E}">
        <p14:creationId xmlns:p14="http://schemas.microsoft.com/office/powerpoint/2010/main" val="1569789095"/>
      </p:ext>
    </p:extLst>
  </p:cSld>
  <p:clrMapOvr>
    <a:masterClrMapping/>
  </p:clrMapOvr>
  <p:transition xmlns:p14="http://schemas.microsoft.com/office/powerpoint/2010/main">
    <p:pull dir="r"/>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5B77D26F-9FD5-5A45-91BC-BCC1A74BFB02}" type="slidenum">
              <a:rPr lang="en-US" sz="1400"/>
              <a:pPr/>
              <a:t>17</a:t>
            </a:fld>
            <a:endParaRPr lang="en-US" sz="1400"/>
          </a:p>
        </p:txBody>
      </p:sp>
      <p:sp>
        <p:nvSpPr>
          <p:cNvPr id="22537" name="Rectangle 2"/>
          <p:cNvSpPr>
            <a:spLocks noGrp="1" noChangeArrowheads="1"/>
          </p:cNvSpPr>
          <p:nvPr>
            <p:ph type="title"/>
          </p:nvPr>
        </p:nvSpPr>
        <p:spPr>
          <a:xfrm>
            <a:off x="685800" y="-1752600"/>
            <a:ext cx="7772400" cy="1143000"/>
          </a:xfrm>
        </p:spPr>
        <p:txBody>
          <a:bodyPr/>
          <a:lstStyle/>
          <a:p>
            <a:pPr eaLnBrk="1" hangingPunct="1"/>
            <a:r>
              <a:rPr lang="en-US">
                <a:latin typeface="Times" charset="0"/>
                <a:ea typeface="ＭＳ Ｐゴシック" charset="0"/>
                <a:cs typeface="ＭＳ Ｐゴシック" charset="0"/>
              </a:rPr>
              <a:t>Hypothesis testing example problem</a:t>
            </a:r>
          </a:p>
        </p:txBody>
      </p:sp>
      <p:sp>
        <p:nvSpPr>
          <p:cNvPr id="22538" name="Text Box 3"/>
          <p:cNvSpPr txBox="1">
            <a:spLocks noChangeArrowheads="1"/>
          </p:cNvSpPr>
          <p:nvPr/>
        </p:nvSpPr>
        <p:spPr bwMode="auto">
          <a:xfrm>
            <a:off x="1828800" y="152400"/>
            <a:ext cx="563868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dirty="0" smtClean="0"/>
              <a:t>What if the sample mean is not in the critical region?</a:t>
            </a:r>
            <a:endParaRPr lang="en-US" sz="2000" dirty="0"/>
          </a:p>
        </p:txBody>
      </p:sp>
      <p:sp>
        <p:nvSpPr>
          <p:cNvPr id="22540" name="Text Box 5"/>
          <p:cNvSpPr txBox="1">
            <a:spLocks noChangeArrowheads="1"/>
          </p:cNvSpPr>
          <p:nvPr/>
        </p:nvSpPr>
        <p:spPr bwMode="auto">
          <a:xfrm>
            <a:off x="247650" y="762000"/>
            <a:ext cx="8953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Step 1:</a:t>
            </a:r>
          </a:p>
        </p:txBody>
      </p:sp>
      <p:sp>
        <p:nvSpPr>
          <p:cNvPr id="22541" name="Text Box 6"/>
          <p:cNvSpPr txBox="1">
            <a:spLocks noChangeArrowheads="1"/>
          </p:cNvSpPr>
          <p:nvPr/>
        </p:nvSpPr>
        <p:spPr bwMode="auto">
          <a:xfrm>
            <a:off x="1355725" y="715963"/>
            <a:ext cx="647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H</a:t>
            </a:r>
            <a:r>
              <a:rPr lang="en-US" sz="2000" baseline="-25000"/>
              <a:t>o</a:t>
            </a:r>
            <a:r>
              <a:rPr lang="en-US" sz="2000"/>
              <a:t>:  </a:t>
            </a:r>
          </a:p>
        </p:txBody>
      </p:sp>
      <p:grpSp>
        <p:nvGrpSpPr>
          <p:cNvPr id="22542" name="Group 10"/>
          <p:cNvGrpSpPr>
            <a:grpSpLocks/>
          </p:cNvGrpSpPr>
          <p:nvPr/>
        </p:nvGrpSpPr>
        <p:grpSpPr bwMode="auto">
          <a:xfrm>
            <a:off x="2117725" y="715963"/>
            <a:ext cx="1939925" cy="655637"/>
            <a:chOff x="1334" y="547"/>
            <a:chExt cx="1222" cy="413"/>
          </a:xfrm>
        </p:grpSpPr>
        <p:sp>
          <p:nvSpPr>
            <p:cNvPr id="22570" name="Text Box 8"/>
            <p:cNvSpPr txBox="1">
              <a:spLocks noChangeArrowheads="1"/>
            </p:cNvSpPr>
            <p:nvPr/>
          </p:nvSpPr>
          <p:spPr bwMode="auto">
            <a:xfrm>
              <a:off x="1334" y="547"/>
              <a:ext cx="122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µ	  = 18 g </a:t>
              </a:r>
            </a:p>
          </p:txBody>
        </p:sp>
        <p:sp>
          <p:nvSpPr>
            <p:cNvPr id="22571" name="Text Box 9"/>
            <p:cNvSpPr txBox="1">
              <a:spLocks noChangeArrowheads="1"/>
            </p:cNvSpPr>
            <p:nvPr/>
          </p:nvSpPr>
          <p:spPr bwMode="auto">
            <a:xfrm>
              <a:off x="1392" y="672"/>
              <a:ext cx="86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200"/>
                <a:t>Weight of rats of alcoholic mothers</a:t>
              </a:r>
            </a:p>
          </p:txBody>
        </p:sp>
      </p:grpSp>
      <p:sp>
        <p:nvSpPr>
          <p:cNvPr id="22543" name="Text Box 11"/>
          <p:cNvSpPr txBox="1">
            <a:spLocks noChangeArrowheads="1"/>
          </p:cNvSpPr>
          <p:nvPr/>
        </p:nvSpPr>
        <p:spPr bwMode="auto">
          <a:xfrm>
            <a:off x="4419600" y="715963"/>
            <a:ext cx="47244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dirty="0"/>
              <a:t>(There is no effect of alcohol on the average birth </a:t>
            </a:r>
            <a:r>
              <a:rPr lang="en-US" sz="2000" dirty="0" smtClean="0"/>
              <a:t>weight of new born rat pups)</a:t>
            </a:r>
            <a:endParaRPr lang="en-US" sz="2000" dirty="0"/>
          </a:p>
        </p:txBody>
      </p:sp>
      <p:sp>
        <p:nvSpPr>
          <p:cNvPr id="22544" name="Text Box 12"/>
          <p:cNvSpPr txBox="1">
            <a:spLocks noChangeArrowheads="1"/>
          </p:cNvSpPr>
          <p:nvPr/>
        </p:nvSpPr>
        <p:spPr bwMode="auto">
          <a:xfrm>
            <a:off x="1371600" y="1447800"/>
            <a:ext cx="647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H</a:t>
            </a:r>
            <a:r>
              <a:rPr lang="en-US" sz="2000" baseline="-25000"/>
              <a:t>1</a:t>
            </a:r>
            <a:r>
              <a:rPr lang="en-US" sz="2000"/>
              <a:t>:  </a:t>
            </a:r>
          </a:p>
        </p:txBody>
      </p:sp>
      <p:sp>
        <p:nvSpPr>
          <p:cNvPr id="22545" name="Text Box 14"/>
          <p:cNvSpPr txBox="1">
            <a:spLocks noChangeArrowheads="1"/>
          </p:cNvSpPr>
          <p:nvPr/>
        </p:nvSpPr>
        <p:spPr bwMode="auto">
          <a:xfrm>
            <a:off x="2133600" y="1463675"/>
            <a:ext cx="1041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µ </a:t>
            </a:r>
            <a:r>
              <a:rPr lang="en-US" sz="2000">
                <a:sym typeface="Symbol" charset="0"/>
              </a:rPr>
              <a:t> 18 g</a:t>
            </a:r>
            <a:endParaRPr lang="en-US" sz="2000"/>
          </a:p>
        </p:txBody>
      </p:sp>
      <p:sp>
        <p:nvSpPr>
          <p:cNvPr id="22546" name="Text Box 15"/>
          <p:cNvSpPr txBox="1">
            <a:spLocks noChangeArrowheads="1"/>
          </p:cNvSpPr>
          <p:nvPr/>
        </p:nvSpPr>
        <p:spPr bwMode="auto">
          <a:xfrm>
            <a:off x="4419600" y="1463675"/>
            <a:ext cx="39782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dirty="0"/>
              <a:t>(There is an effect…)</a:t>
            </a:r>
          </a:p>
        </p:txBody>
      </p:sp>
      <p:sp>
        <p:nvSpPr>
          <p:cNvPr id="22547" name="Text Box 16"/>
          <p:cNvSpPr txBox="1">
            <a:spLocks noChangeArrowheads="1"/>
          </p:cNvSpPr>
          <p:nvPr/>
        </p:nvSpPr>
        <p:spPr bwMode="auto">
          <a:xfrm>
            <a:off x="7543800" y="1600200"/>
            <a:ext cx="108923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dirty="0">
                <a:sym typeface="Symbol" charset="0"/>
              </a:rPr>
              <a:t> = </a:t>
            </a:r>
            <a:r>
              <a:rPr lang="en-US" sz="2000" dirty="0" smtClean="0">
                <a:sym typeface="Symbol" charset="0"/>
              </a:rPr>
              <a:t>0.01</a:t>
            </a:r>
            <a:endParaRPr lang="en-US" sz="2000" dirty="0"/>
          </a:p>
        </p:txBody>
      </p:sp>
      <p:sp>
        <p:nvSpPr>
          <p:cNvPr id="22548" name="Text Box 17"/>
          <p:cNvSpPr txBox="1">
            <a:spLocks noChangeArrowheads="1"/>
          </p:cNvSpPr>
          <p:nvPr/>
        </p:nvSpPr>
        <p:spPr bwMode="auto">
          <a:xfrm>
            <a:off x="212725" y="2239963"/>
            <a:ext cx="21256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Step 2:  Set criteria</a:t>
            </a:r>
          </a:p>
        </p:txBody>
      </p:sp>
      <p:pic>
        <p:nvPicPr>
          <p:cNvPr id="22549"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0" y="2438400"/>
            <a:ext cx="1962150" cy="103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50" name="Line 20"/>
          <p:cNvSpPr>
            <a:spLocks noChangeShapeType="1"/>
          </p:cNvSpPr>
          <p:nvPr/>
        </p:nvSpPr>
        <p:spPr bwMode="auto">
          <a:xfrm>
            <a:off x="4003675" y="2473325"/>
            <a:ext cx="0" cy="990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51" name="Freeform 23"/>
          <p:cNvSpPr>
            <a:spLocks/>
          </p:cNvSpPr>
          <p:nvPr/>
        </p:nvSpPr>
        <p:spPr bwMode="auto">
          <a:xfrm>
            <a:off x="3068638" y="3309938"/>
            <a:ext cx="309562" cy="187325"/>
          </a:xfrm>
          <a:custGeom>
            <a:avLst/>
            <a:gdLst>
              <a:gd name="T0" fmla="*/ 2147483647 w 195"/>
              <a:gd name="T1" fmla="*/ 2147483647 h 118"/>
              <a:gd name="T2" fmla="*/ 2147483647 w 195"/>
              <a:gd name="T3" fmla="*/ 2147483647 h 118"/>
              <a:gd name="T4" fmla="*/ 2147483647 w 195"/>
              <a:gd name="T5" fmla="*/ 2147483647 h 118"/>
              <a:gd name="T6" fmla="*/ 2147483647 w 195"/>
              <a:gd name="T7" fmla="*/ 2147483647 h 118"/>
              <a:gd name="T8" fmla="*/ 2147483647 w 195"/>
              <a:gd name="T9" fmla="*/ 2147483647 h 118"/>
              <a:gd name="T10" fmla="*/ 2147483647 w 195"/>
              <a:gd name="T11" fmla="*/ 2147483647 h 118"/>
              <a:gd name="T12" fmla="*/ 2147483647 w 195"/>
              <a:gd name="T13" fmla="*/ 2147483647 h 118"/>
              <a:gd name="T14" fmla="*/ 0 60000 65536"/>
              <a:gd name="T15" fmla="*/ 0 60000 65536"/>
              <a:gd name="T16" fmla="*/ 0 60000 65536"/>
              <a:gd name="T17" fmla="*/ 0 60000 65536"/>
              <a:gd name="T18" fmla="*/ 0 60000 65536"/>
              <a:gd name="T19" fmla="*/ 0 60000 65536"/>
              <a:gd name="T20" fmla="*/ 0 60000 65536"/>
              <a:gd name="T21" fmla="*/ 0 w 195"/>
              <a:gd name="T22" fmla="*/ 0 h 118"/>
              <a:gd name="T23" fmla="*/ 195 w 195"/>
              <a:gd name="T24" fmla="*/ 118 h 11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5" h="118">
                <a:moveTo>
                  <a:pt x="3" y="114"/>
                </a:moveTo>
                <a:cubicBezTo>
                  <a:pt x="24" y="50"/>
                  <a:pt x="0" y="83"/>
                  <a:pt x="81" y="62"/>
                </a:cubicBezTo>
                <a:cubicBezTo>
                  <a:pt x="107" y="54"/>
                  <a:pt x="160" y="36"/>
                  <a:pt x="160" y="36"/>
                </a:cubicBezTo>
                <a:cubicBezTo>
                  <a:pt x="168" y="27"/>
                  <a:pt x="177" y="0"/>
                  <a:pt x="186" y="9"/>
                </a:cubicBezTo>
                <a:cubicBezTo>
                  <a:pt x="195" y="18"/>
                  <a:pt x="176" y="35"/>
                  <a:pt x="173" y="49"/>
                </a:cubicBezTo>
                <a:cubicBezTo>
                  <a:pt x="168" y="66"/>
                  <a:pt x="174" y="90"/>
                  <a:pt x="160" y="101"/>
                </a:cubicBezTo>
                <a:cubicBezTo>
                  <a:pt x="135" y="118"/>
                  <a:pt x="29" y="114"/>
                  <a:pt x="3" y="114"/>
                </a:cubicBezTo>
                <a:close/>
              </a:path>
            </a:pathLst>
          </a:custGeom>
          <a:solidFill>
            <a:srgbClr val="A5C896">
              <a:alpha val="54117"/>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2552" name="Line 24"/>
          <p:cNvSpPr>
            <a:spLocks noChangeShapeType="1"/>
          </p:cNvSpPr>
          <p:nvPr/>
        </p:nvSpPr>
        <p:spPr bwMode="auto">
          <a:xfrm>
            <a:off x="3332163" y="3332163"/>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53" name="Freeform 25"/>
          <p:cNvSpPr>
            <a:spLocks/>
          </p:cNvSpPr>
          <p:nvPr/>
        </p:nvSpPr>
        <p:spPr bwMode="auto">
          <a:xfrm>
            <a:off x="4656138" y="3305175"/>
            <a:ext cx="306387" cy="271463"/>
          </a:xfrm>
          <a:custGeom>
            <a:avLst/>
            <a:gdLst>
              <a:gd name="T0" fmla="*/ 2147483647 w 193"/>
              <a:gd name="T1" fmla="*/ 2147483647 h 171"/>
              <a:gd name="T2" fmla="*/ 2147483647 w 193"/>
              <a:gd name="T3" fmla="*/ 2147483647 h 171"/>
              <a:gd name="T4" fmla="*/ 2147483647 w 193"/>
              <a:gd name="T5" fmla="*/ 2147483647 h 171"/>
              <a:gd name="T6" fmla="*/ 2147483647 w 193"/>
              <a:gd name="T7" fmla="*/ 2147483647 h 171"/>
              <a:gd name="T8" fmla="*/ 2147483647 w 193"/>
              <a:gd name="T9" fmla="*/ 2147483647 h 171"/>
              <a:gd name="T10" fmla="*/ 2147483647 w 193"/>
              <a:gd name="T11" fmla="*/ 2147483647 h 171"/>
              <a:gd name="T12" fmla="*/ 0 60000 65536"/>
              <a:gd name="T13" fmla="*/ 0 60000 65536"/>
              <a:gd name="T14" fmla="*/ 0 60000 65536"/>
              <a:gd name="T15" fmla="*/ 0 60000 65536"/>
              <a:gd name="T16" fmla="*/ 0 60000 65536"/>
              <a:gd name="T17" fmla="*/ 0 60000 65536"/>
              <a:gd name="T18" fmla="*/ 0 w 193"/>
              <a:gd name="T19" fmla="*/ 0 h 171"/>
              <a:gd name="T20" fmla="*/ 193 w 193"/>
              <a:gd name="T21" fmla="*/ 171 h 171"/>
            </a:gdLst>
            <a:ahLst/>
            <a:cxnLst>
              <a:cxn ang="T12">
                <a:pos x="T0" y="T1"/>
              </a:cxn>
              <a:cxn ang="T13">
                <a:pos x="T2" y="T3"/>
              </a:cxn>
              <a:cxn ang="T14">
                <a:pos x="T4" y="T5"/>
              </a:cxn>
              <a:cxn ang="T15">
                <a:pos x="T6" y="T7"/>
              </a:cxn>
              <a:cxn ang="T16">
                <a:pos x="T8" y="T9"/>
              </a:cxn>
              <a:cxn ang="T17">
                <a:pos x="T10" y="T11"/>
              </a:cxn>
            </a:cxnLst>
            <a:rect l="T18" t="T19" r="T20" b="T21"/>
            <a:pathLst>
              <a:path w="193" h="171">
                <a:moveTo>
                  <a:pt x="4" y="117"/>
                </a:moveTo>
                <a:cubicBezTo>
                  <a:pt x="8" y="82"/>
                  <a:pt x="0" y="43"/>
                  <a:pt x="17" y="12"/>
                </a:cubicBezTo>
                <a:cubicBezTo>
                  <a:pt x="22" y="0"/>
                  <a:pt x="32" y="33"/>
                  <a:pt x="44" y="39"/>
                </a:cubicBezTo>
                <a:cubicBezTo>
                  <a:pt x="68" y="51"/>
                  <a:pt x="95" y="56"/>
                  <a:pt x="122" y="65"/>
                </a:cubicBezTo>
                <a:cubicBezTo>
                  <a:pt x="135" y="69"/>
                  <a:pt x="162" y="78"/>
                  <a:pt x="162" y="78"/>
                </a:cubicBezTo>
                <a:cubicBezTo>
                  <a:pt x="193" y="171"/>
                  <a:pt x="188" y="117"/>
                  <a:pt x="4" y="117"/>
                </a:cubicBezTo>
                <a:close/>
              </a:path>
            </a:pathLst>
          </a:custGeom>
          <a:solidFill>
            <a:srgbClr val="A5C896">
              <a:alpha val="54901"/>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2554" name="Line 26"/>
          <p:cNvSpPr>
            <a:spLocks noChangeShapeType="1"/>
          </p:cNvSpPr>
          <p:nvPr/>
        </p:nvSpPr>
        <p:spPr bwMode="auto">
          <a:xfrm>
            <a:off x="2819400" y="3484563"/>
            <a:ext cx="2362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55" name="Line 27"/>
          <p:cNvSpPr>
            <a:spLocks noChangeShapeType="1"/>
          </p:cNvSpPr>
          <p:nvPr/>
        </p:nvSpPr>
        <p:spPr bwMode="auto">
          <a:xfrm>
            <a:off x="4668838" y="3332163"/>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56" name="Text Box 28"/>
          <p:cNvSpPr txBox="1">
            <a:spLocks noChangeArrowheads="1"/>
          </p:cNvSpPr>
          <p:nvPr/>
        </p:nvSpPr>
        <p:spPr bwMode="auto">
          <a:xfrm>
            <a:off x="3048000" y="3549650"/>
            <a:ext cx="61206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600" dirty="0" smtClean="0"/>
              <a:t>-2.58</a:t>
            </a:r>
            <a:endParaRPr lang="en-US" sz="1600" dirty="0"/>
          </a:p>
        </p:txBody>
      </p:sp>
      <p:sp>
        <p:nvSpPr>
          <p:cNvPr id="22557" name="Text Box 29"/>
          <p:cNvSpPr txBox="1">
            <a:spLocks noChangeArrowheads="1"/>
          </p:cNvSpPr>
          <p:nvPr/>
        </p:nvSpPr>
        <p:spPr bwMode="auto">
          <a:xfrm>
            <a:off x="4419600" y="3549650"/>
            <a:ext cx="54373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600" dirty="0" smtClean="0"/>
              <a:t>2.58</a:t>
            </a:r>
            <a:endParaRPr lang="en-US" sz="1600" dirty="0"/>
          </a:p>
        </p:txBody>
      </p:sp>
      <p:sp>
        <p:nvSpPr>
          <p:cNvPr id="22558" name="Text Box 31"/>
          <p:cNvSpPr txBox="1">
            <a:spLocks noChangeArrowheads="1"/>
          </p:cNvSpPr>
          <p:nvPr/>
        </p:nvSpPr>
        <p:spPr bwMode="auto">
          <a:xfrm>
            <a:off x="3889375" y="3505200"/>
            <a:ext cx="2746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600"/>
              <a:t>z</a:t>
            </a:r>
          </a:p>
        </p:txBody>
      </p:sp>
      <p:sp>
        <p:nvSpPr>
          <p:cNvPr id="22559" name="Text Box 32"/>
          <p:cNvSpPr txBox="1">
            <a:spLocks noChangeArrowheads="1"/>
          </p:cNvSpPr>
          <p:nvPr/>
        </p:nvSpPr>
        <p:spPr bwMode="auto">
          <a:xfrm>
            <a:off x="5334000" y="2267506"/>
            <a:ext cx="15875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u="sng" dirty="0"/>
              <a:t>Critical Region</a:t>
            </a:r>
          </a:p>
        </p:txBody>
      </p:sp>
      <p:sp>
        <p:nvSpPr>
          <p:cNvPr id="22560" name="Text Box 33"/>
          <p:cNvSpPr txBox="1">
            <a:spLocks noChangeArrowheads="1"/>
          </p:cNvSpPr>
          <p:nvPr/>
        </p:nvSpPr>
        <p:spPr bwMode="auto">
          <a:xfrm>
            <a:off x="5562600" y="2572306"/>
            <a:ext cx="105209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dirty="0"/>
              <a:t>z  &gt;  </a:t>
            </a:r>
            <a:r>
              <a:rPr lang="en-US" sz="1800" dirty="0" smtClean="0"/>
              <a:t>2.58</a:t>
            </a:r>
            <a:endParaRPr lang="en-US" sz="1800" dirty="0"/>
          </a:p>
        </p:txBody>
      </p:sp>
      <p:sp>
        <p:nvSpPr>
          <p:cNvPr id="22561" name="Text Box 34"/>
          <p:cNvSpPr txBox="1">
            <a:spLocks noChangeArrowheads="1"/>
          </p:cNvSpPr>
          <p:nvPr/>
        </p:nvSpPr>
        <p:spPr bwMode="auto">
          <a:xfrm>
            <a:off x="5578475" y="3212068"/>
            <a:ext cx="107125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dirty="0"/>
              <a:t>z  &lt; </a:t>
            </a:r>
            <a:r>
              <a:rPr lang="en-US" sz="1800" dirty="0" smtClean="0"/>
              <a:t>-2.58</a:t>
            </a:r>
            <a:endParaRPr lang="en-US" sz="1800" dirty="0"/>
          </a:p>
        </p:txBody>
      </p:sp>
      <p:sp>
        <p:nvSpPr>
          <p:cNvPr id="22562" name="Text Box 35"/>
          <p:cNvSpPr txBox="1">
            <a:spLocks noChangeArrowheads="1"/>
          </p:cNvSpPr>
          <p:nvPr/>
        </p:nvSpPr>
        <p:spPr bwMode="auto">
          <a:xfrm>
            <a:off x="5945188" y="2877106"/>
            <a:ext cx="374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or</a:t>
            </a:r>
          </a:p>
        </p:txBody>
      </p:sp>
      <p:sp>
        <p:nvSpPr>
          <p:cNvPr id="22563" name="Text Box 36"/>
          <p:cNvSpPr txBox="1">
            <a:spLocks noChangeArrowheads="1"/>
          </p:cNvSpPr>
          <p:nvPr/>
        </p:nvSpPr>
        <p:spPr bwMode="auto">
          <a:xfrm>
            <a:off x="212725" y="4022725"/>
            <a:ext cx="8953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Step 3:</a:t>
            </a:r>
          </a:p>
        </p:txBody>
      </p:sp>
      <p:sp>
        <p:nvSpPr>
          <p:cNvPr id="22564" name="Text Box 37"/>
          <p:cNvSpPr txBox="1">
            <a:spLocks noChangeArrowheads="1"/>
          </p:cNvSpPr>
          <p:nvPr/>
        </p:nvSpPr>
        <p:spPr bwMode="auto">
          <a:xfrm>
            <a:off x="1327150" y="4022725"/>
            <a:ext cx="1263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n = 25 rats</a:t>
            </a:r>
          </a:p>
        </p:txBody>
      </p:sp>
      <p:grpSp>
        <p:nvGrpSpPr>
          <p:cNvPr id="22565" name="Group 40"/>
          <p:cNvGrpSpPr>
            <a:grpSpLocks/>
          </p:cNvGrpSpPr>
          <p:nvPr/>
        </p:nvGrpSpPr>
        <p:grpSpPr bwMode="auto">
          <a:xfrm>
            <a:off x="3200401" y="4022725"/>
            <a:ext cx="1027113" cy="400050"/>
            <a:chOff x="1886" y="2845"/>
            <a:chExt cx="647" cy="252"/>
          </a:xfrm>
        </p:grpSpPr>
        <p:sp>
          <p:nvSpPr>
            <p:cNvPr id="22568" name="Text Box 38"/>
            <p:cNvSpPr txBox="1">
              <a:spLocks noChangeArrowheads="1"/>
            </p:cNvSpPr>
            <p:nvPr/>
          </p:nvSpPr>
          <p:spPr bwMode="auto">
            <a:xfrm>
              <a:off x="1886" y="2845"/>
              <a:ext cx="647"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dirty="0"/>
                <a:t>X = </a:t>
              </a:r>
              <a:r>
                <a:rPr lang="en-US" sz="2000" dirty="0" smtClean="0"/>
                <a:t>17g</a:t>
              </a:r>
              <a:endParaRPr lang="en-US" sz="2000" dirty="0"/>
            </a:p>
          </p:txBody>
        </p:sp>
        <p:sp>
          <p:nvSpPr>
            <p:cNvPr id="22569" name="Line 39"/>
            <p:cNvSpPr>
              <a:spLocks noChangeShapeType="1"/>
            </p:cNvSpPr>
            <p:nvPr/>
          </p:nvSpPr>
          <p:spPr bwMode="auto">
            <a:xfrm>
              <a:off x="1946" y="288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aphicFrame>
        <p:nvGraphicFramePr>
          <p:cNvPr id="22530" name="Object 2"/>
          <p:cNvGraphicFramePr>
            <a:graphicFrameLocks noChangeAspect="1"/>
          </p:cNvGraphicFramePr>
          <p:nvPr>
            <p:extLst>
              <p:ext uri="{D42A27DB-BD31-4B8C-83A1-F6EECF244321}">
                <p14:modId xmlns:p14="http://schemas.microsoft.com/office/powerpoint/2010/main" val="3006934349"/>
              </p:ext>
            </p:extLst>
          </p:nvPr>
        </p:nvGraphicFramePr>
        <p:xfrm>
          <a:off x="5105400" y="3886200"/>
          <a:ext cx="990600" cy="628650"/>
        </p:xfrm>
        <a:graphic>
          <a:graphicData uri="http://schemas.openxmlformats.org/presentationml/2006/ole">
            <mc:AlternateContent xmlns:mc="http://schemas.openxmlformats.org/markup-compatibility/2006">
              <mc:Choice xmlns:v="urn:schemas-microsoft-com:vml" Requires="v">
                <p:oleObj spid="_x0000_s101446" name="Equation" r:id="rId5" imgW="939800" imgH="596900" progId="Equation.3">
                  <p:embed/>
                </p:oleObj>
              </mc:Choice>
              <mc:Fallback>
                <p:oleObj name="Equation" r:id="rId5" imgW="939800" imgH="5969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05400" y="3886200"/>
                        <a:ext cx="99060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2531" name="Object 3"/>
          <p:cNvGraphicFramePr>
            <a:graphicFrameLocks noChangeAspect="1"/>
          </p:cNvGraphicFramePr>
          <p:nvPr>
            <p:extLst>
              <p:ext uri="{D42A27DB-BD31-4B8C-83A1-F6EECF244321}">
                <p14:modId xmlns:p14="http://schemas.microsoft.com/office/powerpoint/2010/main" val="3865936042"/>
              </p:ext>
            </p:extLst>
          </p:nvPr>
        </p:nvGraphicFramePr>
        <p:xfrm>
          <a:off x="6229350" y="3886200"/>
          <a:ext cx="723900" cy="628650"/>
        </p:xfrm>
        <a:graphic>
          <a:graphicData uri="http://schemas.openxmlformats.org/presentationml/2006/ole">
            <mc:AlternateContent xmlns:mc="http://schemas.openxmlformats.org/markup-compatibility/2006">
              <mc:Choice xmlns:v="urn:schemas-microsoft-com:vml" Requires="v">
                <p:oleObj spid="_x0000_s101447" name="Equation" r:id="rId7" imgW="685800" imgH="596900" progId="Equation.3">
                  <p:embed/>
                </p:oleObj>
              </mc:Choice>
              <mc:Fallback>
                <p:oleObj name="Equation" r:id="rId7" imgW="685800" imgH="5969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229350" y="3886200"/>
                        <a:ext cx="72390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2532" name="Object 4"/>
          <p:cNvGraphicFramePr>
            <a:graphicFrameLocks noChangeAspect="1"/>
          </p:cNvGraphicFramePr>
          <p:nvPr>
            <p:extLst>
              <p:ext uri="{D42A27DB-BD31-4B8C-83A1-F6EECF244321}">
                <p14:modId xmlns:p14="http://schemas.microsoft.com/office/powerpoint/2010/main" val="350040906"/>
              </p:ext>
            </p:extLst>
          </p:nvPr>
        </p:nvGraphicFramePr>
        <p:xfrm>
          <a:off x="7162800" y="3892550"/>
          <a:ext cx="401638" cy="614363"/>
        </p:xfrm>
        <a:graphic>
          <a:graphicData uri="http://schemas.openxmlformats.org/presentationml/2006/ole">
            <mc:AlternateContent xmlns:mc="http://schemas.openxmlformats.org/markup-compatibility/2006">
              <mc:Choice xmlns:v="urn:schemas-microsoft-com:vml" Requires="v">
                <p:oleObj spid="_x0000_s101448" name="Equation" r:id="rId9" imgW="381000" imgH="584200" progId="Equation.3">
                  <p:embed/>
                </p:oleObj>
              </mc:Choice>
              <mc:Fallback>
                <p:oleObj name="Equation" r:id="rId9" imgW="381000" imgH="5842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162800" y="3892550"/>
                        <a:ext cx="401638" cy="614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2533" name="Object 5"/>
          <p:cNvGraphicFramePr>
            <a:graphicFrameLocks noChangeAspect="1"/>
          </p:cNvGraphicFramePr>
          <p:nvPr>
            <p:extLst>
              <p:ext uri="{D42A27DB-BD31-4B8C-83A1-F6EECF244321}">
                <p14:modId xmlns:p14="http://schemas.microsoft.com/office/powerpoint/2010/main" val="461630956"/>
              </p:ext>
            </p:extLst>
          </p:nvPr>
        </p:nvGraphicFramePr>
        <p:xfrm>
          <a:off x="7772400" y="4075113"/>
          <a:ext cx="563563" cy="212725"/>
        </p:xfrm>
        <a:graphic>
          <a:graphicData uri="http://schemas.openxmlformats.org/presentationml/2006/ole">
            <mc:AlternateContent xmlns:mc="http://schemas.openxmlformats.org/markup-compatibility/2006">
              <mc:Choice xmlns:v="urn:schemas-microsoft-com:vml" Requires="v">
                <p:oleObj spid="_x0000_s101449" name="Equation" r:id="rId11" imgW="533400" imgH="203200" progId="Equation.3">
                  <p:embed/>
                </p:oleObj>
              </mc:Choice>
              <mc:Fallback>
                <p:oleObj name="Equation" r:id="rId11" imgW="533400" imgH="2032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772400" y="4075113"/>
                        <a:ext cx="56356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2534" name="Object 6"/>
          <p:cNvGraphicFramePr>
            <a:graphicFrameLocks noChangeAspect="1"/>
          </p:cNvGraphicFramePr>
          <p:nvPr>
            <p:extLst>
              <p:ext uri="{D42A27DB-BD31-4B8C-83A1-F6EECF244321}">
                <p14:modId xmlns:p14="http://schemas.microsoft.com/office/powerpoint/2010/main" val="3607625944"/>
              </p:ext>
            </p:extLst>
          </p:nvPr>
        </p:nvGraphicFramePr>
        <p:xfrm>
          <a:off x="1447800" y="4598988"/>
          <a:ext cx="1512888" cy="735012"/>
        </p:xfrm>
        <a:graphic>
          <a:graphicData uri="http://schemas.openxmlformats.org/presentationml/2006/ole">
            <mc:AlternateContent xmlns:mc="http://schemas.openxmlformats.org/markup-compatibility/2006">
              <mc:Choice xmlns:v="urn:schemas-microsoft-com:vml" Requires="v">
                <p:oleObj spid="_x0000_s101450" name="Equation" r:id="rId13" imgW="1435100" imgH="698500" progId="Equation.3">
                  <p:embed/>
                </p:oleObj>
              </mc:Choice>
              <mc:Fallback>
                <p:oleObj name="Equation" r:id="rId13" imgW="1435100" imgH="6985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447800" y="4598988"/>
                        <a:ext cx="1512888" cy="735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2535" name="Object 7"/>
          <p:cNvGraphicFramePr>
            <a:graphicFrameLocks noChangeAspect="1"/>
          </p:cNvGraphicFramePr>
          <p:nvPr>
            <p:extLst>
              <p:ext uri="{D42A27DB-BD31-4B8C-83A1-F6EECF244321}">
                <p14:modId xmlns:p14="http://schemas.microsoft.com/office/powerpoint/2010/main" val="3845086216"/>
              </p:ext>
            </p:extLst>
          </p:nvPr>
        </p:nvGraphicFramePr>
        <p:xfrm>
          <a:off x="3084487" y="4677125"/>
          <a:ext cx="1441498" cy="525463"/>
        </p:xfrm>
        <a:graphic>
          <a:graphicData uri="http://schemas.openxmlformats.org/presentationml/2006/ole">
            <mc:AlternateContent xmlns:mc="http://schemas.openxmlformats.org/markup-compatibility/2006">
              <mc:Choice xmlns:v="urn:schemas-microsoft-com:vml" Requires="v">
                <p:oleObj spid="_x0000_s101451" name="Equation" r:id="rId15" imgW="1079500" imgH="393700" progId="Equation.3">
                  <p:embed/>
                </p:oleObj>
              </mc:Choice>
              <mc:Fallback>
                <p:oleObj name="Equation" r:id="rId15" imgW="1079500" imgH="393700" progId="Equation.3">
                  <p:embed/>
                  <p:pic>
                    <p:nvPicPr>
                      <p:cNvPr id="0" name=""/>
                      <p:cNvPicPr>
                        <a:picLocks noChangeAspect="1" noChangeArrowheads="1"/>
                      </p:cNvPicPr>
                      <p:nvPr/>
                    </p:nvPicPr>
                    <p:blipFill>
                      <a:blip r:embed="rId16"/>
                      <a:srcRect/>
                      <a:stretch>
                        <a:fillRect/>
                      </a:stretch>
                    </p:blipFill>
                    <p:spPr bwMode="auto">
                      <a:xfrm>
                        <a:off x="3084487" y="4677125"/>
                        <a:ext cx="1441498" cy="525463"/>
                      </a:xfrm>
                      <a:prstGeom prst="rect">
                        <a:avLst/>
                      </a:prstGeom>
                      <a:noFill/>
                      <a:ln>
                        <a:noFill/>
                      </a:ln>
                      <a:effectLst/>
                      <a:extLst/>
                    </p:spPr>
                  </p:pic>
                </p:oleObj>
              </mc:Fallback>
            </mc:AlternateContent>
          </a:graphicData>
        </a:graphic>
      </p:graphicFrame>
      <p:sp>
        <p:nvSpPr>
          <p:cNvPr id="22566" name="Text Box 48"/>
          <p:cNvSpPr txBox="1">
            <a:spLocks noChangeArrowheads="1"/>
          </p:cNvSpPr>
          <p:nvPr/>
        </p:nvSpPr>
        <p:spPr bwMode="auto">
          <a:xfrm>
            <a:off x="304800" y="5257800"/>
            <a:ext cx="70813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dirty="0"/>
              <a:t>Step 4:  </a:t>
            </a:r>
            <a:r>
              <a:rPr lang="en-US" sz="2000" dirty="0" smtClean="0"/>
              <a:t>Retain H</a:t>
            </a:r>
            <a:r>
              <a:rPr lang="en-US" sz="2000" baseline="-25000" dirty="0" smtClean="0"/>
              <a:t>o</a:t>
            </a:r>
            <a:r>
              <a:rPr lang="en-US" sz="2000" dirty="0" smtClean="0"/>
              <a:t> </a:t>
            </a:r>
            <a:r>
              <a:rPr lang="en-US" sz="2000" dirty="0"/>
              <a:t>because </a:t>
            </a:r>
            <a:r>
              <a:rPr lang="en-US" sz="2000" dirty="0" err="1"/>
              <a:t>Z</a:t>
            </a:r>
            <a:r>
              <a:rPr lang="en-US" sz="2000" baseline="-25000" dirty="0" err="1"/>
              <a:t>obt</a:t>
            </a:r>
            <a:r>
              <a:rPr lang="en-US" sz="2000" dirty="0"/>
              <a:t> of </a:t>
            </a:r>
            <a:r>
              <a:rPr lang="en-US" dirty="0"/>
              <a:t> </a:t>
            </a:r>
            <a:r>
              <a:rPr lang="en-US" sz="2000" dirty="0" smtClean="0"/>
              <a:t>-1.25</a:t>
            </a:r>
            <a:r>
              <a:rPr lang="en-US" dirty="0" smtClean="0"/>
              <a:t> </a:t>
            </a:r>
            <a:r>
              <a:rPr lang="en-US" sz="2000" dirty="0"/>
              <a:t>is </a:t>
            </a:r>
            <a:r>
              <a:rPr lang="en-US" sz="2000" dirty="0" smtClean="0"/>
              <a:t>not in </a:t>
            </a:r>
            <a:r>
              <a:rPr lang="en-US" sz="2000" dirty="0"/>
              <a:t>the critical region.</a:t>
            </a:r>
          </a:p>
        </p:txBody>
      </p:sp>
      <p:sp>
        <p:nvSpPr>
          <p:cNvPr id="44" name="Text Box 49"/>
          <p:cNvSpPr txBox="1">
            <a:spLocks noChangeArrowheads="1"/>
          </p:cNvSpPr>
          <p:nvPr/>
        </p:nvSpPr>
        <p:spPr bwMode="auto">
          <a:xfrm>
            <a:off x="304800" y="5845314"/>
            <a:ext cx="7620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dirty="0"/>
              <a:t>Step 5:  </a:t>
            </a:r>
            <a:r>
              <a:rPr lang="en-US" sz="2000" dirty="0" smtClean="0"/>
              <a:t>Conclusion: There was no effect of alcohol on the average birth weight of newborn rat pups, </a:t>
            </a:r>
            <a:r>
              <a:rPr lang="en-US" sz="2000" i="1" dirty="0" smtClean="0"/>
              <a:t>z</a:t>
            </a:r>
            <a:r>
              <a:rPr lang="en-US" sz="2000" dirty="0" smtClean="0"/>
              <a:t> = 1.25, </a:t>
            </a:r>
            <a:r>
              <a:rPr lang="en-US" sz="2000" i="1" dirty="0" smtClean="0"/>
              <a:t>p</a:t>
            </a:r>
            <a:r>
              <a:rPr lang="en-US" sz="2000" dirty="0" smtClean="0"/>
              <a:t> &gt; .01.</a:t>
            </a:r>
            <a:endParaRPr lang="en-US" sz="2000" dirty="0"/>
          </a:p>
        </p:txBody>
      </p:sp>
    </p:spTree>
    <p:extLst>
      <p:ext uri="{BB962C8B-B14F-4D97-AF65-F5344CB8AC3E}">
        <p14:creationId xmlns:p14="http://schemas.microsoft.com/office/powerpoint/2010/main" val="4253167759"/>
      </p:ext>
    </p:extLst>
  </p:cSld>
  <p:clrMapOvr>
    <a:masterClrMapping/>
  </p:clrMapOvr>
  <p:transition xmlns:p14="http://schemas.microsoft.com/office/powerpoint/2010/main">
    <p:pull dir="r"/>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BB98AC8A-C2D9-5544-BC54-5821447209A7}" type="slidenum">
              <a:rPr lang="en-US" sz="1400"/>
              <a:pPr/>
              <a:t>18</a:t>
            </a:fld>
            <a:endParaRPr lang="en-US" sz="1400"/>
          </a:p>
        </p:txBody>
      </p:sp>
      <p:sp>
        <p:nvSpPr>
          <p:cNvPr id="43012" name="Rectangle 2"/>
          <p:cNvSpPr>
            <a:spLocks noGrp="1" noChangeArrowheads="1"/>
          </p:cNvSpPr>
          <p:nvPr>
            <p:ph type="title"/>
          </p:nvPr>
        </p:nvSpPr>
        <p:spPr>
          <a:xfrm>
            <a:off x="838200" y="-1524000"/>
            <a:ext cx="7772400" cy="1143000"/>
          </a:xfrm>
        </p:spPr>
        <p:txBody>
          <a:bodyPr/>
          <a:lstStyle/>
          <a:p>
            <a:pPr eaLnBrk="1" hangingPunct="1"/>
            <a:r>
              <a:rPr lang="en-US">
                <a:latin typeface="Times" charset="0"/>
                <a:ea typeface="ＭＳ Ｐゴシック" charset="0"/>
                <a:cs typeface="ＭＳ Ｐゴシック" charset="0"/>
              </a:rPr>
              <a:t>Hypothesis testing procedure</a:t>
            </a:r>
          </a:p>
        </p:txBody>
      </p:sp>
      <p:sp>
        <p:nvSpPr>
          <p:cNvPr id="43013" name="Rectangle 3"/>
          <p:cNvSpPr>
            <a:spLocks noGrp="1" noChangeArrowheads="1"/>
          </p:cNvSpPr>
          <p:nvPr>
            <p:ph type="body" idx="1"/>
          </p:nvPr>
        </p:nvSpPr>
        <p:spPr>
          <a:xfrm>
            <a:off x="685800" y="381000"/>
            <a:ext cx="7772400" cy="3657600"/>
          </a:xfrm>
        </p:spPr>
        <p:txBody>
          <a:bodyPr/>
          <a:lstStyle/>
          <a:p>
            <a:pPr marL="609600" indent="-609600" eaLnBrk="1" hangingPunct="1">
              <a:lnSpc>
                <a:spcPct val="90000"/>
              </a:lnSpc>
              <a:buFont typeface="Times" charset="0"/>
              <a:buAutoNum type="arabicPeriod"/>
            </a:pPr>
            <a:r>
              <a:rPr lang="en-US">
                <a:latin typeface="Times" charset="0"/>
                <a:ea typeface="ＭＳ Ｐゴシック" charset="0"/>
                <a:cs typeface="ＭＳ Ｐゴシック" charset="0"/>
              </a:rPr>
              <a:t>State hypothesis and set alpha level</a:t>
            </a:r>
          </a:p>
          <a:p>
            <a:pPr marL="609600" indent="-609600" eaLnBrk="1" hangingPunct="1">
              <a:lnSpc>
                <a:spcPct val="90000"/>
              </a:lnSpc>
              <a:spcBef>
                <a:spcPct val="70000"/>
              </a:spcBef>
              <a:buFont typeface="Times" charset="0"/>
              <a:buAutoNum type="arabicPeriod"/>
            </a:pPr>
            <a:r>
              <a:rPr lang="en-US">
                <a:latin typeface="Times" charset="0"/>
                <a:ea typeface="ＭＳ Ｐゴシック" charset="0"/>
                <a:cs typeface="ＭＳ Ｐゴシック" charset="0"/>
              </a:rPr>
              <a:t>Locate critical region</a:t>
            </a:r>
          </a:p>
          <a:p>
            <a:pPr marL="990600" lvl="1" indent="-533400" eaLnBrk="1" hangingPunct="1">
              <a:lnSpc>
                <a:spcPct val="90000"/>
              </a:lnSpc>
              <a:buFont typeface="Times" charset="0"/>
              <a:buChar char="•"/>
            </a:pPr>
            <a:r>
              <a:rPr lang="en-US">
                <a:latin typeface="Times" charset="0"/>
                <a:ea typeface="ＭＳ Ｐゴシック" charset="0"/>
              </a:rPr>
              <a:t>e.g.	z &gt; | 1.96 |</a:t>
            </a:r>
          </a:p>
          <a:p>
            <a:pPr marL="990600" lvl="1" indent="-533400" eaLnBrk="1" hangingPunct="1">
              <a:lnSpc>
                <a:spcPct val="90000"/>
              </a:lnSpc>
              <a:buFont typeface="Times" charset="0"/>
              <a:buNone/>
            </a:pPr>
            <a:r>
              <a:rPr lang="en-US">
                <a:latin typeface="Times" charset="0"/>
                <a:ea typeface="ＭＳ Ｐゴシック" charset="0"/>
              </a:rPr>
              <a:t>	z &gt; 1.96    or    z &lt; -1.96</a:t>
            </a:r>
          </a:p>
          <a:p>
            <a:pPr marL="609600" indent="-609600" eaLnBrk="1" hangingPunct="1">
              <a:lnSpc>
                <a:spcPct val="90000"/>
              </a:lnSpc>
              <a:spcBef>
                <a:spcPct val="70000"/>
              </a:spcBef>
              <a:buFont typeface="Times" charset="0"/>
              <a:buAutoNum type="arabicPeriod"/>
            </a:pPr>
            <a:r>
              <a:rPr lang="en-US">
                <a:latin typeface="Times" charset="0"/>
                <a:ea typeface="ＭＳ Ｐゴシック" charset="0"/>
                <a:cs typeface="ＭＳ Ｐゴシック" charset="0"/>
              </a:rPr>
              <a:t>Obtain sample data and compute test statistic</a:t>
            </a:r>
          </a:p>
        </p:txBody>
      </p:sp>
      <p:graphicFrame>
        <p:nvGraphicFramePr>
          <p:cNvPr id="43010" name="Object 2"/>
          <p:cNvGraphicFramePr>
            <a:graphicFrameLocks noChangeAspect="1"/>
          </p:cNvGraphicFramePr>
          <p:nvPr/>
        </p:nvGraphicFramePr>
        <p:xfrm>
          <a:off x="1828800" y="3965575"/>
          <a:ext cx="2336800" cy="987425"/>
        </p:xfrm>
        <a:graphic>
          <a:graphicData uri="http://schemas.openxmlformats.org/presentationml/2006/ole">
            <mc:AlternateContent xmlns:mc="http://schemas.openxmlformats.org/markup-compatibility/2006">
              <mc:Choice xmlns:v="urn:schemas-microsoft-com:vml" Requires="v">
                <p:oleObj spid="_x0000_s43056" name="Equation" r:id="rId4" imgW="1625600" imgH="685800" progId="Equation.3">
                  <p:embed/>
                </p:oleObj>
              </mc:Choice>
              <mc:Fallback>
                <p:oleObj name="Equation" r:id="rId4" imgW="1625600" imgH="68580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28800" y="3965575"/>
                        <a:ext cx="2336800" cy="98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43014" name="Text Box 5"/>
          <p:cNvSpPr txBox="1">
            <a:spLocks noChangeArrowheads="1"/>
          </p:cNvSpPr>
          <p:nvPr/>
        </p:nvSpPr>
        <p:spPr bwMode="auto">
          <a:xfrm>
            <a:off x="685800" y="4845050"/>
            <a:ext cx="5541963" cy="155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nSpc>
                <a:spcPct val="150000"/>
              </a:lnSpc>
              <a:buFont typeface="Times" charset="0"/>
              <a:buAutoNum type="arabicPeriod" startAt="4"/>
            </a:pPr>
            <a:r>
              <a:rPr lang="en-US" sz="3200"/>
              <a:t> Make a decision about the H</a:t>
            </a:r>
            <a:r>
              <a:rPr lang="en-US" sz="3200" baseline="-25000"/>
              <a:t>o</a:t>
            </a:r>
            <a:endParaRPr lang="en-US" sz="3200"/>
          </a:p>
          <a:p>
            <a:pPr>
              <a:lnSpc>
                <a:spcPct val="150000"/>
              </a:lnSpc>
              <a:buFont typeface="Times" charset="0"/>
              <a:buAutoNum type="arabicPeriod" startAt="4"/>
            </a:pPr>
            <a:r>
              <a:rPr lang="en-US" sz="3200"/>
              <a:t> State the conclusion</a:t>
            </a:r>
          </a:p>
        </p:txBody>
      </p:sp>
    </p:spTree>
  </p:cSld>
  <p:clrMapOvr>
    <a:masterClrMapping/>
  </p:clrMapOvr>
  <p:transition xmlns:p14="http://schemas.microsoft.com/office/powerpoint/2010/main">
    <p:pull dir="r"/>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9D1D46A9-113F-5748-B80E-66A9D870B8C9}" type="slidenum">
              <a:rPr lang="en-US" sz="1400"/>
              <a:pPr/>
              <a:t>19</a:t>
            </a:fld>
            <a:endParaRPr lang="en-US" sz="1400"/>
          </a:p>
        </p:txBody>
      </p:sp>
      <p:sp>
        <p:nvSpPr>
          <p:cNvPr id="24579" name="Rectangle 2"/>
          <p:cNvSpPr>
            <a:spLocks noGrp="1" noChangeArrowheads="1"/>
          </p:cNvSpPr>
          <p:nvPr>
            <p:ph type="title"/>
          </p:nvPr>
        </p:nvSpPr>
        <p:spPr>
          <a:xfrm>
            <a:off x="762000" y="-1752600"/>
            <a:ext cx="7772400" cy="1143000"/>
          </a:xfrm>
        </p:spPr>
        <p:txBody>
          <a:bodyPr/>
          <a:lstStyle/>
          <a:p>
            <a:pPr eaLnBrk="1" hangingPunct="1"/>
            <a:r>
              <a:rPr lang="en-US">
                <a:latin typeface="Times" charset="0"/>
                <a:ea typeface="ＭＳ Ｐゴシック" charset="0"/>
                <a:cs typeface="ＭＳ Ｐゴシック" charset="0"/>
              </a:rPr>
              <a:t>Error Type / Correct Decision table</a:t>
            </a:r>
          </a:p>
        </p:txBody>
      </p:sp>
      <p:sp>
        <p:nvSpPr>
          <p:cNvPr id="24580" name="Rectangle 3"/>
          <p:cNvSpPr>
            <a:spLocks noChangeArrowheads="1"/>
          </p:cNvSpPr>
          <p:nvPr/>
        </p:nvSpPr>
        <p:spPr bwMode="auto">
          <a:xfrm>
            <a:off x="4114800" y="2133600"/>
            <a:ext cx="4572000" cy="3276600"/>
          </a:xfrm>
          <a:prstGeom prst="rect">
            <a:avLst/>
          </a:prstGeom>
          <a:noFill/>
          <a:ln w="38100">
            <a:solidFill>
              <a:srgbClr val="A5C89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4581" name="Line 4"/>
          <p:cNvSpPr>
            <a:spLocks noChangeShapeType="1"/>
          </p:cNvSpPr>
          <p:nvPr/>
        </p:nvSpPr>
        <p:spPr bwMode="auto">
          <a:xfrm>
            <a:off x="6400800" y="2133600"/>
            <a:ext cx="0" cy="3276600"/>
          </a:xfrm>
          <a:prstGeom prst="line">
            <a:avLst/>
          </a:prstGeom>
          <a:noFill/>
          <a:ln w="38100">
            <a:solidFill>
              <a:srgbClr val="A5C896"/>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582" name="Line 5"/>
          <p:cNvSpPr>
            <a:spLocks noChangeShapeType="1"/>
          </p:cNvSpPr>
          <p:nvPr/>
        </p:nvSpPr>
        <p:spPr bwMode="auto">
          <a:xfrm>
            <a:off x="4114800" y="3810000"/>
            <a:ext cx="4572000" cy="0"/>
          </a:xfrm>
          <a:prstGeom prst="line">
            <a:avLst/>
          </a:prstGeom>
          <a:noFill/>
          <a:ln w="38100">
            <a:solidFill>
              <a:srgbClr val="A5C896"/>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583" name="Text Box 6"/>
          <p:cNvSpPr txBox="1">
            <a:spLocks noChangeArrowheads="1"/>
          </p:cNvSpPr>
          <p:nvPr/>
        </p:nvSpPr>
        <p:spPr bwMode="auto">
          <a:xfrm>
            <a:off x="4708525" y="2574925"/>
            <a:ext cx="10826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Type I Error</a:t>
            </a:r>
          </a:p>
        </p:txBody>
      </p:sp>
      <p:sp>
        <p:nvSpPr>
          <p:cNvPr id="24584" name="Text Box 7"/>
          <p:cNvSpPr txBox="1">
            <a:spLocks noChangeArrowheads="1"/>
          </p:cNvSpPr>
          <p:nvPr/>
        </p:nvSpPr>
        <p:spPr bwMode="auto">
          <a:xfrm>
            <a:off x="6934200" y="4191000"/>
            <a:ext cx="1143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Type II Error</a:t>
            </a:r>
          </a:p>
        </p:txBody>
      </p:sp>
      <p:sp>
        <p:nvSpPr>
          <p:cNvPr id="24585" name="Text Box 8"/>
          <p:cNvSpPr txBox="1">
            <a:spLocks noChangeArrowheads="1"/>
          </p:cNvSpPr>
          <p:nvPr/>
        </p:nvSpPr>
        <p:spPr bwMode="auto">
          <a:xfrm>
            <a:off x="6765925" y="2498725"/>
            <a:ext cx="14636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Decision Correct</a:t>
            </a:r>
          </a:p>
        </p:txBody>
      </p:sp>
      <p:sp>
        <p:nvSpPr>
          <p:cNvPr id="24586" name="Text Box 9"/>
          <p:cNvSpPr txBox="1">
            <a:spLocks noChangeArrowheads="1"/>
          </p:cNvSpPr>
          <p:nvPr/>
        </p:nvSpPr>
        <p:spPr bwMode="auto">
          <a:xfrm>
            <a:off x="4479925" y="4206875"/>
            <a:ext cx="14636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Decision Correct</a:t>
            </a:r>
          </a:p>
        </p:txBody>
      </p:sp>
      <p:sp>
        <p:nvSpPr>
          <p:cNvPr id="24587" name="Text Box 10"/>
          <p:cNvSpPr txBox="1">
            <a:spLocks noChangeArrowheads="1"/>
          </p:cNvSpPr>
          <p:nvPr/>
        </p:nvSpPr>
        <p:spPr bwMode="auto">
          <a:xfrm>
            <a:off x="2679700" y="2743200"/>
            <a:ext cx="13589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Reject H</a:t>
            </a:r>
            <a:r>
              <a:rPr lang="en-US" baseline="-25000"/>
              <a:t>o</a:t>
            </a:r>
            <a:endParaRPr lang="en-US"/>
          </a:p>
        </p:txBody>
      </p:sp>
      <p:sp>
        <p:nvSpPr>
          <p:cNvPr id="24588" name="Text Box 11"/>
          <p:cNvSpPr txBox="1">
            <a:spLocks noChangeArrowheads="1"/>
          </p:cNvSpPr>
          <p:nvPr/>
        </p:nvSpPr>
        <p:spPr bwMode="auto">
          <a:xfrm>
            <a:off x="2662238" y="4343400"/>
            <a:ext cx="13763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Retain H</a:t>
            </a:r>
            <a:r>
              <a:rPr lang="en-US" baseline="-25000"/>
              <a:t>o</a:t>
            </a:r>
            <a:endParaRPr lang="en-US"/>
          </a:p>
        </p:txBody>
      </p:sp>
      <p:sp>
        <p:nvSpPr>
          <p:cNvPr id="24589" name="Text Box 12"/>
          <p:cNvSpPr txBox="1">
            <a:spLocks noChangeArrowheads="1"/>
          </p:cNvSpPr>
          <p:nvPr/>
        </p:nvSpPr>
        <p:spPr bwMode="auto">
          <a:xfrm>
            <a:off x="131763" y="3292475"/>
            <a:ext cx="223043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dirty="0" smtClean="0"/>
              <a:t>Experimenter’s </a:t>
            </a:r>
            <a:r>
              <a:rPr lang="en-US" dirty="0"/>
              <a:t>Decision</a:t>
            </a:r>
          </a:p>
        </p:txBody>
      </p:sp>
      <p:sp>
        <p:nvSpPr>
          <p:cNvPr id="24590" name="Text Box 13"/>
          <p:cNvSpPr txBox="1">
            <a:spLocks noChangeArrowheads="1"/>
          </p:cNvSpPr>
          <p:nvPr/>
        </p:nvSpPr>
        <p:spPr bwMode="auto">
          <a:xfrm>
            <a:off x="5368925" y="838200"/>
            <a:ext cx="21701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Actual Situation</a:t>
            </a:r>
          </a:p>
        </p:txBody>
      </p:sp>
      <p:sp>
        <p:nvSpPr>
          <p:cNvPr id="24591" name="Text Box 14"/>
          <p:cNvSpPr txBox="1">
            <a:spLocks noChangeArrowheads="1"/>
          </p:cNvSpPr>
          <p:nvPr/>
        </p:nvSpPr>
        <p:spPr bwMode="auto">
          <a:xfrm>
            <a:off x="4486275" y="1311275"/>
            <a:ext cx="152876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No Effect, </a:t>
            </a:r>
          </a:p>
          <a:p>
            <a:pPr algn="ctr"/>
            <a:r>
              <a:rPr lang="en-US"/>
              <a:t>H</a:t>
            </a:r>
            <a:r>
              <a:rPr lang="en-US" baseline="-25000"/>
              <a:t>o</a:t>
            </a:r>
            <a:r>
              <a:rPr lang="en-US"/>
              <a:t> True</a:t>
            </a:r>
          </a:p>
        </p:txBody>
      </p:sp>
      <p:sp>
        <p:nvSpPr>
          <p:cNvPr id="24592" name="Text Box 15"/>
          <p:cNvSpPr txBox="1">
            <a:spLocks noChangeArrowheads="1"/>
          </p:cNvSpPr>
          <p:nvPr/>
        </p:nvSpPr>
        <p:spPr bwMode="auto">
          <a:xfrm>
            <a:off x="6629400" y="1311275"/>
            <a:ext cx="1900238"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Effect Exists, </a:t>
            </a:r>
          </a:p>
          <a:p>
            <a:pPr algn="ctr"/>
            <a:r>
              <a:rPr lang="en-US"/>
              <a:t>H</a:t>
            </a:r>
            <a:r>
              <a:rPr lang="en-US" baseline="-25000"/>
              <a:t>o</a:t>
            </a:r>
            <a:r>
              <a:rPr lang="en-US"/>
              <a:t> False</a:t>
            </a:r>
          </a:p>
        </p:txBody>
      </p:sp>
      <p:sp>
        <p:nvSpPr>
          <p:cNvPr id="24593" name="Line 16"/>
          <p:cNvSpPr>
            <a:spLocks noChangeShapeType="1"/>
          </p:cNvSpPr>
          <p:nvPr/>
        </p:nvSpPr>
        <p:spPr bwMode="auto">
          <a:xfrm>
            <a:off x="4414838" y="1219200"/>
            <a:ext cx="403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transition xmlns:p14="http://schemas.microsoft.com/office/powerpoint/2010/main">
    <p:pull dir="r"/>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F093DFE3-EFB4-6847-9D82-431144F19851}" type="slidenum">
              <a:rPr lang="en-US" sz="1400"/>
              <a:pPr/>
              <a:t>2</a:t>
            </a:fld>
            <a:endParaRPr lang="en-US" sz="1400"/>
          </a:p>
        </p:txBody>
      </p:sp>
      <p:sp>
        <p:nvSpPr>
          <p:cNvPr id="16387" name="Rectangle 2"/>
          <p:cNvSpPr>
            <a:spLocks noGrp="1" noChangeArrowheads="1"/>
          </p:cNvSpPr>
          <p:nvPr>
            <p:ph type="title"/>
          </p:nvPr>
        </p:nvSpPr>
        <p:spPr/>
        <p:txBody>
          <a:bodyPr/>
          <a:lstStyle/>
          <a:p>
            <a:pPr eaLnBrk="1" hangingPunct="1"/>
            <a:r>
              <a:rPr lang="en-US">
                <a:latin typeface="Times" charset="0"/>
                <a:ea typeface="ＭＳ Ｐゴシック" charset="0"/>
                <a:cs typeface="ＭＳ Ｐゴシック" charset="0"/>
              </a:rPr>
              <a:t>Hypothesis Testing</a:t>
            </a:r>
          </a:p>
        </p:txBody>
      </p:sp>
      <p:sp>
        <p:nvSpPr>
          <p:cNvPr id="16388" name="Rectangle 3"/>
          <p:cNvSpPr>
            <a:spLocks noGrp="1" noChangeArrowheads="1"/>
          </p:cNvSpPr>
          <p:nvPr>
            <p:ph type="body" idx="1"/>
          </p:nvPr>
        </p:nvSpPr>
        <p:spPr/>
        <p:txBody>
          <a:bodyPr/>
          <a:lstStyle/>
          <a:p>
            <a:pPr eaLnBrk="1" hangingPunct="1"/>
            <a:r>
              <a:rPr lang="en-US">
                <a:latin typeface="Times" charset="0"/>
                <a:ea typeface="ＭＳ Ｐゴシック" charset="0"/>
                <a:cs typeface="ＭＳ Ｐゴシック" charset="0"/>
              </a:rPr>
              <a:t>An inferential procedure that uses sample data to evaluate the credibility of a hypothesis about a population.</a:t>
            </a:r>
          </a:p>
        </p:txBody>
      </p:sp>
    </p:spTree>
  </p:cSld>
  <p:clrMapOvr>
    <a:masterClrMapping/>
  </p:clrMapOvr>
  <p:transition xmlns:p14="http://schemas.microsoft.com/office/powerpoint/2010/main">
    <p:pull dir="r"/>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7A28776F-26FE-A043-A614-D2B15F0DFCF9}" type="slidenum">
              <a:rPr lang="en-US" sz="1400"/>
              <a:pPr/>
              <a:t>20</a:t>
            </a:fld>
            <a:endParaRPr lang="en-US" sz="1400"/>
          </a:p>
        </p:txBody>
      </p:sp>
      <p:sp>
        <p:nvSpPr>
          <p:cNvPr id="26627" name="Rectangle 2"/>
          <p:cNvSpPr>
            <a:spLocks noGrp="1" noChangeArrowheads="1"/>
          </p:cNvSpPr>
          <p:nvPr>
            <p:ph type="title"/>
          </p:nvPr>
        </p:nvSpPr>
        <p:spPr>
          <a:xfrm>
            <a:off x="762000" y="-1752600"/>
            <a:ext cx="7772400" cy="1143000"/>
          </a:xfrm>
        </p:spPr>
        <p:txBody>
          <a:bodyPr/>
          <a:lstStyle/>
          <a:p>
            <a:pPr eaLnBrk="1" hangingPunct="1"/>
            <a:r>
              <a:rPr lang="en-US">
                <a:latin typeface="Times" charset="0"/>
                <a:ea typeface="ＭＳ Ｐゴシック" charset="0"/>
                <a:cs typeface="ＭＳ Ｐゴシック" charset="0"/>
              </a:rPr>
              <a:t>Jury</a:t>
            </a:r>
            <a:r>
              <a:rPr lang="ja-JP" altLang="en-US">
                <a:latin typeface="Times" charset="0"/>
                <a:ea typeface="ＭＳ Ｐゴシック" charset="0"/>
                <a:cs typeface="ＭＳ Ｐゴシック" charset="0"/>
              </a:rPr>
              <a:t>’</a:t>
            </a:r>
            <a:r>
              <a:rPr lang="en-US">
                <a:latin typeface="Times" charset="0"/>
                <a:ea typeface="ＭＳ Ｐゴシック" charset="0"/>
                <a:cs typeface="ＭＳ Ｐゴシック" charset="0"/>
              </a:rPr>
              <a:t>s Verdict vs. Actual Situation</a:t>
            </a:r>
          </a:p>
        </p:txBody>
      </p:sp>
      <p:sp>
        <p:nvSpPr>
          <p:cNvPr id="26628" name="Rectangle 3"/>
          <p:cNvSpPr>
            <a:spLocks noChangeArrowheads="1"/>
          </p:cNvSpPr>
          <p:nvPr/>
        </p:nvSpPr>
        <p:spPr bwMode="auto">
          <a:xfrm>
            <a:off x="4114800" y="2133600"/>
            <a:ext cx="4572000" cy="3276600"/>
          </a:xfrm>
          <a:prstGeom prst="rect">
            <a:avLst/>
          </a:prstGeom>
          <a:noFill/>
          <a:ln w="38100">
            <a:solidFill>
              <a:srgbClr val="A5C89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6629" name="Line 4"/>
          <p:cNvSpPr>
            <a:spLocks noChangeShapeType="1"/>
          </p:cNvSpPr>
          <p:nvPr/>
        </p:nvSpPr>
        <p:spPr bwMode="auto">
          <a:xfrm>
            <a:off x="6400800" y="2133600"/>
            <a:ext cx="0" cy="3276600"/>
          </a:xfrm>
          <a:prstGeom prst="line">
            <a:avLst/>
          </a:prstGeom>
          <a:noFill/>
          <a:ln w="38100">
            <a:solidFill>
              <a:srgbClr val="A5C896"/>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30" name="Line 5"/>
          <p:cNvSpPr>
            <a:spLocks noChangeShapeType="1"/>
          </p:cNvSpPr>
          <p:nvPr/>
        </p:nvSpPr>
        <p:spPr bwMode="auto">
          <a:xfrm>
            <a:off x="4114800" y="3810000"/>
            <a:ext cx="4572000" cy="0"/>
          </a:xfrm>
          <a:prstGeom prst="line">
            <a:avLst/>
          </a:prstGeom>
          <a:noFill/>
          <a:ln w="38100">
            <a:solidFill>
              <a:srgbClr val="A5C896"/>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31" name="Text Box 6"/>
          <p:cNvSpPr txBox="1">
            <a:spLocks noChangeArrowheads="1"/>
          </p:cNvSpPr>
          <p:nvPr/>
        </p:nvSpPr>
        <p:spPr bwMode="auto">
          <a:xfrm>
            <a:off x="4708525" y="2574925"/>
            <a:ext cx="10826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Type I Error</a:t>
            </a:r>
          </a:p>
        </p:txBody>
      </p:sp>
      <p:sp>
        <p:nvSpPr>
          <p:cNvPr id="26632" name="Text Box 7"/>
          <p:cNvSpPr txBox="1">
            <a:spLocks noChangeArrowheads="1"/>
          </p:cNvSpPr>
          <p:nvPr/>
        </p:nvSpPr>
        <p:spPr bwMode="auto">
          <a:xfrm>
            <a:off x="6934200" y="4191000"/>
            <a:ext cx="1143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Type II Error</a:t>
            </a:r>
          </a:p>
        </p:txBody>
      </p:sp>
      <p:sp>
        <p:nvSpPr>
          <p:cNvPr id="26633" name="Text Box 8"/>
          <p:cNvSpPr txBox="1">
            <a:spLocks noChangeArrowheads="1"/>
          </p:cNvSpPr>
          <p:nvPr/>
        </p:nvSpPr>
        <p:spPr bwMode="auto">
          <a:xfrm>
            <a:off x="6765925" y="2498725"/>
            <a:ext cx="14636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Verdict Correct</a:t>
            </a:r>
          </a:p>
        </p:txBody>
      </p:sp>
      <p:sp>
        <p:nvSpPr>
          <p:cNvPr id="26634" name="Text Box 9"/>
          <p:cNvSpPr txBox="1">
            <a:spLocks noChangeArrowheads="1"/>
          </p:cNvSpPr>
          <p:nvPr/>
        </p:nvSpPr>
        <p:spPr bwMode="auto">
          <a:xfrm>
            <a:off x="4479925" y="4206875"/>
            <a:ext cx="14636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Verdict Correct</a:t>
            </a:r>
          </a:p>
        </p:txBody>
      </p:sp>
      <p:sp>
        <p:nvSpPr>
          <p:cNvPr id="26635" name="Text Box 10"/>
          <p:cNvSpPr txBox="1">
            <a:spLocks noChangeArrowheads="1"/>
          </p:cNvSpPr>
          <p:nvPr/>
        </p:nvSpPr>
        <p:spPr bwMode="auto">
          <a:xfrm>
            <a:off x="2679700" y="2743200"/>
            <a:ext cx="9620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Guilty</a:t>
            </a:r>
          </a:p>
        </p:txBody>
      </p:sp>
      <p:sp>
        <p:nvSpPr>
          <p:cNvPr id="26636" name="Text Box 11"/>
          <p:cNvSpPr txBox="1">
            <a:spLocks noChangeArrowheads="1"/>
          </p:cNvSpPr>
          <p:nvPr/>
        </p:nvSpPr>
        <p:spPr bwMode="auto">
          <a:xfrm>
            <a:off x="2662238" y="4343400"/>
            <a:ext cx="12493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Innocent</a:t>
            </a:r>
          </a:p>
        </p:txBody>
      </p:sp>
      <p:sp>
        <p:nvSpPr>
          <p:cNvPr id="26637" name="Text Box 12"/>
          <p:cNvSpPr txBox="1">
            <a:spLocks noChangeArrowheads="1"/>
          </p:cNvSpPr>
          <p:nvPr/>
        </p:nvSpPr>
        <p:spPr bwMode="auto">
          <a:xfrm>
            <a:off x="131763" y="3292475"/>
            <a:ext cx="2073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Jury</a:t>
            </a:r>
            <a:r>
              <a:rPr lang="ja-JP" altLang="en-US"/>
              <a:t>’</a:t>
            </a:r>
            <a:r>
              <a:rPr lang="en-US"/>
              <a:t>s Verdict</a:t>
            </a:r>
          </a:p>
        </p:txBody>
      </p:sp>
      <p:sp>
        <p:nvSpPr>
          <p:cNvPr id="26638" name="Text Box 13"/>
          <p:cNvSpPr txBox="1">
            <a:spLocks noChangeArrowheads="1"/>
          </p:cNvSpPr>
          <p:nvPr/>
        </p:nvSpPr>
        <p:spPr bwMode="auto">
          <a:xfrm>
            <a:off x="5368925" y="838200"/>
            <a:ext cx="21701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Actual Situation</a:t>
            </a:r>
          </a:p>
        </p:txBody>
      </p:sp>
      <p:sp>
        <p:nvSpPr>
          <p:cNvPr id="26639" name="Text Box 14"/>
          <p:cNvSpPr txBox="1">
            <a:spLocks noChangeArrowheads="1"/>
          </p:cNvSpPr>
          <p:nvPr/>
        </p:nvSpPr>
        <p:spPr bwMode="auto">
          <a:xfrm>
            <a:off x="4246563" y="1311275"/>
            <a:ext cx="2017712"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Did Not</a:t>
            </a:r>
          </a:p>
          <a:p>
            <a:pPr algn="ctr"/>
            <a:r>
              <a:rPr lang="en-US"/>
              <a:t>Commit Crime</a:t>
            </a:r>
          </a:p>
        </p:txBody>
      </p:sp>
      <p:sp>
        <p:nvSpPr>
          <p:cNvPr id="26640" name="Text Box 15"/>
          <p:cNvSpPr txBox="1">
            <a:spLocks noChangeArrowheads="1"/>
          </p:cNvSpPr>
          <p:nvPr/>
        </p:nvSpPr>
        <p:spPr bwMode="auto">
          <a:xfrm>
            <a:off x="6807200" y="1311275"/>
            <a:ext cx="15525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Committed</a:t>
            </a:r>
          </a:p>
          <a:p>
            <a:pPr algn="ctr"/>
            <a:r>
              <a:rPr lang="en-US"/>
              <a:t>Crime</a:t>
            </a:r>
          </a:p>
        </p:txBody>
      </p:sp>
      <p:sp>
        <p:nvSpPr>
          <p:cNvPr id="26641" name="Line 16"/>
          <p:cNvSpPr>
            <a:spLocks noChangeShapeType="1"/>
          </p:cNvSpPr>
          <p:nvPr/>
        </p:nvSpPr>
        <p:spPr bwMode="auto">
          <a:xfrm>
            <a:off x="4414838" y="1219200"/>
            <a:ext cx="403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transition xmlns:p14="http://schemas.microsoft.com/office/powerpoint/2010/main">
    <p:pull dir="r"/>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0F45FC9E-4BCB-8F4C-A27A-D8F4478AC400}" type="slidenum">
              <a:rPr lang="en-US" sz="1400"/>
              <a:pPr/>
              <a:t>21</a:t>
            </a:fld>
            <a:endParaRPr lang="en-US" sz="1400"/>
          </a:p>
        </p:txBody>
      </p:sp>
      <p:sp>
        <p:nvSpPr>
          <p:cNvPr id="28675" name="Rectangle 2"/>
          <p:cNvSpPr>
            <a:spLocks noGrp="1" noChangeArrowheads="1"/>
          </p:cNvSpPr>
          <p:nvPr>
            <p:ph type="title"/>
          </p:nvPr>
        </p:nvSpPr>
        <p:spPr>
          <a:xfrm>
            <a:off x="762000" y="-1752600"/>
            <a:ext cx="7772400" cy="1143000"/>
          </a:xfrm>
        </p:spPr>
        <p:txBody>
          <a:bodyPr/>
          <a:lstStyle/>
          <a:p>
            <a:pPr eaLnBrk="1" hangingPunct="1"/>
            <a:r>
              <a:rPr lang="en-US">
                <a:latin typeface="Times" charset="0"/>
                <a:ea typeface="ＭＳ Ｐゴシック" charset="0"/>
                <a:cs typeface="ＭＳ Ｐゴシック" charset="0"/>
              </a:rPr>
              <a:t>Fixed coin (cheating) vs. OK coin (fair)</a:t>
            </a:r>
          </a:p>
        </p:txBody>
      </p:sp>
      <p:sp>
        <p:nvSpPr>
          <p:cNvPr id="28676" name="Rectangle 3"/>
          <p:cNvSpPr>
            <a:spLocks noChangeArrowheads="1"/>
          </p:cNvSpPr>
          <p:nvPr/>
        </p:nvSpPr>
        <p:spPr bwMode="auto">
          <a:xfrm>
            <a:off x="4114800" y="2133600"/>
            <a:ext cx="4572000" cy="3276600"/>
          </a:xfrm>
          <a:prstGeom prst="rect">
            <a:avLst/>
          </a:prstGeom>
          <a:noFill/>
          <a:ln w="38100">
            <a:solidFill>
              <a:srgbClr val="A5C89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8677" name="Line 4"/>
          <p:cNvSpPr>
            <a:spLocks noChangeShapeType="1"/>
          </p:cNvSpPr>
          <p:nvPr/>
        </p:nvSpPr>
        <p:spPr bwMode="auto">
          <a:xfrm>
            <a:off x="6400800" y="2133600"/>
            <a:ext cx="0" cy="3276600"/>
          </a:xfrm>
          <a:prstGeom prst="line">
            <a:avLst/>
          </a:prstGeom>
          <a:noFill/>
          <a:ln w="38100">
            <a:solidFill>
              <a:srgbClr val="A5C896"/>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678" name="Line 5"/>
          <p:cNvSpPr>
            <a:spLocks noChangeShapeType="1"/>
          </p:cNvSpPr>
          <p:nvPr/>
        </p:nvSpPr>
        <p:spPr bwMode="auto">
          <a:xfrm>
            <a:off x="4114800" y="3810000"/>
            <a:ext cx="4572000" cy="0"/>
          </a:xfrm>
          <a:prstGeom prst="line">
            <a:avLst/>
          </a:prstGeom>
          <a:noFill/>
          <a:ln w="38100">
            <a:solidFill>
              <a:srgbClr val="A5C896"/>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679" name="Text Box 6"/>
          <p:cNvSpPr txBox="1">
            <a:spLocks noChangeArrowheads="1"/>
          </p:cNvSpPr>
          <p:nvPr/>
        </p:nvSpPr>
        <p:spPr bwMode="auto">
          <a:xfrm>
            <a:off x="4708525" y="2574925"/>
            <a:ext cx="10826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Type I Error</a:t>
            </a:r>
          </a:p>
        </p:txBody>
      </p:sp>
      <p:sp>
        <p:nvSpPr>
          <p:cNvPr id="28680" name="Text Box 7"/>
          <p:cNvSpPr txBox="1">
            <a:spLocks noChangeArrowheads="1"/>
          </p:cNvSpPr>
          <p:nvPr/>
        </p:nvSpPr>
        <p:spPr bwMode="auto">
          <a:xfrm>
            <a:off x="6934200" y="4191000"/>
            <a:ext cx="1143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Type II Error</a:t>
            </a:r>
          </a:p>
        </p:txBody>
      </p:sp>
      <p:sp>
        <p:nvSpPr>
          <p:cNvPr id="28681" name="Text Box 8"/>
          <p:cNvSpPr txBox="1">
            <a:spLocks noChangeArrowheads="1"/>
          </p:cNvSpPr>
          <p:nvPr/>
        </p:nvSpPr>
        <p:spPr bwMode="auto">
          <a:xfrm>
            <a:off x="6765925" y="2498725"/>
            <a:ext cx="14636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Correct Decision</a:t>
            </a:r>
          </a:p>
        </p:txBody>
      </p:sp>
      <p:sp>
        <p:nvSpPr>
          <p:cNvPr id="28682" name="Text Box 9"/>
          <p:cNvSpPr txBox="1">
            <a:spLocks noChangeArrowheads="1"/>
          </p:cNvSpPr>
          <p:nvPr/>
        </p:nvSpPr>
        <p:spPr bwMode="auto">
          <a:xfrm>
            <a:off x="4479925" y="4206875"/>
            <a:ext cx="14636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Correct Decision</a:t>
            </a:r>
          </a:p>
        </p:txBody>
      </p:sp>
      <p:sp>
        <p:nvSpPr>
          <p:cNvPr id="28683" name="Text Box 10"/>
          <p:cNvSpPr txBox="1">
            <a:spLocks noChangeArrowheads="1"/>
          </p:cNvSpPr>
          <p:nvPr/>
        </p:nvSpPr>
        <p:spPr bwMode="auto">
          <a:xfrm>
            <a:off x="2514600" y="2743200"/>
            <a:ext cx="15462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Coin Fixed</a:t>
            </a:r>
          </a:p>
          <a:p>
            <a:pPr algn="ctr"/>
            <a:r>
              <a:rPr lang="en-US"/>
              <a:t>(Cheating)</a:t>
            </a:r>
          </a:p>
        </p:txBody>
      </p:sp>
      <p:sp>
        <p:nvSpPr>
          <p:cNvPr id="28684" name="Text Box 11"/>
          <p:cNvSpPr txBox="1">
            <a:spLocks noChangeArrowheads="1"/>
          </p:cNvSpPr>
          <p:nvPr/>
        </p:nvSpPr>
        <p:spPr bwMode="auto">
          <a:xfrm>
            <a:off x="2514600" y="4343400"/>
            <a:ext cx="144621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Coin O.K.</a:t>
            </a:r>
          </a:p>
          <a:p>
            <a:pPr algn="ctr"/>
            <a:r>
              <a:rPr lang="en-US"/>
              <a:t>(Fair)</a:t>
            </a:r>
          </a:p>
        </p:txBody>
      </p:sp>
      <p:sp>
        <p:nvSpPr>
          <p:cNvPr id="28685" name="Text Box 12"/>
          <p:cNvSpPr txBox="1">
            <a:spLocks noChangeArrowheads="1"/>
          </p:cNvSpPr>
          <p:nvPr/>
        </p:nvSpPr>
        <p:spPr bwMode="auto">
          <a:xfrm>
            <a:off x="131763" y="3292475"/>
            <a:ext cx="2073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Your Decision</a:t>
            </a:r>
          </a:p>
        </p:txBody>
      </p:sp>
      <p:sp>
        <p:nvSpPr>
          <p:cNvPr id="28686" name="Text Box 13"/>
          <p:cNvSpPr txBox="1">
            <a:spLocks noChangeArrowheads="1"/>
          </p:cNvSpPr>
          <p:nvPr/>
        </p:nvSpPr>
        <p:spPr bwMode="auto">
          <a:xfrm>
            <a:off x="5368925" y="838200"/>
            <a:ext cx="21701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Actual Situation</a:t>
            </a:r>
          </a:p>
        </p:txBody>
      </p:sp>
      <p:sp>
        <p:nvSpPr>
          <p:cNvPr id="28687" name="Text Box 14"/>
          <p:cNvSpPr txBox="1">
            <a:spLocks noChangeArrowheads="1"/>
          </p:cNvSpPr>
          <p:nvPr/>
        </p:nvSpPr>
        <p:spPr bwMode="auto">
          <a:xfrm>
            <a:off x="4533900" y="1311275"/>
            <a:ext cx="144621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Coin O.K.</a:t>
            </a:r>
          </a:p>
          <a:p>
            <a:pPr algn="ctr"/>
            <a:r>
              <a:rPr lang="en-US"/>
              <a:t>(Fair)</a:t>
            </a:r>
          </a:p>
        </p:txBody>
      </p:sp>
      <p:sp>
        <p:nvSpPr>
          <p:cNvPr id="28688" name="Text Box 15"/>
          <p:cNvSpPr txBox="1">
            <a:spLocks noChangeArrowheads="1"/>
          </p:cNvSpPr>
          <p:nvPr/>
        </p:nvSpPr>
        <p:spPr bwMode="auto">
          <a:xfrm>
            <a:off x="6813550" y="1311275"/>
            <a:ext cx="15462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Coin Fixed</a:t>
            </a:r>
          </a:p>
          <a:p>
            <a:pPr algn="ctr"/>
            <a:r>
              <a:rPr lang="en-US"/>
              <a:t>(Cheating)</a:t>
            </a:r>
          </a:p>
        </p:txBody>
      </p:sp>
      <p:sp>
        <p:nvSpPr>
          <p:cNvPr id="28689" name="Line 16"/>
          <p:cNvSpPr>
            <a:spLocks noChangeShapeType="1"/>
          </p:cNvSpPr>
          <p:nvPr/>
        </p:nvSpPr>
        <p:spPr bwMode="auto">
          <a:xfrm>
            <a:off x="4414838" y="1219200"/>
            <a:ext cx="403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transition xmlns:p14="http://schemas.microsoft.com/office/powerpoint/2010/main">
    <p:pull dir="r"/>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5E915654-F969-C444-8385-3233E6953197}" type="slidenum">
              <a:rPr lang="en-US" sz="1400"/>
              <a:pPr/>
              <a:t>22</a:t>
            </a:fld>
            <a:endParaRPr lang="en-US" sz="1400"/>
          </a:p>
        </p:txBody>
      </p:sp>
      <p:sp>
        <p:nvSpPr>
          <p:cNvPr id="49155" name="Rectangle 2"/>
          <p:cNvSpPr>
            <a:spLocks noGrp="1" noChangeArrowheads="1"/>
          </p:cNvSpPr>
          <p:nvPr>
            <p:ph type="title"/>
          </p:nvPr>
        </p:nvSpPr>
        <p:spPr/>
        <p:txBody>
          <a:bodyPr/>
          <a:lstStyle/>
          <a:p>
            <a:pPr eaLnBrk="1" hangingPunct="1"/>
            <a:r>
              <a:rPr lang="en-US">
                <a:latin typeface="Times" charset="0"/>
                <a:ea typeface="ＭＳ Ｐゴシック" charset="0"/>
                <a:cs typeface="ＭＳ Ｐゴシック" charset="0"/>
              </a:rPr>
              <a:t>Assumptions for Hypothesis Tests with z-scores:</a:t>
            </a:r>
          </a:p>
        </p:txBody>
      </p:sp>
      <p:sp>
        <p:nvSpPr>
          <p:cNvPr id="49156" name="Rectangle 3"/>
          <p:cNvSpPr>
            <a:spLocks noGrp="1" noChangeArrowheads="1"/>
          </p:cNvSpPr>
          <p:nvPr>
            <p:ph type="body" idx="1"/>
          </p:nvPr>
        </p:nvSpPr>
        <p:spPr>
          <a:xfrm>
            <a:off x="685800" y="2133600"/>
            <a:ext cx="7772400" cy="3962400"/>
          </a:xfrm>
        </p:spPr>
        <p:txBody>
          <a:bodyPr/>
          <a:lstStyle/>
          <a:p>
            <a:pPr marL="609600" indent="-609600" eaLnBrk="1" hangingPunct="1">
              <a:lnSpc>
                <a:spcPct val="150000"/>
              </a:lnSpc>
              <a:buFont typeface="Times" charset="0"/>
              <a:buAutoNum type="arabicPeriod"/>
            </a:pPr>
            <a:r>
              <a:rPr lang="en-US">
                <a:latin typeface="Times" charset="0"/>
                <a:ea typeface="ＭＳ Ｐゴシック" charset="0"/>
                <a:cs typeface="ＭＳ Ｐゴシック" charset="0"/>
              </a:rPr>
              <a:t>Random sampling</a:t>
            </a:r>
          </a:p>
          <a:p>
            <a:pPr marL="609600" indent="-609600" eaLnBrk="1" hangingPunct="1">
              <a:lnSpc>
                <a:spcPct val="150000"/>
              </a:lnSpc>
              <a:buFont typeface="Times" charset="0"/>
              <a:buAutoNum type="arabicPeriod"/>
            </a:pPr>
            <a:r>
              <a:rPr lang="en-US">
                <a:latin typeface="Times" charset="0"/>
                <a:ea typeface="ＭＳ Ｐゴシック" charset="0"/>
                <a:cs typeface="ＭＳ Ｐゴシック" charset="0"/>
              </a:rPr>
              <a:t>Value of </a:t>
            </a:r>
            <a:r>
              <a:rPr lang="en-US">
                <a:latin typeface="Times" charset="0"/>
                <a:ea typeface="ＭＳ Ｐゴシック" charset="0"/>
                <a:cs typeface="ＭＳ Ｐゴシック" charset="0"/>
                <a:sym typeface="Symbol" charset="0"/>
              </a:rPr>
              <a:t> unchanged by treatment</a:t>
            </a:r>
          </a:p>
          <a:p>
            <a:pPr marL="609600" indent="-609600" eaLnBrk="1" hangingPunct="1">
              <a:lnSpc>
                <a:spcPct val="150000"/>
              </a:lnSpc>
              <a:buFont typeface="Times" charset="0"/>
              <a:buAutoNum type="arabicPeriod"/>
            </a:pPr>
            <a:r>
              <a:rPr lang="en-US">
                <a:latin typeface="Times" charset="0"/>
                <a:ea typeface="ＭＳ Ｐゴシック" charset="0"/>
                <a:cs typeface="ＭＳ Ｐゴシック" charset="0"/>
                <a:sym typeface="Symbol" charset="0"/>
              </a:rPr>
              <a:t>Sampling distribution normal</a:t>
            </a:r>
          </a:p>
          <a:p>
            <a:pPr marL="609600" indent="-609600" eaLnBrk="1" hangingPunct="1">
              <a:lnSpc>
                <a:spcPct val="150000"/>
              </a:lnSpc>
              <a:buFont typeface="Times" charset="0"/>
              <a:buAutoNum type="arabicPeriod"/>
            </a:pPr>
            <a:r>
              <a:rPr lang="en-US">
                <a:latin typeface="Times" charset="0"/>
                <a:ea typeface="ＭＳ Ｐゴシック" charset="0"/>
                <a:cs typeface="ＭＳ Ｐゴシック" charset="0"/>
                <a:sym typeface="Symbol" charset="0"/>
              </a:rPr>
              <a:t>Independent observations</a:t>
            </a:r>
            <a:endParaRPr lang="en-US">
              <a:latin typeface="Times" charset="0"/>
              <a:ea typeface="ＭＳ Ｐゴシック" charset="0"/>
              <a:cs typeface="ＭＳ Ｐゴシック" charset="0"/>
            </a:endParaRPr>
          </a:p>
        </p:txBody>
      </p:sp>
    </p:spTree>
  </p:cSld>
  <p:clrMapOvr>
    <a:masterClrMapping/>
  </p:clrMapOvr>
  <p:transition xmlns:p14="http://schemas.microsoft.com/office/powerpoint/2010/main">
    <p:pull dir="r"/>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667000"/>
            <a:ext cx="7772400" cy="1039091"/>
          </a:xfrm>
        </p:spPr>
        <p:txBody>
          <a:bodyPr/>
          <a:lstStyle/>
          <a:p>
            <a:r>
              <a:rPr lang="en-US" dirty="0" smtClean="0"/>
              <a:t>One-Tailed Hypothesis Tests</a:t>
            </a:r>
            <a:endParaRPr lang="en-US" dirty="0"/>
          </a:p>
        </p:txBody>
      </p:sp>
      <p:sp>
        <p:nvSpPr>
          <p:cNvPr id="3" name="Slide Number Placeholder 2"/>
          <p:cNvSpPr>
            <a:spLocks noGrp="1"/>
          </p:cNvSpPr>
          <p:nvPr>
            <p:ph type="sldNum" sz="quarter" idx="12"/>
          </p:nvPr>
        </p:nvSpPr>
        <p:spPr/>
        <p:txBody>
          <a:bodyPr/>
          <a:lstStyle/>
          <a:p>
            <a:fld id="{7A66AAFE-F4CE-5846-8530-E67422CB8D67}" type="slidenum">
              <a:rPr lang="en-US" smtClean="0"/>
              <a:pPr/>
              <a:t>23</a:t>
            </a:fld>
            <a:endParaRPr lang="en-US"/>
          </a:p>
        </p:txBody>
      </p:sp>
    </p:spTree>
    <p:extLst>
      <p:ext uri="{BB962C8B-B14F-4D97-AF65-F5344CB8AC3E}">
        <p14:creationId xmlns:p14="http://schemas.microsoft.com/office/powerpoint/2010/main" val="3653899765"/>
      </p:ext>
    </p:extLst>
  </p:cSld>
  <p:clrMapOvr>
    <a:masterClrMapping/>
  </p:clrMapOvr>
  <p:transition xmlns:p14="http://schemas.microsoft.com/office/powerpoint/2010/main">
    <p:pull dir="r"/>
  </p:transitio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D52040BA-F1EA-4641-A433-79C8B6FD9E3C}" type="slidenum">
              <a:rPr lang="en-US" sz="1400"/>
              <a:pPr/>
              <a:t>24</a:t>
            </a:fld>
            <a:endParaRPr lang="en-US" sz="1400"/>
          </a:p>
        </p:txBody>
      </p:sp>
      <p:sp>
        <p:nvSpPr>
          <p:cNvPr id="53251" name="Rectangle 2"/>
          <p:cNvSpPr>
            <a:spLocks noGrp="1" noChangeArrowheads="1"/>
          </p:cNvSpPr>
          <p:nvPr>
            <p:ph type="title"/>
          </p:nvPr>
        </p:nvSpPr>
        <p:spPr>
          <a:xfrm>
            <a:off x="762000" y="-1752600"/>
            <a:ext cx="7772400" cy="1143000"/>
          </a:xfrm>
        </p:spPr>
        <p:txBody>
          <a:bodyPr/>
          <a:lstStyle/>
          <a:p>
            <a:pPr eaLnBrk="1" hangingPunct="1"/>
            <a:r>
              <a:rPr lang="en-US">
                <a:latin typeface="Times" charset="0"/>
                <a:ea typeface="ＭＳ Ｐゴシック" charset="0"/>
                <a:cs typeface="ＭＳ Ｐゴシック" charset="0"/>
              </a:rPr>
              <a:t>Reading Improvement Problem</a:t>
            </a:r>
          </a:p>
        </p:txBody>
      </p:sp>
      <p:sp>
        <p:nvSpPr>
          <p:cNvPr id="53252" name="Rectangle 3"/>
          <p:cNvSpPr>
            <a:spLocks noGrp="1" noChangeArrowheads="1"/>
          </p:cNvSpPr>
          <p:nvPr>
            <p:ph type="body" idx="1"/>
          </p:nvPr>
        </p:nvSpPr>
        <p:spPr>
          <a:xfrm>
            <a:off x="685800" y="533400"/>
            <a:ext cx="7772400" cy="5562600"/>
          </a:xfrm>
        </p:spPr>
        <p:txBody>
          <a:bodyPr/>
          <a:lstStyle/>
          <a:p>
            <a:pPr eaLnBrk="1" hangingPunct="1">
              <a:lnSpc>
                <a:spcPct val="130000"/>
              </a:lnSpc>
            </a:pPr>
            <a:r>
              <a:rPr lang="en-US" sz="2800">
                <a:latin typeface="Times" charset="0"/>
                <a:ea typeface="ＭＳ Ｐゴシック" charset="0"/>
                <a:cs typeface="ＭＳ Ｐゴシック" charset="0"/>
              </a:rPr>
              <a:t>A researcher wants to assess the </a:t>
            </a:r>
            <a:r>
              <a:rPr lang="ja-JP" altLang="en-US" sz="2800">
                <a:latin typeface="Times" charset="0"/>
                <a:ea typeface="ＭＳ Ｐゴシック" charset="0"/>
                <a:cs typeface="ＭＳ Ｐゴシック" charset="0"/>
              </a:rPr>
              <a:t>“</a:t>
            </a:r>
            <a:r>
              <a:rPr lang="en-US" sz="2800">
                <a:latin typeface="Times" charset="0"/>
                <a:ea typeface="ＭＳ Ｐゴシック" charset="0"/>
                <a:cs typeface="ＭＳ Ｐゴシック" charset="0"/>
              </a:rPr>
              <a:t>miraculous</a:t>
            </a:r>
            <a:r>
              <a:rPr lang="ja-JP" altLang="en-US" sz="2800">
                <a:latin typeface="Times" charset="0"/>
                <a:ea typeface="ＭＳ Ｐゴシック" charset="0"/>
                <a:cs typeface="ＭＳ Ｐゴシック" charset="0"/>
              </a:rPr>
              <a:t>”</a:t>
            </a:r>
            <a:r>
              <a:rPr lang="en-US" sz="2800">
                <a:latin typeface="Times" charset="0"/>
                <a:ea typeface="ＭＳ Ｐゴシック" charset="0"/>
                <a:cs typeface="ＭＳ Ｐゴシック" charset="0"/>
              </a:rPr>
              <a:t> claims of improvement made in a TV ad about a phonetic reading instruction program or package.  We know that scores on a standardized reading test for 9-year olds form a normal distribution with µ = 45 and </a:t>
            </a:r>
            <a:r>
              <a:rPr lang="en-US" sz="2800">
                <a:latin typeface="Times" charset="0"/>
                <a:ea typeface="ＭＳ Ｐゴシック" charset="0"/>
                <a:cs typeface="ＭＳ Ｐゴシック" charset="0"/>
                <a:sym typeface="Symbol" charset="0"/>
              </a:rPr>
              <a:t> = 10.  A random sample of n = 25   8-year olds is given the reading program package for a year.  At age 9, the sample is given the standardized reading test.</a:t>
            </a:r>
            <a:endParaRPr lang="en-US" sz="2800">
              <a:latin typeface="Times" charset="0"/>
              <a:ea typeface="ＭＳ Ｐゴシック" charset="0"/>
              <a:cs typeface="ＭＳ Ｐゴシック" charset="0"/>
            </a:endParaRPr>
          </a:p>
        </p:txBody>
      </p:sp>
    </p:spTree>
  </p:cSld>
  <p:clrMapOvr>
    <a:masterClrMapping/>
  </p:clrMapOvr>
  <p:transition xmlns:p14="http://schemas.microsoft.com/office/powerpoint/2010/main">
    <p:pull dir="r"/>
  </p:transitio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E7BC316D-84B4-744A-9856-6DCE6BB7B9FB}" type="slidenum">
              <a:rPr lang="en-US" sz="1400"/>
              <a:pPr/>
              <a:t>25</a:t>
            </a:fld>
            <a:endParaRPr lang="en-US" sz="1400"/>
          </a:p>
        </p:txBody>
      </p:sp>
      <p:sp>
        <p:nvSpPr>
          <p:cNvPr id="55300" name="Rectangle 2"/>
          <p:cNvSpPr>
            <a:spLocks noGrp="1" noChangeArrowheads="1"/>
          </p:cNvSpPr>
          <p:nvPr>
            <p:ph type="title"/>
          </p:nvPr>
        </p:nvSpPr>
        <p:spPr>
          <a:xfrm>
            <a:off x="685800" y="-1752600"/>
            <a:ext cx="7772400" cy="1143000"/>
          </a:xfrm>
        </p:spPr>
        <p:txBody>
          <a:bodyPr/>
          <a:lstStyle/>
          <a:p>
            <a:pPr eaLnBrk="1" hangingPunct="1"/>
            <a:r>
              <a:rPr lang="en-US">
                <a:latin typeface="Times" charset="0"/>
                <a:ea typeface="ＭＳ Ｐゴシック" charset="0"/>
                <a:cs typeface="ＭＳ Ｐゴシック" charset="0"/>
              </a:rPr>
              <a:t>Normal curve with rejection area on the positive side</a:t>
            </a:r>
          </a:p>
        </p:txBody>
      </p:sp>
      <p:pic>
        <p:nvPicPr>
          <p:cNvPr id="5530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65263" y="1143000"/>
            <a:ext cx="6211887"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302" name="Line 5"/>
          <p:cNvSpPr>
            <a:spLocks noChangeShapeType="1"/>
          </p:cNvSpPr>
          <p:nvPr/>
        </p:nvSpPr>
        <p:spPr bwMode="auto">
          <a:xfrm>
            <a:off x="838200" y="5486400"/>
            <a:ext cx="7543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5303" name="Line 6"/>
          <p:cNvSpPr>
            <a:spLocks noChangeShapeType="1"/>
          </p:cNvSpPr>
          <p:nvPr/>
        </p:nvSpPr>
        <p:spPr bwMode="auto">
          <a:xfrm>
            <a:off x="4495800" y="1198563"/>
            <a:ext cx="0" cy="3200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5304" name="Line 8"/>
          <p:cNvSpPr>
            <a:spLocks noChangeShapeType="1"/>
          </p:cNvSpPr>
          <p:nvPr/>
        </p:nvSpPr>
        <p:spPr bwMode="auto">
          <a:xfrm>
            <a:off x="4495800" y="2514600"/>
            <a:ext cx="1219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5305" name="Line 9"/>
          <p:cNvSpPr>
            <a:spLocks noChangeShapeType="1"/>
          </p:cNvSpPr>
          <p:nvPr/>
        </p:nvSpPr>
        <p:spPr bwMode="auto">
          <a:xfrm>
            <a:off x="6477000" y="2971800"/>
            <a:ext cx="609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5306" name="Freeform 10"/>
          <p:cNvSpPr>
            <a:spLocks/>
          </p:cNvSpPr>
          <p:nvPr/>
        </p:nvSpPr>
        <p:spPr bwMode="auto">
          <a:xfrm>
            <a:off x="6473825" y="3830638"/>
            <a:ext cx="1020763" cy="588962"/>
          </a:xfrm>
          <a:custGeom>
            <a:avLst/>
            <a:gdLst>
              <a:gd name="T0" fmla="*/ 0 w 643"/>
              <a:gd name="T1" fmla="*/ 0 h 371"/>
              <a:gd name="T2" fmla="*/ 2147483647 w 643"/>
              <a:gd name="T3" fmla="*/ 2147483647 h 371"/>
              <a:gd name="T4" fmla="*/ 2147483647 w 643"/>
              <a:gd name="T5" fmla="*/ 2147483647 h 371"/>
              <a:gd name="T6" fmla="*/ 2147483647 w 643"/>
              <a:gd name="T7" fmla="*/ 2147483647 h 371"/>
              <a:gd name="T8" fmla="*/ 2147483647 w 643"/>
              <a:gd name="T9" fmla="*/ 2147483647 h 371"/>
              <a:gd name="T10" fmla="*/ 2147483647 w 643"/>
              <a:gd name="T11" fmla="*/ 2147483647 h 371"/>
              <a:gd name="T12" fmla="*/ 2147483647 w 643"/>
              <a:gd name="T13" fmla="*/ 2147483647 h 371"/>
              <a:gd name="T14" fmla="*/ 0 w 643"/>
              <a:gd name="T15" fmla="*/ 0 h 371"/>
              <a:gd name="T16" fmla="*/ 0 60000 65536"/>
              <a:gd name="T17" fmla="*/ 0 60000 65536"/>
              <a:gd name="T18" fmla="*/ 0 60000 65536"/>
              <a:gd name="T19" fmla="*/ 0 60000 65536"/>
              <a:gd name="T20" fmla="*/ 0 60000 65536"/>
              <a:gd name="T21" fmla="*/ 0 60000 65536"/>
              <a:gd name="T22" fmla="*/ 0 60000 65536"/>
              <a:gd name="T23" fmla="*/ 0 60000 65536"/>
              <a:gd name="T24" fmla="*/ 0 w 643"/>
              <a:gd name="T25" fmla="*/ 0 h 371"/>
              <a:gd name="T26" fmla="*/ 643 w 643"/>
              <a:gd name="T27" fmla="*/ 371 h 37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43" h="371">
                <a:moveTo>
                  <a:pt x="0" y="0"/>
                </a:moveTo>
                <a:cubicBezTo>
                  <a:pt x="64" y="64"/>
                  <a:pt x="32" y="39"/>
                  <a:pt x="92" y="79"/>
                </a:cubicBezTo>
                <a:cubicBezTo>
                  <a:pt x="133" y="141"/>
                  <a:pt x="139" y="113"/>
                  <a:pt x="197" y="145"/>
                </a:cubicBezTo>
                <a:cubicBezTo>
                  <a:pt x="298" y="201"/>
                  <a:pt x="404" y="279"/>
                  <a:pt x="525" y="289"/>
                </a:cubicBezTo>
                <a:cubicBezTo>
                  <a:pt x="564" y="291"/>
                  <a:pt x="603" y="289"/>
                  <a:pt x="643" y="289"/>
                </a:cubicBezTo>
                <a:lnTo>
                  <a:pt x="626" y="371"/>
                </a:lnTo>
                <a:lnTo>
                  <a:pt x="2" y="371"/>
                </a:lnTo>
                <a:lnTo>
                  <a:pt x="0" y="0"/>
                </a:lnTo>
                <a:close/>
              </a:path>
            </a:pathLst>
          </a:custGeom>
          <a:solidFill>
            <a:srgbClr val="A5C896">
              <a:alpha val="43921"/>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5307" name="Line 11"/>
          <p:cNvSpPr>
            <a:spLocks noChangeShapeType="1"/>
          </p:cNvSpPr>
          <p:nvPr/>
        </p:nvSpPr>
        <p:spPr bwMode="auto">
          <a:xfrm>
            <a:off x="6477000" y="2971800"/>
            <a:ext cx="0" cy="1676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5308" name="Line 12"/>
          <p:cNvSpPr>
            <a:spLocks noChangeShapeType="1"/>
          </p:cNvSpPr>
          <p:nvPr/>
        </p:nvSpPr>
        <p:spPr bwMode="auto">
          <a:xfrm>
            <a:off x="838200" y="4419600"/>
            <a:ext cx="7543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5309" name="Text Box 13"/>
          <p:cNvSpPr txBox="1">
            <a:spLocks noChangeArrowheads="1"/>
          </p:cNvSpPr>
          <p:nvPr/>
        </p:nvSpPr>
        <p:spPr bwMode="auto">
          <a:xfrm>
            <a:off x="6858000" y="2714625"/>
            <a:ext cx="20574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Reject H</a:t>
            </a:r>
            <a:r>
              <a:rPr lang="en-US" baseline="-25000"/>
              <a:t>o</a:t>
            </a:r>
          </a:p>
          <a:p>
            <a:pPr algn="ctr"/>
            <a:r>
              <a:rPr lang="en-US"/>
              <a:t>Data indicates that H</a:t>
            </a:r>
            <a:r>
              <a:rPr lang="en-US" baseline="-25000"/>
              <a:t>o</a:t>
            </a:r>
            <a:r>
              <a:rPr lang="en-US"/>
              <a:t> is wrong</a:t>
            </a:r>
          </a:p>
        </p:txBody>
      </p:sp>
      <p:graphicFrame>
        <p:nvGraphicFramePr>
          <p:cNvPr id="55298" name="Object 2"/>
          <p:cNvGraphicFramePr>
            <a:graphicFrameLocks noChangeAspect="1"/>
          </p:cNvGraphicFramePr>
          <p:nvPr/>
        </p:nvGraphicFramePr>
        <p:xfrm>
          <a:off x="4572000" y="2105025"/>
          <a:ext cx="971550" cy="409575"/>
        </p:xfrm>
        <a:graphic>
          <a:graphicData uri="http://schemas.openxmlformats.org/presentationml/2006/ole">
            <mc:AlternateContent xmlns:mc="http://schemas.openxmlformats.org/markup-compatibility/2006">
              <mc:Choice xmlns:v="urn:schemas-microsoft-com:vml" Requires="v">
                <p:oleObj spid="_x0000_s55361" name="Equation" r:id="rId5" imgW="723900" imgH="304800" progId="Equation.3">
                  <p:embed/>
                </p:oleObj>
              </mc:Choice>
              <mc:Fallback>
                <p:oleObj name="Equation" r:id="rId5" imgW="723900" imgH="304800" progId="Equation.3">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0" y="2105025"/>
                        <a:ext cx="971550" cy="409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55310" name="Text Box 15"/>
          <p:cNvSpPr txBox="1">
            <a:spLocks noChangeArrowheads="1"/>
          </p:cNvSpPr>
          <p:nvPr/>
        </p:nvSpPr>
        <p:spPr bwMode="auto">
          <a:xfrm>
            <a:off x="4235450" y="441960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45</a:t>
            </a:r>
          </a:p>
        </p:txBody>
      </p:sp>
      <p:sp>
        <p:nvSpPr>
          <p:cNvPr id="55311" name="Text Box 16"/>
          <p:cNvSpPr txBox="1">
            <a:spLocks noChangeArrowheads="1"/>
          </p:cNvSpPr>
          <p:nvPr/>
        </p:nvSpPr>
        <p:spPr bwMode="auto">
          <a:xfrm>
            <a:off x="4343400" y="4814888"/>
            <a:ext cx="3603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µ</a:t>
            </a:r>
          </a:p>
        </p:txBody>
      </p:sp>
      <p:sp>
        <p:nvSpPr>
          <p:cNvPr id="55312" name="Line 17"/>
          <p:cNvSpPr>
            <a:spLocks noChangeShapeType="1"/>
          </p:cNvSpPr>
          <p:nvPr/>
        </p:nvSpPr>
        <p:spPr bwMode="auto">
          <a:xfrm flipV="1">
            <a:off x="6477000" y="53340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5313" name="Line 18"/>
          <p:cNvSpPr>
            <a:spLocks noChangeShapeType="1"/>
          </p:cNvSpPr>
          <p:nvPr/>
        </p:nvSpPr>
        <p:spPr bwMode="auto">
          <a:xfrm flipV="1">
            <a:off x="4495800" y="53340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5314" name="Text Box 19"/>
          <p:cNvSpPr txBox="1">
            <a:spLocks noChangeArrowheads="1"/>
          </p:cNvSpPr>
          <p:nvPr/>
        </p:nvSpPr>
        <p:spPr bwMode="auto">
          <a:xfrm>
            <a:off x="4343400" y="54864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0</a:t>
            </a:r>
          </a:p>
        </p:txBody>
      </p:sp>
      <p:sp>
        <p:nvSpPr>
          <p:cNvPr id="55315" name="Text Box 20"/>
          <p:cNvSpPr txBox="1">
            <a:spLocks noChangeArrowheads="1"/>
          </p:cNvSpPr>
          <p:nvPr/>
        </p:nvSpPr>
        <p:spPr bwMode="auto">
          <a:xfrm>
            <a:off x="6172200" y="5486400"/>
            <a:ext cx="717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1.65</a:t>
            </a:r>
          </a:p>
        </p:txBody>
      </p:sp>
      <p:sp>
        <p:nvSpPr>
          <p:cNvPr id="55316" name="Text Box 21"/>
          <p:cNvSpPr txBox="1">
            <a:spLocks noChangeArrowheads="1"/>
          </p:cNvSpPr>
          <p:nvPr/>
        </p:nvSpPr>
        <p:spPr bwMode="auto">
          <a:xfrm>
            <a:off x="8458200" y="5257800"/>
            <a:ext cx="3190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z</a:t>
            </a:r>
          </a:p>
        </p:txBody>
      </p:sp>
      <p:grpSp>
        <p:nvGrpSpPr>
          <p:cNvPr id="55317" name="Group 24"/>
          <p:cNvGrpSpPr>
            <a:grpSpLocks/>
          </p:cNvGrpSpPr>
          <p:nvPr/>
        </p:nvGrpSpPr>
        <p:grpSpPr bwMode="auto">
          <a:xfrm>
            <a:off x="8458200" y="4191000"/>
            <a:ext cx="404813" cy="457200"/>
            <a:chOff x="5328" y="2640"/>
            <a:chExt cx="255" cy="288"/>
          </a:xfrm>
        </p:grpSpPr>
        <p:sp>
          <p:nvSpPr>
            <p:cNvPr id="55318" name="Text Box 22"/>
            <p:cNvSpPr txBox="1">
              <a:spLocks noChangeArrowheads="1"/>
            </p:cNvSpPr>
            <p:nvPr/>
          </p:nvSpPr>
          <p:spPr bwMode="auto">
            <a:xfrm>
              <a:off x="5328" y="2640"/>
              <a:ext cx="25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X</a:t>
              </a:r>
            </a:p>
          </p:txBody>
        </p:sp>
        <p:sp>
          <p:nvSpPr>
            <p:cNvPr id="55319" name="Line 23"/>
            <p:cNvSpPr>
              <a:spLocks noChangeShapeType="1"/>
            </p:cNvSpPr>
            <p:nvPr/>
          </p:nvSpPr>
          <p:spPr bwMode="auto">
            <a:xfrm>
              <a:off x="5376" y="2688"/>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Tree>
  </p:cSld>
  <p:clrMapOvr>
    <a:masterClrMapping/>
  </p:clrMapOvr>
  <p:transition xmlns:p14="http://schemas.microsoft.com/office/powerpoint/2010/main">
    <p:pull dir="r"/>
  </p:transitio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4277C256-AFD3-544B-BFF6-2F590C124038}" type="slidenum">
              <a:rPr lang="en-US" sz="1400"/>
              <a:pPr/>
              <a:t>26</a:t>
            </a:fld>
            <a:endParaRPr lang="en-US" sz="1400"/>
          </a:p>
        </p:txBody>
      </p:sp>
      <p:sp>
        <p:nvSpPr>
          <p:cNvPr id="57347" name="Rectangle 2"/>
          <p:cNvSpPr>
            <a:spLocks noGrp="1" noChangeArrowheads="1"/>
          </p:cNvSpPr>
          <p:nvPr>
            <p:ph type="title"/>
          </p:nvPr>
        </p:nvSpPr>
        <p:spPr/>
        <p:txBody>
          <a:bodyPr/>
          <a:lstStyle/>
          <a:p>
            <a:pPr eaLnBrk="1" hangingPunct="1"/>
            <a:r>
              <a:rPr lang="en-US">
                <a:latin typeface="Times" charset="0"/>
                <a:ea typeface="ＭＳ Ｐゴシック" charset="0"/>
                <a:cs typeface="ＭＳ Ｐゴシック" charset="0"/>
              </a:rPr>
              <a:t>Two-tailed vs. One-tailed Tests</a:t>
            </a:r>
          </a:p>
        </p:txBody>
      </p:sp>
      <p:sp>
        <p:nvSpPr>
          <p:cNvPr id="57348" name="Rectangle 3"/>
          <p:cNvSpPr>
            <a:spLocks noGrp="1" noChangeArrowheads="1"/>
          </p:cNvSpPr>
          <p:nvPr>
            <p:ph type="body" idx="1"/>
          </p:nvPr>
        </p:nvSpPr>
        <p:spPr/>
        <p:txBody>
          <a:bodyPr/>
          <a:lstStyle/>
          <a:p>
            <a:pPr marL="609600" indent="-609600" eaLnBrk="1" hangingPunct="1">
              <a:buFontTx/>
              <a:buAutoNum type="arabicPeriod"/>
            </a:pPr>
            <a:r>
              <a:rPr lang="en-US">
                <a:latin typeface="Times" charset="0"/>
                <a:ea typeface="ＭＳ Ｐゴシック" charset="0"/>
                <a:cs typeface="ＭＳ Ｐゴシック" charset="0"/>
              </a:rPr>
              <a:t>In general, use two-tailed test</a:t>
            </a:r>
          </a:p>
          <a:p>
            <a:pPr marL="609600" indent="-609600" eaLnBrk="1" hangingPunct="1">
              <a:spcBef>
                <a:spcPct val="70000"/>
              </a:spcBef>
              <a:buFont typeface="Times" charset="0"/>
              <a:buAutoNum type="arabicPeriod"/>
            </a:pPr>
            <a:r>
              <a:rPr lang="en-US">
                <a:latin typeface="Times" charset="0"/>
                <a:ea typeface="ＭＳ Ｐゴシック" charset="0"/>
                <a:cs typeface="ＭＳ Ｐゴシック" charset="0"/>
              </a:rPr>
              <a:t>Journals generally </a:t>
            </a:r>
            <a:r>
              <a:rPr lang="en-US" u="sng">
                <a:latin typeface="Times" charset="0"/>
                <a:ea typeface="ＭＳ Ｐゴシック" charset="0"/>
                <a:cs typeface="ＭＳ Ｐゴシック" charset="0"/>
              </a:rPr>
              <a:t>require</a:t>
            </a:r>
            <a:r>
              <a:rPr lang="en-US">
                <a:latin typeface="Times" charset="0"/>
                <a:ea typeface="ＭＳ Ｐゴシック" charset="0"/>
                <a:cs typeface="ＭＳ Ｐゴシック" charset="0"/>
              </a:rPr>
              <a:t> two-tailed tests</a:t>
            </a:r>
          </a:p>
          <a:p>
            <a:pPr marL="609600" indent="-609600" eaLnBrk="1" hangingPunct="1">
              <a:spcBef>
                <a:spcPct val="70000"/>
              </a:spcBef>
              <a:spcAft>
                <a:spcPct val="50000"/>
              </a:spcAft>
              <a:buFont typeface="Times" charset="0"/>
              <a:buAutoNum type="arabicPeriod"/>
            </a:pPr>
            <a:r>
              <a:rPr lang="en-US">
                <a:latin typeface="Times" charset="0"/>
                <a:ea typeface="ＭＳ Ｐゴシック" charset="0"/>
                <a:cs typeface="ＭＳ Ｐゴシック" charset="0"/>
              </a:rPr>
              <a:t>Testing H</a:t>
            </a:r>
            <a:r>
              <a:rPr lang="en-US" baseline="-25000">
                <a:latin typeface="Times" charset="0"/>
                <a:ea typeface="ＭＳ Ｐゴシック" charset="0"/>
                <a:cs typeface="ＭＳ Ｐゴシック" charset="0"/>
              </a:rPr>
              <a:t>o</a:t>
            </a:r>
            <a:r>
              <a:rPr lang="en-US">
                <a:latin typeface="Times" charset="0"/>
                <a:ea typeface="ＭＳ Ｐゴシック" charset="0"/>
                <a:cs typeface="ＭＳ Ｐゴシック" charset="0"/>
              </a:rPr>
              <a:t> not H</a:t>
            </a:r>
            <a:r>
              <a:rPr lang="en-US" baseline="-25000">
                <a:latin typeface="Times" charset="0"/>
                <a:ea typeface="ＭＳ Ｐゴシック" charset="0"/>
                <a:cs typeface="ＭＳ Ｐゴシック" charset="0"/>
              </a:rPr>
              <a:t>1</a:t>
            </a:r>
            <a:endParaRPr lang="en-US">
              <a:latin typeface="Times" charset="0"/>
              <a:ea typeface="ＭＳ Ｐゴシック" charset="0"/>
              <a:cs typeface="ＭＳ Ｐゴシック" charset="0"/>
            </a:endParaRPr>
          </a:p>
          <a:p>
            <a:pPr marL="609600" indent="-609600" eaLnBrk="1" hangingPunct="1">
              <a:buFontTx/>
              <a:buAutoNum type="arabicPeriod"/>
            </a:pPr>
            <a:r>
              <a:rPr lang="en-US">
                <a:latin typeface="Times" charset="0"/>
                <a:ea typeface="ＭＳ Ｐゴシック" charset="0"/>
                <a:cs typeface="ＭＳ Ｐゴシック" charset="0"/>
              </a:rPr>
              <a:t>Downside of one-tailed tests:  what if you get a large effect in the unpredicted direction?  Must retain the H</a:t>
            </a:r>
            <a:r>
              <a:rPr lang="en-US" baseline="-25000">
                <a:latin typeface="Times" charset="0"/>
                <a:ea typeface="ＭＳ Ｐゴシック" charset="0"/>
                <a:cs typeface="ＭＳ Ｐゴシック" charset="0"/>
              </a:rPr>
              <a:t>o</a:t>
            </a:r>
            <a:endParaRPr lang="en-US">
              <a:latin typeface="Times" charset="0"/>
              <a:ea typeface="ＭＳ Ｐゴシック" charset="0"/>
              <a:cs typeface="ＭＳ Ｐゴシック" charset="0"/>
            </a:endParaRPr>
          </a:p>
        </p:txBody>
      </p:sp>
    </p:spTree>
  </p:cSld>
  <p:clrMapOvr>
    <a:masterClrMapping/>
  </p:clrMapOvr>
  <p:transition xmlns:p14="http://schemas.microsoft.com/office/powerpoint/2010/main">
    <p:pull dir="r"/>
  </p:transitio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C44752A3-6109-3142-B58A-6FBCCD6C2F58}" type="slidenum">
              <a:rPr lang="en-US" sz="1400"/>
              <a:pPr/>
              <a:t>27</a:t>
            </a:fld>
            <a:endParaRPr lang="en-US" sz="1400"/>
          </a:p>
        </p:txBody>
      </p:sp>
      <p:sp>
        <p:nvSpPr>
          <p:cNvPr id="59395" name="Rectangle 2"/>
          <p:cNvSpPr>
            <a:spLocks noGrp="1" noChangeArrowheads="1"/>
          </p:cNvSpPr>
          <p:nvPr>
            <p:ph type="title"/>
          </p:nvPr>
        </p:nvSpPr>
        <p:spPr/>
        <p:txBody>
          <a:bodyPr/>
          <a:lstStyle/>
          <a:p>
            <a:pPr eaLnBrk="1" hangingPunct="1"/>
            <a:r>
              <a:rPr lang="en-US">
                <a:latin typeface="Times" charset="0"/>
                <a:ea typeface="ＭＳ Ｐゴシック" charset="0"/>
                <a:cs typeface="ＭＳ Ｐゴシック" charset="0"/>
              </a:rPr>
              <a:t>Error and Power</a:t>
            </a:r>
          </a:p>
        </p:txBody>
      </p:sp>
      <p:sp>
        <p:nvSpPr>
          <p:cNvPr id="59396" name="Rectangle 3"/>
          <p:cNvSpPr>
            <a:spLocks noGrp="1" noChangeArrowheads="1"/>
          </p:cNvSpPr>
          <p:nvPr>
            <p:ph type="body" idx="1"/>
          </p:nvPr>
        </p:nvSpPr>
        <p:spPr>
          <a:xfrm>
            <a:off x="685800" y="1981200"/>
            <a:ext cx="7772400" cy="4343400"/>
          </a:xfrm>
        </p:spPr>
        <p:txBody>
          <a:bodyPr/>
          <a:lstStyle/>
          <a:p>
            <a:pPr eaLnBrk="1" hangingPunct="1">
              <a:lnSpc>
                <a:spcPct val="90000"/>
              </a:lnSpc>
            </a:pPr>
            <a:r>
              <a:rPr lang="en-US">
                <a:latin typeface="Times" charset="0"/>
                <a:ea typeface="ＭＳ Ｐゴシック" charset="0"/>
                <a:cs typeface="ＭＳ Ｐゴシック" charset="0"/>
              </a:rPr>
              <a:t>Type I error = </a:t>
            </a:r>
            <a:r>
              <a:rPr lang="en-US">
                <a:latin typeface="Times" charset="0"/>
                <a:ea typeface="ＭＳ Ｐゴシック" charset="0"/>
                <a:cs typeface="ＭＳ Ｐゴシック" charset="0"/>
                <a:sym typeface="Symbol" charset="0"/>
              </a:rPr>
              <a:t></a:t>
            </a:r>
          </a:p>
          <a:p>
            <a:pPr lvl="1" eaLnBrk="1" hangingPunct="1">
              <a:lnSpc>
                <a:spcPct val="90000"/>
              </a:lnSpc>
            </a:pPr>
            <a:r>
              <a:rPr lang="en-US">
                <a:latin typeface="Times" charset="0"/>
                <a:ea typeface="ＭＳ Ｐゴシック" charset="0"/>
              </a:rPr>
              <a:t>Probability of a false alarm</a:t>
            </a:r>
          </a:p>
          <a:p>
            <a:pPr eaLnBrk="1" hangingPunct="1">
              <a:lnSpc>
                <a:spcPct val="90000"/>
              </a:lnSpc>
              <a:spcBef>
                <a:spcPct val="70000"/>
              </a:spcBef>
            </a:pPr>
            <a:r>
              <a:rPr lang="en-US">
                <a:latin typeface="Times" charset="0"/>
                <a:ea typeface="ＭＳ Ｐゴシック" charset="0"/>
                <a:cs typeface="ＭＳ Ｐゴシック" charset="0"/>
              </a:rPr>
              <a:t>Type II error = </a:t>
            </a:r>
            <a:r>
              <a:rPr lang="en-US">
                <a:latin typeface="Times" charset="0"/>
                <a:ea typeface="ＭＳ Ｐゴシック" charset="0"/>
                <a:cs typeface="ＭＳ Ｐゴシック" charset="0"/>
                <a:sym typeface="Symbol" charset="0"/>
              </a:rPr>
              <a:t></a:t>
            </a:r>
          </a:p>
          <a:p>
            <a:pPr lvl="1" eaLnBrk="1" hangingPunct="1">
              <a:lnSpc>
                <a:spcPct val="90000"/>
              </a:lnSpc>
            </a:pPr>
            <a:r>
              <a:rPr lang="en-US">
                <a:latin typeface="Times" charset="0"/>
                <a:ea typeface="ＭＳ Ｐゴシック" charset="0"/>
              </a:rPr>
              <a:t>Probability of missing an effect when H</a:t>
            </a:r>
            <a:r>
              <a:rPr lang="en-US" baseline="-25000">
                <a:latin typeface="Times" charset="0"/>
                <a:ea typeface="ＭＳ Ｐゴシック" charset="0"/>
              </a:rPr>
              <a:t>o</a:t>
            </a:r>
            <a:r>
              <a:rPr lang="en-US">
                <a:latin typeface="Times" charset="0"/>
                <a:ea typeface="ＭＳ Ｐゴシック" charset="0"/>
              </a:rPr>
              <a:t> is really false</a:t>
            </a:r>
          </a:p>
          <a:p>
            <a:pPr eaLnBrk="1" hangingPunct="1">
              <a:lnSpc>
                <a:spcPct val="90000"/>
              </a:lnSpc>
              <a:spcBef>
                <a:spcPct val="70000"/>
              </a:spcBef>
            </a:pPr>
            <a:r>
              <a:rPr lang="en-US">
                <a:latin typeface="Times" charset="0"/>
                <a:ea typeface="ＭＳ Ｐゴシック" charset="0"/>
                <a:cs typeface="ＭＳ Ｐゴシック" charset="0"/>
              </a:rPr>
              <a:t>Power = 1 - </a:t>
            </a:r>
            <a:r>
              <a:rPr lang="en-US">
                <a:latin typeface="Times" charset="0"/>
                <a:ea typeface="ＭＳ Ｐゴシック" charset="0"/>
                <a:cs typeface="ＭＳ Ｐゴシック" charset="0"/>
                <a:sym typeface="Symbol" charset="0"/>
              </a:rPr>
              <a:t></a:t>
            </a:r>
          </a:p>
          <a:p>
            <a:pPr lvl="1" eaLnBrk="1" hangingPunct="1">
              <a:lnSpc>
                <a:spcPct val="90000"/>
              </a:lnSpc>
            </a:pPr>
            <a:r>
              <a:rPr lang="en-US">
                <a:latin typeface="Times" charset="0"/>
                <a:ea typeface="ＭＳ Ｐゴシック" charset="0"/>
                <a:sym typeface="Symbol" charset="0"/>
              </a:rPr>
              <a:t>Probability of correctly detecting effect when H</a:t>
            </a:r>
            <a:r>
              <a:rPr lang="en-US" baseline="-25000">
                <a:latin typeface="Times" charset="0"/>
                <a:ea typeface="ＭＳ Ｐゴシック" charset="0"/>
                <a:sym typeface="Symbol" charset="0"/>
              </a:rPr>
              <a:t>o</a:t>
            </a:r>
            <a:r>
              <a:rPr lang="en-US">
                <a:latin typeface="Times" charset="0"/>
                <a:ea typeface="ＭＳ Ｐゴシック" charset="0"/>
                <a:sym typeface="Symbol" charset="0"/>
              </a:rPr>
              <a:t> is really false</a:t>
            </a:r>
          </a:p>
        </p:txBody>
      </p:sp>
    </p:spTree>
  </p:cSld>
  <p:clrMapOvr>
    <a:masterClrMapping/>
  </p:clrMapOvr>
  <p:transition xmlns:p14="http://schemas.microsoft.com/office/powerpoint/2010/main">
    <p:pull dir="r"/>
  </p:transitio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244035AF-3342-0A46-9055-1B3088FE1FEB}" type="slidenum">
              <a:rPr lang="en-US" sz="1400"/>
              <a:pPr/>
              <a:t>28</a:t>
            </a:fld>
            <a:endParaRPr lang="en-US" sz="1400"/>
          </a:p>
        </p:txBody>
      </p:sp>
      <p:sp>
        <p:nvSpPr>
          <p:cNvPr id="61443" name="Rectangle 2"/>
          <p:cNvSpPr>
            <a:spLocks noGrp="1" noChangeArrowheads="1"/>
          </p:cNvSpPr>
          <p:nvPr>
            <p:ph type="title"/>
          </p:nvPr>
        </p:nvSpPr>
        <p:spPr/>
        <p:txBody>
          <a:bodyPr/>
          <a:lstStyle/>
          <a:p>
            <a:pPr eaLnBrk="1" hangingPunct="1"/>
            <a:r>
              <a:rPr lang="en-US">
                <a:latin typeface="Times" charset="0"/>
                <a:ea typeface="ＭＳ Ｐゴシック" charset="0"/>
                <a:cs typeface="ＭＳ Ｐゴシック" charset="0"/>
              </a:rPr>
              <a:t>Factors Influencing Power (1 - </a:t>
            </a:r>
            <a:r>
              <a:rPr lang="en-US">
                <a:latin typeface="Times" charset="0"/>
                <a:ea typeface="ＭＳ Ｐゴシック" charset="0"/>
                <a:cs typeface="ＭＳ Ｐゴシック" charset="0"/>
                <a:sym typeface="Symbol" charset="0"/>
              </a:rPr>
              <a:t>)</a:t>
            </a:r>
          </a:p>
        </p:txBody>
      </p:sp>
      <p:sp>
        <p:nvSpPr>
          <p:cNvPr id="61444" name="Rectangle 3"/>
          <p:cNvSpPr>
            <a:spLocks noGrp="1" noChangeArrowheads="1"/>
          </p:cNvSpPr>
          <p:nvPr>
            <p:ph type="body" idx="1"/>
          </p:nvPr>
        </p:nvSpPr>
        <p:spPr/>
        <p:txBody>
          <a:bodyPr/>
          <a:lstStyle/>
          <a:p>
            <a:pPr marL="609600" indent="-609600" eaLnBrk="1" hangingPunct="1">
              <a:lnSpc>
                <a:spcPct val="140000"/>
              </a:lnSpc>
              <a:buFont typeface="Times" charset="0"/>
              <a:buAutoNum type="arabicPeriod"/>
            </a:pPr>
            <a:r>
              <a:rPr lang="en-US">
                <a:latin typeface="Times" charset="0"/>
                <a:ea typeface="ＭＳ Ｐゴシック" charset="0"/>
                <a:cs typeface="ＭＳ Ｐゴシック" charset="0"/>
              </a:rPr>
              <a:t>Sample size</a:t>
            </a:r>
          </a:p>
          <a:p>
            <a:pPr marL="609600" indent="-609600" eaLnBrk="1" hangingPunct="1">
              <a:lnSpc>
                <a:spcPct val="140000"/>
              </a:lnSpc>
              <a:buFont typeface="Times" charset="0"/>
              <a:buAutoNum type="arabicPeriod"/>
            </a:pPr>
            <a:r>
              <a:rPr lang="en-US">
                <a:latin typeface="Times" charset="0"/>
                <a:ea typeface="ＭＳ Ｐゴシック" charset="0"/>
                <a:cs typeface="ＭＳ Ｐゴシック" charset="0"/>
              </a:rPr>
              <a:t>One-tailed versus two-tailed test</a:t>
            </a:r>
          </a:p>
          <a:p>
            <a:pPr marL="609600" indent="-609600" eaLnBrk="1" hangingPunct="1">
              <a:lnSpc>
                <a:spcPct val="140000"/>
              </a:lnSpc>
              <a:buFont typeface="Times" charset="0"/>
              <a:buAutoNum type="arabicPeriod"/>
            </a:pPr>
            <a:r>
              <a:rPr lang="en-US">
                <a:latin typeface="Times" charset="0"/>
                <a:ea typeface="ＭＳ Ｐゴシック" charset="0"/>
                <a:cs typeface="ＭＳ Ｐゴシック" charset="0"/>
              </a:rPr>
              <a:t>Criterion (</a:t>
            </a:r>
            <a:r>
              <a:rPr lang="en-US">
                <a:latin typeface="Times" charset="0"/>
                <a:ea typeface="ＭＳ Ｐゴシック" charset="0"/>
                <a:cs typeface="ＭＳ Ｐゴシック" charset="0"/>
                <a:sym typeface="Symbol" charset="0"/>
              </a:rPr>
              <a:t> level)</a:t>
            </a:r>
          </a:p>
          <a:p>
            <a:pPr marL="609600" indent="-609600" eaLnBrk="1" hangingPunct="1">
              <a:lnSpc>
                <a:spcPct val="140000"/>
              </a:lnSpc>
              <a:buFont typeface="Times" charset="0"/>
              <a:buAutoNum type="arabicPeriod"/>
            </a:pPr>
            <a:r>
              <a:rPr lang="en-US">
                <a:latin typeface="Times" charset="0"/>
                <a:ea typeface="ＭＳ Ｐゴシック" charset="0"/>
                <a:cs typeface="ＭＳ Ｐゴシック" charset="0"/>
                <a:sym typeface="Symbol" charset="0"/>
              </a:rPr>
              <a:t>Size of treatment effect</a:t>
            </a:r>
          </a:p>
          <a:p>
            <a:pPr marL="609600" indent="-609600" eaLnBrk="1" hangingPunct="1">
              <a:lnSpc>
                <a:spcPct val="140000"/>
              </a:lnSpc>
              <a:buFont typeface="Times" charset="0"/>
              <a:buAutoNum type="arabicPeriod"/>
            </a:pPr>
            <a:r>
              <a:rPr lang="en-US">
                <a:latin typeface="Times" charset="0"/>
                <a:ea typeface="ＭＳ Ｐゴシック" charset="0"/>
                <a:cs typeface="ＭＳ Ｐゴシック" charset="0"/>
                <a:sym typeface="Symbol" charset="0"/>
              </a:rPr>
              <a:t>Design of study</a:t>
            </a:r>
            <a:endParaRPr lang="en-US">
              <a:latin typeface="Times" charset="0"/>
              <a:ea typeface="ＭＳ Ｐゴシック" charset="0"/>
              <a:cs typeface="ＭＳ Ｐゴシック" charset="0"/>
            </a:endParaRPr>
          </a:p>
        </p:txBody>
      </p:sp>
    </p:spTree>
  </p:cSld>
  <p:clrMapOvr>
    <a:masterClrMapping/>
  </p:clrMapOvr>
  <p:transition xmlns:p14="http://schemas.microsoft.com/office/powerpoint/2010/main">
    <p:pull dir="r"/>
  </p:transitio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9AC9395E-F474-7C48-A96D-CEC1D3864CDB}" type="slidenum">
              <a:rPr lang="en-US" sz="1400"/>
              <a:pPr/>
              <a:t>29</a:t>
            </a:fld>
            <a:endParaRPr lang="en-US" sz="1400"/>
          </a:p>
        </p:txBody>
      </p:sp>
      <p:sp>
        <p:nvSpPr>
          <p:cNvPr id="63491" name="Rectangle 2"/>
          <p:cNvSpPr>
            <a:spLocks noGrp="1" noChangeArrowheads="1"/>
          </p:cNvSpPr>
          <p:nvPr>
            <p:ph type="title"/>
          </p:nvPr>
        </p:nvSpPr>
        <p:spPr>
          <a:xfrm>
            <a:off x="533400" y="-1676400"/>
            <a:ext cx="7772400" cy="1143000"/>
          </a:xfrm>
        </p:spPr>
        <p:txBody>
          <a:bodyPr/>
          <a:lstStyle/>
          <a:p>
            <a:pPr eaLnBrk="1" hangingPunct="1"/>
            <a:r>
              <a:rPr lang="en-US">
                <a:latin typeface="Times" charset="0"/>
                <a:ea typeface="ＭＳ Ｐゴシック" charset="0"/>
                <a:cs typeface="ＭＳ Ｐゴシック" charset="0"/>
              </a:rPr>
              <a:t>Distributions demonstrating power at the .05 and .01 levels</a:t>
            </a:r>
          </a:p>
        </p:txBody>
      </p:sp>
      <p:pic>
        <p:nvPicPr>
          <p:cNvPr id="6349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65513" y="838200"/>
            <a:ext cx="3849687" cy="203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3493" name="Picture 6"/>
          <p:cNvPicPr>
            <a:picLocks noChangeAspect="1" noChangeArrowheads="1"/>
          </p:cNvPicPr>
          <p:nvPr/>
        </p:nvPicPr>
        <p:blipFill>
          <a:blip r:embed="rId4">
            <a:alphaModFix amt="58000"/>
            <a:extLst>
              <a:ext uri="{28A0092B-C50C-407E-A947-70E740481C1C}">
                <a14:useLocalDpi xmlns:a14="http://schemas.microsoft.com/office/drawing/2010/main" val="0"/>
              </a:ext>
            </a:extLst>
          </a:blip>
          <a:srcRect/>
          <a:stretch>
            <a:fillRect/>
          </a:stretch>
        </p:blipFill>
        <p:spPr bwMode="auto">
          <a:xfrm>
            <a:off x="1920875" y="838200"/>
            <a:ext cx="3794125" cy="2030413"/>
          </a:xfrm>
          <a:prstGeom prst="rect">
            <a:avLst/>
          </a:prstGeom>
          <a:noFill/>
          <a:ln>
            <a:noFill/>
          </a:ln>
          <a:extLst>
            <a:ext uri="{909E8E84-426E-40dd-AFC4-6F175D3DCCD1}">
              <a14:hiddenFill xmlns:a14="http://schemas.microsoft.com/office/drawing/2010/main">
                <a:solidFill>
                  <a:srgbClr val="FFFFFF">
                    <a:alpha val="58000"/>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494" name="Line 8"/>
          <p:cNvSpPr>
            <a:spLocks noChangeShapeType="1"/>
          </p:cNvSpPr>
          <p:nvPr/>
        </p:nvSpPr>
        <p:spPr bwMode="auto">
          <a:xfrm>
            <a:off x="1371600" y="2895600"/>
            <a:ext cx="6400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3495" name="Line 10"/>
          <p:cNvSpPr>
            <a:spLocks noChangeShapeType="1"/>
          </p:cNvSpPr>
          <p:nvPr/>
        </p:nvSpPr>
        <p:spPr bwMode="auto">
          <a:xfrm flipV="1">
            <a:off x="6553200" y="1524000"/>
            <a:ext cx="0" cy="1371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3496" name="Line 11"/>
          <p:cNvSpPr>
            <a:spLocks noChangeShapeType="1"/>
          </p:cNvSpPr>
          <p:nvPr/>
        </p:nvSpPr>
        <p:spPr bwMode="auto">
          <a:xfrm>
            <a:off x="6553200" y="1524000"/>
            <a:ext cx="457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3497" name="Line 13"/>
          <p:cNvSpPr>
            <a:spLocks noChangeShapeType="1"/>
          </p:cNvSpPr>
          <p:nvPr/>
        </p:nvSpPr>
        <p:spPr bwMode="auto">
          <a:xfrm flipH="1">
            <a:off x="6553200" y="2590800"/>
            <a:ext cx="7620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3498" name="Line 14"/>
          <p:cNvSpPr>
            <a:spLocks noChangeShapeType="1"/>
          </p:cNvSpPr>
          <p:nvPr/>
        </p:nvSpPr>
        <p:spPr bwMode="auto">
          <a:xfrm flipH="1">
            <a:off x="6553200" y="2667000"/>
            <a:ext cx="15240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3499" name="Line 15"/>
          <p:cNvSpPr>
            <a:spLocks noChangeShapeType="1"/>
          </p:cNvSpPr>
          <p:nvPr/>
        </p:nvSpPr>
        <p:spPr bwMode="auto">
          <a:xfrm flipH="1">
            <a:off x="6650038" y="2722563"/>
            <a:ext cx="15240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3500" name="Line 16"/>
          <p:cNvSpPr>
            <a:spLocks noChangeShapeType="1"/>
          </p:cNvSpPr>
          <p:nvPr/>
        </p:nvSpPr>
        <p:spPr bwMode="auto">
          <a:xfrm flipH="1">
            <a:off x="6781800" y="2763838"/>
            <a:ext cx="131763" cy="1317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3501" name="Line 17"/>
          <p:cNvSpPr>
            <a:spLocks noChangeShapeType="1"/>
          </p:cNvSpPr>
          <p:nvPr/>
        </p:nvSpPr>
        <p:spPr bwMode="auto">
          <a:xfrm flipH="1">
            <a:off x="6954838" y="2798763"/>
            <a:ext cx="7620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3502" name="Line 18"/>
          <p:cNvSpPr>
            <a:spLocks noChangeShapeType="1"/>
          </p:cNvSpPr>
          <p:nvPr/>
        </p:nvSpPr>
        <p:spPr bwMode="auto">
          <a:xfrm flipH="1">
            <a:off x="7086600" y="2798763"/>
            <a:ext cx="7620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3503" name="Text Box 19"/>
          <p:cNvSpPr txBox="1">
            <a:spLocks noChangeArrowheads="1"/>
          </p:cNvSpPr>
          <p:nvPr/>
        </p:nvSpPr>
        <p:spPr bwMode="auto">
          <a:xfrm>
            <a:off x="4419600" y="2101850"/>
            <a:ext cx="3238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sym typeface="Symbol" charset="0"/>
              </a:rPr>
              <a:t></a:t>
            </a:r>
            <a:endParaRPr lang="en-US" sz="2000"/>
          </a:p>
        </p:txBody>
      </p:sp>
      <p:sp>
        <p:nvSpPr>
          <p:cNvPr id="63504" name="Text Box 21"/>
          <p:cNvSpPr txBox="1">
            <a:spLocks noChangeArrowheads="1"/>
          </p:cNvSpPr>
          <p:nvPr/>
        </p:nvSpPr>
        <p:spPr bwMode="auto">
          <a:xfrm>
            <a:off x="2971800" y="152400"/>
            <a:ext cx="14636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2000"/>
              <a:t>Treatment Distribution</a:t>
            </a:r>
          </a:p>
        </p:txBody>
      </p:sp>
      <p:sp>
        <p:nvSpPr>
          <p:cNvPr id="63505" name="Text Box 22"/>
          <p:cNvSpPr txBox="1">
            <a:spLocks noChangeArrowheads="1"/>
          </p:cNvSpPr>
          <p:nvPr/>
        </p:nvSpPr>
        <p:spPr bwMode="auto">
          <a:xfrm>
            <a:off x="4648200" y="152400"/>
            <a:ext cx="14636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2000"/>
              <a:t>Null Distribution</a:t>
            </a:r>
          </a:p>
        </p:txBody>
      </p:sp>
      <p:sp>
        <p:nvSpPr>
          <p:cNvPr id="63506" name="Text Box 23"/>
          <p:cNvSpPr txBox="1">
            <a:spLocks noChangeArrowheads="1"/>
          </p:cNvSpPr>
          <p:nvPr/>
        </p:nvSpPr>
        <p:spPr bwMode="auto">
          <a:xfrm>
            <a:off x="6384925" y="803275"/>
            <a:ext cx="9318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sym typeface="Symbol" charset="0"/>
              </a:rPr>
              <a:t> = .05</a:t>
            </a:r>
            <a:endParaRPr lang="en-US" sz="2000"/>
          </a:p>
        </p:txBody>
      </p:sp>
      <p:sp>
        <p:nvSpPr>
          <p:cNvPr id="63507" name="Text Box 24"/>
          <p:cNvSpPr txBox="1">
            <a:spLocks noChangeArrowheads="1"/>
          </p:cNvSpPr>
          <p:nvPr/>
        </p:nvSpPr>
        <p:spPr bwMode="auto">
          <a:xfrm>
            <a:off x="7070725" y="1355725"/>
            <a:ext cx="11620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Reject H</a:t>
            </a:r>
            <a:r>
              <a:rPr lang="en-US" sz="2000" baseline="-25000"/>
              <a:t>o</a:t>
            </a:r>
            <a:endParaRPr lang="en-US" sz="2000"/>
          </a:p>
        </p:txBody>
      </p:sp>
      <p:grpSp>
        <p:nvGrpSpPr>
          <p:cNvPr id="63508" name="Group 28"/>
          <p:cNvGrpSpPr>
            <a:grpSpLocks/>
          </p:cNvGrpSpPr>
          <p:nvPr/>
        </p:nvGrpSpPr>
        <p:grpSpPr bwMode="auto">
          <a:xfrm>
            <a:off x="7772400" y="2743200"/>
            <a:ext cx="260350" cy="396875"/>
            <a:chOff x="5116" y="2076"/>
            <a:chExt cx="164" cy="250"/>
          </a:xfrm>
        </p:grpSpPr>
        <p:sp>
          <p:nvSpPr>
            <p:cNvPr id="63552" name="Text Box 25"/>
            <p:cNvSpPr txBox="1">
              <a:spLocks noChangeArrowheads="1"/>
            </p:cNvSpPr>
            <p:nvPr/>
          </p:nvSpPr>
          <p:spPr bwMode="auto">
            <a:xfrm>
              <a:off x="5116" y="2076"/>
              <a:ext cx="11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spcBef>
                  <a:spcPct val="50000"/>
                </a:spcBef>
              </a:pPr>
              <a:r>
                <a:rPr lang="en-US" sz="2000"/>
                <a:t>X</a:t>
              </a:r>
            </a:p>
          </p:txBody>
        </p:sp>
        <p:sp>
          <p:nvSpPr>
            <p:cNvPr id="63553" name="Line 27"/>
            <p:cNvSpPr>
              <a:spLocks noChangeShapeType="1"/>
            </p:cNvSpPr>
            <p:nvPr/>
          </p:nvSpPr>
          <p:spPr bwMode="auto">
            <a:xfrm>
              <a:off x="5184" y="2112"/>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63509" name="Line 30"/>
          <p:cNvSpPr>
            <a:spLocks noChangeShapeType="1"/>
          </p:cNvSpPr>
          <p:nvPr/>
        </p:nvSpPr>
        <p:spPr bwMode="auto">
          <a:xfrm>
            <a:off x="5334000" y="2895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3510" name="Line 31"/>
          <p:cNvSpPr>
            <a:spLocks noChangeShapeType="1"/>
          </p:cNvSpPr>
          <p:nvPr/>
        </p:nvSpPr>
        <p:spPr bwMode="auto">
          <a:xfrm>
            <a:off x="3810000" y="2895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63511" name="Picture 3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65513" y="4191000"/>
            <a:ext cx="3849687" cy="203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3512" name="Picture 34"/>
          <p:cNvPicPr>
            <a:picLocks noChangeAspect="1" noChangeArrowheads="1"/>
          </p:cNvPicPr>
          <p:nvPr/>
        </p:nvPicPr>
        <p:blipFill>
          <a:blip r:embed="rId4">
            <a:alphaModFix amt="70000"/>
            <a:extLst>
              <a:ext uri="{28A0092B-C50C-407E-A947-70E740481C1C}">
                <a14:useLocalDpi xmlns:a14="http://schemas.microsoft.com/office/drawing/2010/main" val="0"/>
              </a:ext>
            </a:extLst>
          </a:blip>
          <a:srcRect/>
          <a:stretch>
            <a:fillRect/>
          </a:stretch>
        </p:blipFill>
        <p:spPr bwMode="auto">
          <a:xfrm>
            <a:off x="1920875" y="4191000"/>
            <a:ext cx="3794125" cy="2030413"/>
          </a:xfrm>
          <a:prstGeom prst="rect">
            <a:avLst/>
          </a:prstGeom>
          <a:noFill/>
          <a:ln>
            <a:noFill/>
          </a:ln>
          <a:extLst>
            <a:ext uri="{909E8E84-426E-40dd-AFC4-6F175D3DCCD1}">
              <a14:hiddenFill xmlns:a14="http://schemas.microsoft.com/office/drawing/2010/main">
                <a:solidFill>
                  <a:srgbClr val="FFFFFF">
                    <a:alpha val="70000"/>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513" name="Line 35"/>
          <p:cNvSpPr>
            <a:spLocks noChangeShapeType="1"/>
          </p:cNvSpPr>
          <p:nvPr/>
        </p:nvSpPr>
        <p:spPr bwMode="auto">
          <a:xfrm>
            <a:off x="1371600" y="6248400"/>
            <a:ext cx="6400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3514" name="Line 36"/>
          <p:cNvSpPr>
            <a:spLocks noChangeShapeType="1"/>
          </p:cNvSpPr>
          <p:nvPr/>
        </p:nvSpPr>
        <p:spPr bwMode="auto">
          <a:xfrm flipV="1">
            <a:off x="6781800" y="4876800"/>
            <a:ext cx="0" cy="1371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3515" name="Line 37"/>
          <p:cNvSpPr>
            <a:spLocks noChangeShapeType="1"/>
          </p:cNvSpPr>
          <p:nvPr/>
        </p:nvSpPr>
        <p:spPr bwMode="auto">
          <a:xfrm>
            <a:off x="6778625" y="4876800"/>
            <a:ext cx="457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3516" name="Line 41"/>
          <p:cNvSpPr>
            <a:spLocks noChangeShapeType="1"/>
          </p:cNvSpPr>
          <p:nvPr/>
        </p:nvSpPr>
        <p:spPr bwMode="auto">
          <a:xfrm flipH="1">
            <a:off x="6781800" y="6116638"/>
            <a:ext cx="131763" cy="1317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3517" name="Line 42"/>
          <p:cNvSpPr>
            <a:spLocks noChangeShapeType="1"/>
          </p:cNvSpPr>
          <p:nvPr/>
        </p:nvSpPr>
        <p:spPr bwMode="auto">
          <a:xfrm flipH="1">
            <a:off x="6954838" y="6151563"/>
            <a:ext cx="7620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3518" name="Line 43"/>
          <p:cNvSpPr>
            <a:spLocks noChangeShapeType="1"/>
          </p:cNvSpPr>
          <p:nvPr/>
        </p:nvSpPr>
        <p:spPr bwMode="auto">
          <a:xfrm flipH="1">
            <a:off x="7086600" y="6151563"/>
            <a:ext cx="7620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3519" name="Text Box 44"/>
          <p:cNvSpPr txBox="1">
            <a:spLocks noChangeArrowheads="1"/>
          </p:cNvSpPr>
          <p:nvPr/>
        </p:nvSpPr>
        <p:spPr bwMode="auto">
          <a:xfrm>
            <a:off x="4419600" y="5454650"/>
            <a:ext cx="3238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sym typeface="Symbol" charset="0"/>
              </a:rPr>
              <a:t></a:t>
            </a:r>
            <a:endParaRPr lang="en-US" sz="2000"/>
          </a:p>
        </p:txBody>
      </p:sp>
      <p:sp>
        <p:nvSpPr>
          <p:cNvPr id="63520" name="Text Box 45"/>
          <p:cNvSpPr txBox="1">
            <a:spLocks noChangeArrowheads="1"/>
          </p:cNvSpPr>
          <p:nvPr/>
        </p:nvSpPr>
        <p:spPr bwMode="auto">
          <a:xfrm>
            <a:off x="2971800" y="3505200"/>
            <a:ext cx="14636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2000"/>
              <a:t>Treatment Distribution</a:t>
            </a:r>
          </a:p>
        </p:txBody>
      </p:sp>
      <p:sp>
        <p:nvSpPr>
          <p:cNvPr id="63521" name="Text Box 46"/>
          <p:cNvSpPr txBox="1">
            <a:spLocks noChangeArrowheads="1"/>
          </p:cNvSpPr>
          <p:nvPr/>
        </p:nvSpPr>
        <p:spPr bwMode="auto">
          <a:xfrm>
            <a:off x="4648200" y="3505200"/>
            <a:ext cx="14636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2000"/>
              <a:t>Null Distribution</a:t>
            </a:r>
          </a:p>
        </p:txBody>
      </p:sp>
      <p:sp>
        <p:nvSpPr>
          <p:cNvPr id="63522" name="Text Box 47"/>
          <p:cNvSpPr txBox="1">
            <a:spLocks noChangeArrowheads="1"/>
          </p:cNvSpPr>
          <p:nvPr/>
        </p:nvSpPr>
        <p:spPr bwMode="auto">
          <a:xfrm>
            <a:off x="6384925" y="4156075"/>
            <a:ext cx="9318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sym typeface="Symbol" charset="0"/>
              </a:rPr>
              <a:t> = .01</a:t>
            </a:r>
            <a:endParaRPr lang="en-US" sz="2000"/>
          </a:p>
        </p:txBody>
      </p:sp>
      <p:sp>
        <p:nvSpPr>
          <p:cNvPr id="63523" name="Text Box 48"/>
          <p:cNvSpPr txBox="1">
            <a:spLocks noChangeArrowheads="1"/>
          </p:cNvSpPr>
          <p:nvPr/>
        </p:nvSpPr>
        <p:spPr bwMode="auto">
          <a:xfrm>
            <a:off x="7296150" y="4708525"/>
            <a:ext cx="11620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Reject H</a:t>
            </a:r>
            <a:r>
              <a:rPr lang="en-US" sz="2000" baseline="-25000"/>
              <a:t>o</a:t>
            </a:r>
            <a:endParaRPr lang="en-US" sz="2000"/>
          </a:p>
        </p:txBody>
      </p:sp>
      <p:grpSp>
        <p:nvGrpSpPr>
          <p:cNvPr id="63524" name="Group 49"/>
          <p:cNvGrpSpPr>
            <a:grpSpLocks/>
          </p:cNvGrpSpPr>
          <p:nvPr/>
        </p:nvGrpSpPr>
        <p:grpSpPr bwMode="auto">
          <a:xfrm>
            <a:off x="7772400" y="6096000"/>
            <a:ext cx="260350" cy="396875"/>
            <a:chOff x="5116" y="2076"/>
            <a:chExt cx="164" cy="250"/>
          </a:xfrm>
        </p:grpSpPr>
        <p:sp>
          <p:nvSpPr>
            <p:cNvPr id="63550" name="Text Box 50"/>
            <p:cNvSpPr txBox="1">
              <a:spLocks noChangeArrowheads="1"/>
            </p:cNvSpPr>
            <p:nvPr/>
          </p:nvSpPr>
          <p:spPr bwMode="auto">
            <a:xfrm>
              <a:off x="5116" y="2076"/>
              <a:ext cx="11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spcBef>
                  <a:spcPct val="50000"/>
                </a:spcBef>
              </a:pPr>
              <a:r>
                <a:rPr lang="en-US" sz="2000"/>
                <a:t>X</a:t>
              </a:r>
            </a:p>
          </p:txBody>
        </p:sp>
        <p:sp>
          <p:nvSpPr>
            <p:cNvPr id="63551" name="Line 51"/>
            <p:cNvSpPr>
              <a:spLocks noChangeShapeType="1"/>
            </p:cNvSpPr>
            <p:nvPr/>
          </p:nvSpPr>
          <p:spPr bwMode="auto">
            <a:xfrm>
              <a:off x="5184" y="2112"/>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63525" name="Line 52"/>
          <p:cNvSpPr>
            <a:spLocks noChangeShapeType="1"/>
          </p:cNvSpPr>
          <p:nvPr/>
        </p:nvSpPr>
        <p:spPr bwMode="auto">
          <a:xfrm>
            <a:off x="5334000" y="6248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3526" name="Line 53"/>
          <p:cNvSpPr>
            <a:spLocks noChangeShapeType="1"/>
          </p:cNvSpPr>
          <p:nvPr/>
        </p:nvSpPr>
        <p:spPr bwMode="auto">
          <a:xfrm>
            <a:off x="3810000" y="6248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3527" name="Line 55"/>
          <p:cNvSpPr>
            <a:spLocks noChangeShapeType="1"/>
          </p:cNvSpPr>
          <p:nvPr/>
        </p:nvSpPr>
        <p:spPr bwMode="auto">
          <a:xfrm flipV="1">
            <a:off x="3886200" y="4246563"/>
            <a:ext cx="0" cy="1981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3528" name="Line 57"/>
          <p:cNvSpPr>
            <a:spLocks noChangeShapeType="1"/>
          </p:cNvSpPr>
          <p:nvPr/>
        </p:nvSpPr>
        <p:spPr bwMode="auto">
          <a:xfrm flipV="1">
            <a:off x="4191000" y="1066800"/>
            <a:ext cx="0" cy="1828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3529" name="Freeform 58"/>
          <p:cNvSpPr>
            <a:spLocks/>
          </p:cNvSpPr>
          <p:nvPr/>
        </p:nvSpPr>
        <p:spPr bwMode="auto">
          <a:xfrm>
            <a:off x="1905000" y="881063"/>
            <a:ext cx="2286000" cy="2014537"/>
          </a:xfrm>
          <a:custGeom>
            <a:avLst/>
            <a:gdLst>
              <a:gd name="T0" fmla="*/ 2147483647 w 1440"/>
              <a:gd name="T1" fmla="*/ 2147483647 h 1269"/>
              <a:gd name="T2" fmla="*/ 2147483647 w 1440"/>
              <a:gd name="T3" fmla="*/ 2147483647 h 1269"/>
              <a:gd name="T4" fmla="*/ 2147483647 w 1440"/>
              <a:gd name="T5" fmla="*/ 2147483647 h 1269"/>
              <a:gd name="T6" fmla="*/ 2147483647 w 1440"/>
              <a:gd name="T7" fmla="*/ 2147483647 h 1269"/>
              <a:gd name="T8" fmla="*/ 2147483647 w 1440"/>
              <a:gd name="T9" fmla="*/ 2147483647 h 1269"/>
              <a:gd name="T10" fmla="*/ 2147483647 w 1440"/>
              <a:gd name="T11" fmla="*/ 2147483647 h 1269"/>
              <a:gd name="T12" fmla="*/ 2147483647 w 1440"/>
              <a:gd name="T13" fmla="*/ 2147483647 h 1269"/>
              <a:gd name="T14" fmla="*/ 2147483647 w 1440"/>
              <a:gd name="T15" fmla="*/ 2147483647 h 1269"/>
              <a:gd name="T16" fmla="*/ 2147483647 w 1440"/>
              <a:gd name="T17" fmla="*/ 2147483647 h 1269"/>
              <a:gd name="T18" fmla="*/ 2147483647 w 1440"/>
              <a:gd name="T19" fmla="*/ 2147483647 h 1269"/>
              <a:gd name="T20" fmla="*/ 2147483647 w 1440"/>
              <a:gd name="T21" fmla="*/ 2147483647 h 1269"/>
              <a:gd name="T22" fmla="*/ 2147483647 w 1440"/>
              <a:gd name="T23" fmla="*/ 2147483647 h 1269"/>
              <a:gd name="T24" fmla="*/ 2147483647 w 1440"/>
              <a:gd name="T25" fmla="*/ 2147483647 h 1269"/>
              <a:gd name="T26" fmla="*/ 2147483647 w 1440"/>
              <a:gd name="T27" fmla="*/ 2147483647 h 1269"/>
              <a:gd name="T28" fmla="*/ 2147483647 w 1440"/>
              <a:gd name="T29" fmla="*/ 2147483647 h 1269"/>
              <a:gd name="T30" fmla="*/ 2147483647 w 1440"/>
              <a:gd name="T31" fmla="*/ 2147483647 h 1269"/>
              <a:gd name="T32" fmla="*/ 2147483647 w 1440"/>
              <a:gd name="T33" fmla="*/ 2147483647 h 1269"/>
              <a:gd name="T34" fmla="*/ 2147483647 w 1440"/>
              <a:gd name="T35" fmla="*/ 2147483647 h 1269"/>
              <a:gd name="T36" fmla="*/ 2147483647 w 1440"/>
              <a:gd name="T37" fmla="*/ 2147483647 h 1269"/>
              <a:gd name="T38" fmla="*/ 2147483647 w 1440"/>
              <a:gd name="T39" fmla="*/ 2147483647 h 1269"/>
              <a:gd name="T40" fmla="*/ 2147483647 w 1440"/>
              <a:gd name="T41" fmla="*/ 2147483647 h 1269"/>
              <a:gd name="T42" fmla="*/ 0 w 1440"/>
              <a:gd name="T43" fmla="*/ 2147483647 h 1269"/>
              <a:gd name="T44" fmla="*/ 2147483647 w 1440"/>
              <a:gd name="T45" fmla="*/ 2147483647 h 1269"/>
              <a:gd name="T46" fmla="*/ 2147483647 w 1440"/>
              <a:gd name="T47" fmla="*/ 2147483647 h 126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440"/>
              <a:gd name="T73" fmla="*/ 0 h 1269"/>
              <a:gd name="T74" fmla="*/ 1440 w 1440"/>
              <a:gd name="T75" fmla="*/ 1269 h 1269"/>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440" h="1269">
                <a:moveTo>
                  <a:pt x="46" y="1203"/>
                </a:moveTo>
                <a:cubicBezTo>
                  <a:pt x="109" y="1224"/>
                  <a:pt x="152" y="1197"/>
                  <a:pt x="216" y="1176"/>
                </a:cubicBezTo>
                <a:cubicBezTo>
                  <a:pt x="229" y="1171"/>
                  <a:pt x="256" y="1163"/>
                  <a:pt x="256" y="1163"/>
                </a:cubicBezTo>
                <a:cubicBezTo>
                  <a:pt x="298" y="1134"/>
                  <a:pt x="356" y="1103"/>
                  <a:pt x="387" y="1058"/>
                </a:cubicBezTo>
                <a:cubicBezTo>
                  <a:pt x="446" y="968"/>
                  <a:pt x="409" y="990"/>
                  <a:pt x="478" y="966"/>
                </a:cubicBezTo>
                <a:cubicBezTo>
                  <a:pt x="517" y="927"/>
                  <a:pt x="530" y="876"/>
                  <a:pt x="570" y="835"/>
                </a:cubicBezTo>
                <a:cubicBezTo>
                  <a:pt x="574" y="822"/>
                  <a:pt x="575" y="807"/>
                  <a:pt x="583" y="796"/>
                </a:cubicBezTo>
                <a:cubicBezTo>
                  <a:pt x="589" y="785"/>
                  <a:pt x="604" y="781"/>
                  <a:pt x="610" y="770"/>
                </a:cubicBezTo>
                <a:cubicBezTo>
                  <a:pt x="622" y="745"/>
                  <a:pt x="620" y="714"/>
                  <a:pt x="636" y="691"/>
                </a:cubicBezTo>
                <a:cubicBezTo>
                  <a:pt x="644" y="678"/>
                  <a:pt x="653" y="665"/>
                  <a:pt x="662" y="652"/>
                </a:cubicBezTo>
                <a:cubicBezTo>
                  <a:pt x="678" y="601"/>
                  <a:pt x="704" y="545"/>
                  <a:pt x="741" y="507"/>
                </a:cubicBezTo>
                <a:cubicBezTo>
                  <a:pt x="766" y="430"/>
                  <a:pt x="775" y="379"/>
                  <a:pt x="833" y="324"/>
                </a:cubicBezTo>
                <a:cubicBezTo>
                  <a:pt x="855" y="256"/>
                  <a:pt x="862" y="229"/>
                  <a:pt x="911" y="179"/>
                </a:cubicBezTo>
                <a:cubicBezTo>
                  <a:pt x="928" y="125"/>
                  <a:pt x="947" y="122"/>
                  <a:pt x="990" y="88"/>
                </a:cubicBezTo>
                <a:cubicBezTo>
                  <a:pt x="1024" y="59"/>
                  <a:pt x="1007" y="55"/>
                  <a:pt x="1055" y="35"/>
                </a:cubicBezTo>
                <a:cubicBezTo>
                  <a:pt x="1080" y="23"/>
                  <a:pt x="1134" y="9"/>
                  <a:pt x="1134" y="9"/>
                </a:cubicBezTo>
                <a:cubicBezTo>
                  <a:pt x="1201" y="30"/>
                  <a:pt x="1199" y="0"/>
                  <a:pt x="1278" y="22"/>
                </a:cubicBezTo>
                <a:cubicBezTo>
                  <a:pt x="1304" y="29"/>
                  <a:pt x="1357" y="48"/>
                  <a:pt x="1357" y="48"/>
                </a:cubicBezTo>
                <a:cubicBezTo>
                  <a:pt x="1416" y="107"/>
                  <a:pt x="1387" y="89"/>
                  <a:pt x="1436" y="114"/>
                </a:cubicBezTo>
                <a:lnTo>
                  <a:pt x="1440" y="1269"/>
                </a:lnTo>
                <a:lnTo>
                  <a:pt x="240" y="1269"/>
                </a:lnTo>
                <a:lnTo>
                  <a:pt x="0" y="1269"/>
                </a:lnTo>
                <a:lnTo>
                  <a:pt x="144" y="1221"/>
                </a:lnTo>
                <a:lnTo>
                  <a:pt x="46" y="1203"/>
                </a:lnTo>
                <a:close/>
              </a:path>
            </a:pathLst>
          </a:custGeom>
          <a:solidFill>
            <a:srgbClr val="A5C896">
              <a:alpha val="25882"/>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3530" name="Text Box 59"/>
          <p:cNvSpPr txBox="1">
            <a:spLocks noChangeArrowheads="1"/>
          </p:cNvSpPr>
          <p:nvPr/>
        </p:nvSpPr>
        <p:spPr bwMode="auto">
          <a:xfrm>
            <a:off x="3200400" y="2128838"/>
            <a:ext cx="6619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sym typeface="Symbol" charset="0"/>
              </a:rPr>
              <a:t>1 - </a:t>
            </a:r>
            <a:endParaRPr lang="en-US" sz="2000"/>
          </a:p>
        </p:txBody>
      </p:sp>
      <p:sp>
        <p:nvSpPr>
          <p:cNvPr id="63531" name="Text Box 61"/>
          <p:cNvSpPr txBox="1">
            <a:spLocks noChangeArrowheads="1"/>
          </p:cNvSpPr>
          <p:nvPr/>
        </p:nvSpPr>
        <p:spPr bwMode="auto">
          <a:xfrm>
            <a:off x="3200400" y="1295400"/>
            <a:ext cx="8318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2000"/>
              <a:t>Reject</a:t>
            </a:r>
          </a:p>
          <a:p>
            <a:pPr algn="ctr"/>
            <a:r>
              <a:rPr lang="en-US" sz="2000"/>
              <a:t>H</a:t>
            </a:r>
            <a:r>
              <a:rPr lang="en-US" sz="2000" baseline="-25000"/>
              <a:t>o</a:t>
            </a:r>
            <a:endParaRPr lang="en-US" sz="2000"/>
          </a:p>
        </p:txBody>
      </p:sp>
      <p:sp>
        <p:nvSpPr>
          <p:cNvPr id="63532" name="Line 62"/>
          <p:cNvSpPr>
            <a:spLocks noChangeShapeType="1"/>
          </p:cNvSpPr>
          <p:nvPr/>
        </p:nvSpPr>
        <p:spPr bwMode="auto">
          <a:xfrm flipH="1">
            <a:off x="3810000" y="1752600"/>
            <a:ext cx="381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3533" name="Freeform 63"/>
          <p:cNvSpPr>
            <a:spLocks/>
          </p:cNvSpPr>
          <p:nvPr/>
        </p:nvSpPr>
        <p:spPr bwMode="auto">
          <a:xfrm>
            <a:off x="1978025" y="4225925"/>
            <a:ext cx="1914525" cy="2098675"/>
          </a:xfrm>
          <a:custGeom>
            <a:avLst/>
            <a:gdLst>
              <a:gd name="T0" fmla="*/ 0 w 1206"/>
              <a:gd name="T1" fmla="*/ 2147483647 h 1322"/>
              <a:gd name="T2" fmla="*/ 2147483647 w 1206"/>
              <a:gd name="T3" fmla="*/ 2147483647 h 1322"/>
              <a:gd name="T4" fmla="*/ 2147483647 w 1206"/>
              <a:gd name="T5" fmla="*/ 2147483647 h 1322"/>
              <a:gd name="T6" fmla="*/ 2147483647 w 1206"/>
              <a:gd name="T7" fmla="*/ 2147483647 h 1322"/>
              <a:gd name="T8" fmla="*/ 2147483647 w 1206"/>
              <a:gd name="T9" fmla="*/ 2147483647 h 1322"/>
              <a:gd name="T10" fmla="*/ 2147483647 w 1206"/>
              <a:gd name="T11" fmla="*/ 2147483647 h 1322"/>
              <a:gd name="T12" fmla="*/ 2147483647 w 1206"/>
              <a:gd name="T13" fmla="*/ 2147483647 h 1322"/>
              <a:gd name="T14" fmla="*/ 2147483647 w 1206"/>
              <a:gd name="T15" fmla="*/ 2147483647 h 1322"/>
              <a:gd name="T16" fmla="*/ 2147483647 w 1206"/>
              <a:gd name="T17" fmla="*/ 2147483647 h 1322"/>
              <a:gd name="T18" fmla="*/ 2147483647 w 1206"/>
              <a:gd name="T19" fmla="*/ 2147483647 h 1322"/>
              <a:gd name="T20" fmla="*/ 2147483647 w 1206"/>
              <a:gd name="T21" fmla="*/ 2147483647 h 1322"/>
              <a:gd name="T22" fmla="*/ 2147483647 w 1206"/>
              <a:gd name="T23" fmla="*/ 2147483647 h 1322"/>
              <a:gd name="T24" fmla="*/ 2147483647 w 1206"/>
              <a:gd name="T25" fmla="*/ 2147483647 h 1322"/>
              <a:gd name="T26" fmla="*/ 2147483647 w 1206"/>
              <a:gd name="T27" fmla="*/ 2147483647 h 1322"/>
              <a:gd name="T28" fmla="*/ 2147483647 w 1206"/>
              <a:gd name="T29" fmla="*/ 2147483647 h 1322"/>
              <a:gd name="T30" fmla="*/ 2147483647 w 1206"/>
              <a:gd name="T31" fmla="*/ 2147483647 h 1322"/>
              <a:gd name="T32" fmla="*/ 2147483647 w 1206"/>
              <a:gd name="T33" fmla="*/ 2147483647 h 1322"/>
              <a:gd name="T34" fmla="*/ 2147483647 w 1206"/>
              <a:gd name="T35" fmla="*/ 2147483647 h 1322"/>
              <a:gd name="T36" fmla="*/ 2147483647 w 1206"/>
              <a:gd name="T37" fmla="*/ 0 h 1322"/>
              <a:gd name="T38" fmla="*/ 2147483647 w 1206"/>
              <a:gd name="T39" fmla="*/ 2147483647 h 1322"/>
              <a:gd name="T40" fmla="*/ 2147483647 w 1206"/>
              <a:gd name="T41" fmla="*/ 2147483647 h 1322"/>
              <a:gd name="T42" fmla="*/ 2147483647 w 1206"/>
              <a:gd name="T43" fmla="*/ 2147483647 h 1322"/>
              <a:gd name="T44" fmla="*/ 0 w 1206"/>
              <a:gd name="T45" fmla="*/ 2147483647 h 132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206"/>
              <a:gd name="T70" fmla="*/ 0 h 1322"/>
              <a:gd name="T71" fmla="*/ 1206 w 1206"/>
              <a:gd name="T72" fmla="*/ 1322 h 1322"/>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206" h="1322">
                <a:moveTo>
                  <a:pt x="0" y="1207"/>
                </a:moveTo>
                <a:cubicBezTo>
                  <a:pt x="74" y="1197"/>
                  <a:pt x="126" y="1185"/>
                  <a:pt x="196" y="1168"/>
                </a:cubicBezTo>
                <a:cubicBezTo>
                  <a:pt x="248" y="1117"/>
                  <a:pt x="193" y="1162"/>
                  <a:pt x="262" y="1128"/>
                </a:cubicBezTo>
                <a:cubicBezTo>
                  <a:pt x="300" y="1108"/>
                  <a:pt x="330" y="1074"/>
                  <a:pt x="367" y="1050"/>
                </a:cubicBezTo>
                <a:cubicBezTo>
                  <a:pt x="399" y="950"/>
                  <a:pt x="352" y="1067"/>
                  <a:pt x="419" y="984"/>
                </a:cubicBezTo>
                <a:cubicBezTo>
                  <a:pt x="427" y="973"/>
                  <a:pt x="424" y="956"/>
                  <a:pt x="432" y="945"/>
                </a:cubicBezTo>
                <a:cubicBezTo>
                  <a:pt x="446" y="924"/>
                  <a:pt x="471" y="912"/>
                  <a:pt x="485" y="892"/>
                </a:cubicBezTo>
                <a:cubicBezTo>
                  <a:pt x="510" y="854"/>
                  <a:pt x="518" y="819"/>
                  <a:pt x="551" y="787"/>
                </a:cubicBezTo>
                <a:cubicBezTo>
                  <a:pt x="573" y="718"/>
                  <a:pt x="588" y="651"/>
                  <a:pt x="629" y="591"/>
                </a:cubicBezTo>
                <a:cubicBezTo>
                  <a:pt x="664" y="480"/>
                  <a:pt x="614" y="612"/>
                  <a:pt x="669" y="525"/>
                </a:cubicBezTo>
                <a:cubicBezTo>
                  <a:pt x="676" y="513"/>
                  <a:pt x="675" y="498"/>
                  <a:pt x="682" y="486"/>
                </a:cubicBezTo>
                <a:cubicBezTo>
                  <a:pt x="701" y="446"/>
                  <a:pt x="722" y="405"/>
                  <a:pt x="747" y="368"/>
                </a:cubicBezTo>
                <a:cubicBezTo>
                  <a:pt x="782" y="257"/>
                  <a:pt x="732" y="389"/>
                  <a:pt x="787" y="302"/>
                </a:cubicBezTo>
                <a:cubicBezTo>
                  <a:pt x="800" y="279"/>
                  <a:pt x="824" y="202"/>
                  <a:pt x="839" y="184"/>
                </a:cubicBezTo>
                <a:cubicBezTo>
                  <a:pt x="848" y="171"/>
                  <a:pt x="866" y="168"/>
                  <a:pt x="878" y="158"/>
                </a:cubicBezTo>
                <a:cubicBezTo>
                  <a:pt x="896" y="141"/>
                  <a:pt x="917" y="125"/>
                  <a:pt x="931" y="105"/>
                </a:cubicBezTo>
                <a:cubicBezTo>
                  <a:pt x="939" y="92"/>
                  <a:pt x="943" y="74"/>
                  <a:pt x="957" y="66"/>
                </a:cubicBezTo>
                <a:cubicBezTo>
                  <a:pt x="980" y="51"/>
                  <a:pt x="1009" y="48"/>
                  <a:pt x="1036" y="40"/>
                </a:cubicBezTo>
                <a:cubicBezTo>
                  <a:pt x="1096" y="20"/>
                  <a:pt x="1142" y="0"/>
                  <a:pt x="1206" y="0"/>
                </a:cubicBezTo>
                <a:lnTo>
                  <a:pt x="1202" y="1274"/>
                </a:lnTo>
                <a:lnTo>
                  <a:pt x="98" y="1274"/>
                </a:lnTo>
                <a:lnTo>
                  <a:pt x="2" y="1322"/>
                </a:lnTo>
                <a:lnTo>
                  <a:pt x="0" y="1207"/>
                </a:lnTo>
                <a:close/>
              </a:path>
            </a:pathLst>
          </a:custGeom>
          <a:solidFill>
            <a:srgbClr val="A5C896">
              <a:alpha val="25882"/>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3534" name="Text Box 64"/>
          <p:cNvSpPr txBox="1">
            <a:spLocks noChangeArrowheads="1"/>
          </p:cNvSpPr>
          <p:nvPr/>
        </p:nvSpPr>
        <p:spPr bwMode="auto">
          <a:xfrm>
            <a:off x="3048000" y="4784725"/>
            <a:ext cx="8318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2000"/>
              <a:t>Reject</a:t>
            </a:r>
          </a:p>
          <a:p>
            <a:pPr algn="ctr"/>
            <a:r>
              <a:rPr lang="en-US" sz="2000"/>
              <a:t>H</a:t>
            </a:r>
            <a:r>
              <a:rPr lang="en-US" sz="2000" baseline="-25000"/>
              <a:t>o</a:t>
            </a:r>
            <a:endParaRPr lang="en-US" sz="2000"/>
          </a:p>
        </p:txBody>
      </p:sp>
      <p:sp>
        <p:nvSpPr>
          <p:cNvPr id="63535" name="Line 65"/>
          <p:cNvSpPr>
            <a:spLocks noChangeShapeType="1"/>
          </p:cNvSpPr>
          <p:nvPr/>
        </p:nvSpPr>
        <p:spPr bwMode="auto">
          <a:xfrm flipH="1">
            <a:off x="3657600" y="5181600"/>
            <a:ext cx="228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3536" name="Text Box 66"/>
          <p:cNvSpPr txBox="1">
            <a:spLocks noChangeArrowheads="1"/>
          </p:cNvSpPr>
          <p:nvPr/>
        </p:nvSpPr>
        <p:spPr bwMode="auto">
          <a:xfrm>
            <a:off x="3148013" y="5638800"/>
            <a:ext cx="6619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sym typeface="Symbol" charset="0"/>
              </a:rPr>
              <a:t>1 - </a:t>
            </a:r>
            <a:endParaRPr lang="en-US" sz="2000"/>
          </a:p>
        </p:txBody>
      </p:sp>
      <p:sp>
        <p:nvSpPr>
          <p:cNvPr id="63537" name="Line 67"/>
          <p:cNvSpPr>
            <a:spLocks noChangeShapeType="1"/>
          </p:cNvSpPr>
          <p:nvPr/>
        </p:nvSpPr>
        <p:spPr bwMode="auto">
          <a:xfrm flipV="1">
            <a:off x="3733800" y="6096000"/>
            <a:ext cx="15240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3538" name="Line 68"/>
          <p:cNvSpPr>
            <a:spLocks noChangeShapeType="1"/>
          </p:cNvSpPr>
          <p:nvPr/>
        </p:nvSpPr>
        <p:spPr bwMode="auto">
          <a:xfrm flipV="1">
            <a:off x="3581400" y="6172200"/>
            <a:ext cx="7620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3539" name="Line 69"/>
          <p:cNvSpPr>
            <a:spLocks noChangeShapeType="1"/>
          </p:cNvSpPr>
          <p:nvPr/>
        </p:nvSpPr>
        <p:spPr bwMode="auto">
          <a:xfrm flipV="1">
            <a:off x="3429000" y="6172200"/>
            <a:ext cx="7620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3540" name="Line 70"/>
          <p:cNvSpPr>
            <a:spLocks noChangeShapeType="1"/>
          </p:cNvSpPr>
          <p:nvPr/>
        </p:nvSpPr>
        <p:spPr bwMode="auto">
          <a:xfrm flipH="1">
            <a:off x="4038600" y="2743200"/>
            <a:ext cx="15240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3541" name="Line 71"/>
          <p:cNvSpPr>
            <a:spLocks noChangeShapeType="1"/>
          </p:cNvSpPr>
          <p:nvPr/>
        </p:nvSpPr>
        <p:spPr bwMode="auto">
          <a:xfrm flipH="1">
            <a:off x="3886200" y="2590800"/>
            <a:ext cx="3048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3542" name="Line 72"/>
          <p:cNvSpPr>
            <a:spLocks noChangeShapeType="1"/>
          </p:cNvSpPr>
          <p:nvPr/>
        </p:nvSpPr>
        <p:spPr bwMode="auto">
          <a:xfrm flipH="1">
            <a:off x="3733800" y="2667000"/>
            <a:ext cx="22860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3543" name="Line 73"/>
          <p:cNvSpPr>
            <a:spLocks noChangeShapeType="1"/>
          </p:cNvSpPr>
          <p:nvPr/>
        </p:nvSpPr>
        <p:spPr bwMode="auto">
          <a:xfrm flipH="1">
            <a:off x="3581400" y="2819400"/>
            <a:ext cx="7620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3544" name="Text Box 74"/>
          <p:cNvSpPr txBox="1">
            <a:spLocks noChangeArrowheads="1"/>
          </p:cNvSpPr>
          <p:nvPr/>
        </p:nvSpPr>
        <p:spPr bwMode="auto">
          <a:xfrm>
            <a:off x="3438525" y="6324600"/>
            <a:ext cx="9810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µ = 180</a:t>
            </a:r>
          </a:p>
        </p:txBody>
      </p:sp>
      <p:sp>
        <p:nvSpPr>
          <p:cNvPr id="63545" name="Text Box 75"/>
          <p:cNvSpPr txBox="1">
            <a:spLocks noChangeArrowheads="1"/>
          </p:cNvSpPr>
          <p:nvPr/>
        </p:nvSpPr>
        <p:spPr bwMode="auto">
          <a:xfrm>
            <a:off x="3438525" y="2955925"/>
            <a:ext cx="9810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µ = 180</a:t>
            </a:r>
          </a:p>
        </p:txBody>
      </p:sp>
      <p:sp>
        <p:nvSpPr>
          <p:cNvPr id="63546" name="Text Box 76"/>
          <p:cNvSpPr txBox="1">
            <a:spLocks noChangeArrowheads="1"/>
          </p:cNvSpPr>
          <p:nvPr/>
        </p:nvSpPr>
        <p:spPr bwMode="auto">
          <a:xfrm>
            <a:off x="4953000" y="6324600"/>
            <a:ext cx="9810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µ = 200</a:t>
            </a:r>
          </a:p>
        </p:txBody>
      </p:sp>
      <p:sp>
        <p:nvSpPr>
          <p:cNvPr id="63547" name="Text Box 77"/>
          <p:cNvSpPr txBox="1">
            <a:spLocks noChangeArrowheads="1"/>
          </p:cNvSpPr>
          <p:nvPr/>
        </p:nvSpPr>
        <p:spPr bwMode="auto">
          <a:xfrm>
            <a:off x="4953000" y="2955925"/>
            <a:ext cx="9810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µ = 200</a:t>
            </a:r>
          </a:p>
        </p:txBody>
      </p:sp>
      <p:sp>
        <p:nvSpPr>
          <p:cNvPr id="63548" name="Text Box 78"/>
          <p:cNvSpPr txBox="1">
            <a:spLocks noChangeArrowheads="1"/>
          </p:cNvSpPr>
          <p:nvPr/>
        </p:nvSpPr>
        <p:spPr bwMode="auto">
          <a:xfrm>
            <a:off x="1127125" y="288925"/>
            <a:ext cx="5222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(a)</a:t>
            </a:r>
          </a:p>
        </p:txBody>
      </p:sp>
      <p:sp>
        <p:nvSpPr>
          <p:cNvPr id="63549" name="Text Box 79"/>
          <p:cNvSpPr txBox="1">
            <a:spLocks noChangeArrowheads="1"/>
          </p:cNvSpPr>
          <p:nvPr/>
        </p:nvSpPr>
        <p:spPr bwMode="auto">
          <a:xfrm>
            <a:off x="1219200" y="3657600"/>
            <a:ext cx="539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(b)</a:t>
            </a:r>
          </a:p>
        </p:txBody>
      </p:sp>
    </p:spTree>
  </p:cSld>
  <p:clrMapOvr>
    <a:masterClrMapping/>
  </p:clrMapOvr>
  <p:transition xmlns:p14="http://schemas.microsoft.com/office/powerpoint/2010/main">
    <p:pull dir="r"/>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64EB835E-F1B1-E24D-BC22-7B2E1637DC84}" type="slidenum">
              <a:rPr lang="en-US" sz="1400"/>
              <a:pPr/>
              <a:t>3</a:t>
            </a:fld>
            <a:endParaRPr lang="en-US" sz="1400"/>
          </a:p>
        </p:txBody>
      </p:sp>
      <p:sp>
        <p:nvSpPr>
          <p:cNvPr id="18435" name="Rectangle 2"/>
          <p:cNvSpPr>
            <a:spLocks noGrp="1" noChangeArrowheads="1"/>
          </p:cNvSpPr>
          <p:nvPr>
            <p:ph type="title"/>
          </p:nvPr>
        </p:nvSpPr>
        <p:spPr>
          <a:xfrm>
            <a:off x="762000" y="-1752600"/>
            <a:ext cx="7772400" cy="1143000"/>
          </a:xfrm>
        </p:spPr>
        <p:txBody>
          <a:bodyPr/>
          <a:lstStyle/>
          <a:p>
            <a:pPr eaLnBrk="1" hangingPunct="1"/>
            <a:r>
              <a:rPr lang="en-US">
                <a:latin typeface="Times" charset="0"/>
                <a:ea typeface="ＭＳ Ｐゴシック" charset="0"/>
                <a:cs typeface="ＭＳ Ｐゴシック" charset="0"/>
              </a:rPr>
              <a:t>Before and after treatment comparisons</a:t>
            </a:r>
          </a:p>
        </p:txBody>
      </p:sp>
      <p:pic>
        <p:nvPicPr>
          <p:cNvPr id="1843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2362200"/>
            <a:ext cx="3105150" cy="163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5450" y="2362200"/>
            <a:ext cx="3105150" cy="163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8" name="Line 5"/>
          <p:cNvSpPr>
            <a:spLocks noChangeShapeType="1"/>
          </p:cNvSpPr>
          <p:nvPr/>
        </p:nvSpPr>
        <p:spPr bwMode="auto">
          <a:xfrm>
            <a:off x="381000" y="4038600"/>
            <a:ext cx="3505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39" name="Line 6"/>
          <p:cNvSpPr>
            <a:spLocks noChangeShapeType="1"/>
          </p:cNvSpPr>
          <p:nvPr/>
        </p:nvSpPr>
        <p:spPr bwMode="auto">
          <a:xfrm>
            <a:off x="5257800" y="4038600"/>
            <a:ext cx="3505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40" name="Line 7"/>
          <p:cNvSpPr>
            <a:spLocks noChangeShapeType="1"/>
          </p:cNvSpPr>
          <p:nvPr/>
        </p:nvSpPr>
        <p:spPr bwMode="auto">
          <a:xfrm>
            <a:off x="2133600" y="2403475"/>
            <a:ext cx="0" cy="16351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41" name="Line 8"/>
          <p:cNvSpPr>
            <a:spLocks noChangeShapeType="1"/>
          </p:cNvSpPr>
          <p:nvPr/>
        </p:nvSpPr>
        <p:spPr bwMode="auto">
          <a:xfrm>
            <a:off x="7010400" y="2403475"/>
            <a:ext cx="0" cy="16351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42" name="Line 9"/>
          <p:cNvSpPr>
            <a:spLocks noChangeShapeType="1"/>
          </p:cNvSpPr>
          <p:nvPr/>
        </p:nvSpPr>
        <p:spPr bwMode="auto">
          <a:xfrm>
            <a:off x="2133600" y="3276600"/>
            <a:ext cx="685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43" name="Line 10"/>
          <p:cNvSpPr>
            <a:spLocks noChangeShapeType="1"/>
          </p:cNvSpPr>
          <p:nvPr/>
        </p:nvSpPr>
        <p:spPr bwMode="auto">
          <a:xfrm>
            <a:off x="7010400" y="3276600"/>
            <a:ext cx="685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44" name="Text Box 11"/>
          <p:cNvSpPr txBox="1">
            <a:spLocks noChangeArrowheads="1"/>
          </p:cNvSpPr>
          <p:nvPr/>
        </p:nvSpPr>
        <p:spPr bwMode="auto">
          <a:xfrm>
            <a:off x="1736725" y="4090988"/>
            <a:ext cx="7874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µ = 18</a:t>
            </a:r>
          </a:p>
        </p:txBody>
      </p:sp>
      <p:sp>
        <p:nvSpPr>
          <p:cNvPr id="18445" name="Text Box 12"/>
          <p:cNvSpPr txBox="1">
            <a:spLocks noChangeArrowheads="1"/>
          </p:cNvSpPr>
          <p:nvPr/>
        </p:nvSpPr>
        <p:spPr bwMode="auto">
          <a:xfrm>
            <a:off x="6654800" y="4114800"/>
            <a:ext cx="660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µ = ?</a:t>
            </a:r>
          </a:p>
        </p:txBody>
      </p:sp>
      <p:sp>
        <p:nvSpPr>
          <p:cNvPr id="18446" name="Text Box 13"/>
          <p:cNvSpPr txBox="1">
            <a:spLocks noChangeArrowheads="1"/>
          </p:cNvSpPr>
          <p:nvPr/>
        </p:nvSpPr>
        <p:spPr bwMode="auto">
          <a:xfrm>
            <a:off x="2133600" y="2986088"/>
            <a:ext cx="679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dirty="0">
                <a:sym typeface="Symbol" charset="0"/>
              </a:rPr>
              <a:t></a:t>
            </a:r>
            <a:r>
              <a:rPr lang="en-US" sz="1800" dirty="0"/>
              <a:t> = 4</a:t>
            </a:r>
          </a:p>
        </p:txBody>
      </p:sp>
      <p:sp>
        <p:nvSpPr>
          <p:cNvPr id="18447" name="Text Box 14"/>
          <p:cNvSpPr txBox="1">
            <a:spLocks noChangeArrowheads="1"/>
          </p:cNvSpPr>
          <p:nvPr/>
        </p:nvSpPr>
        <p:spPr bwMode="auto">
          <a:xfrm>
            <a:off x="7016750" y="2986088"/>
            <a:ext cx="679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sym typeface="Symbol" charset="0"/>
              </a:rPr>
              <a:t></a:t>
            </a:r>
            <a:r>
              <a:rPr lang="en-US" sz="1800"/>
              <a:t> = 4</a:t>
            </a:r>
          </a:p>
        </p:txBody>
      </p:sp>
      <p:sp>
        <p:nvSpPr>
          <p:cNvPr id="18448" name="Text Box 15"/>
          <p:cNvSpPr txBox="1">
            <a:spLocks noChangeArrowheads="1"/>
          </p:cNvSpPr>
          <p:nvPr/>
        </p:nvSpPr>
        <p:spPr bwMode="auto">
          <a:xfrm>
            <a:off x="838200" y="1584325"/>
            <a:ext cx="26066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2000"/>
              <a:t>Known population before treatment</a:t>
            </a:r>
          </a:p>
        </p:txBody>
      </p:sp>
      <p:sp>
        <p:nvSpPr>
          <p:cNvPr id="18449" name="Text Box 16"/>
          <p:cNvSpPr txBox="1">
            <a:spLocks noChangeArrowheads="1"/>
          </p:cNvSpPr>
          <p:nvPr/>
        </p:nvSpPr>
        <p:spPr bwMode="auto">
          <a:xfrm>
            <a:off x="5715000" y="1600200"/>
            <a:ext cx="26066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2000"/>
              <a:t>Unknown population after treatment</a:t>
            </a:r>
          </a:p>
        </p:txBody>
      </p:sp>
      <p:grpSp>
        <p:nvGrpSpPr>
          <p:cNvPr id="18450" name="Group 19"/>
          <p:cNvGrpSpPr>
            <a:grpSpLocks/>
          </p:cNvGrpSpPr>
          <p:nvPr/>
        </p:nvGrpSpPr>
        <p:grpSpPr bwMode="auto">
          <a:xfrm>
            <a:off x="4398963" y="1828800"/>
            <a:ext cx="457200" cy="2971800"/>
            <a:chOff x="2784" y="1200"/>
            <a:chExt cx="288" cy="1872"/>
          </a:xfrm>
        </p:grpSpPr>
        <p:sp>
          <p:nvSpPr>
            <p:cNvPr id="18453" name="Text Box 17"/>
            <p:cNvSpPr txBox="1">
              <a:spLocks noChangeArrowheads="1"/>
            </p:cNvSpPr>
            <p:nvPr/>
          </p:nvSpPr>
          <p:spPr bwMode="auto">
            <a:xfrm>
              <a:off x="2832" y="1238"/>
              <a:ext cx="202" cy="1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2000"/>
                <a:t>Treatment</a:t>
              </a:r>
            </a:p>
          </p:txBody>
        </p:sp>
        <p:sp>
          <p:nvSpPr>
            <p:cNvPr id="18454" name="Rectangle 18"/>
            <p:cNvSpPr>
              <a:spLocks noChangeArrowheads="1"/>
            </p:cNvSpPr>
            <p:nvPr/>
          </p:nvSpPr>
          <p:spPr bwMode="auto">
            <a:xfrm>
              <a:off x="2784" y="1200"/>
              <a:ext cx="288" cy="187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
        <p:nvSpPr>
          <p:cNvPr id="18451" name="Line 20"/>
          <p:cNvSpPr>
            <a:spLocks noChangeShapeType="1"/>
          </p:cNvSpPr>
          <p:nvPr/>
        </p:nvSpPr>
        <p:spPr bwMode="auto">
          <a:xfrm>
            <a:off x="3048000" y="2895600"/>
            <a:ext cx="1143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52" name="Line 21"/>
          <p:cNvSpPr>
            <a:spLocks noChangeShapeType="1"/>
          </p:cNvSpPr>
          <p:nvPr/>
        </p:nvSpPr>
        <p:spPr bwMode="auto">
          <a:xfrm>
            <a:off x="5105400" y="2895600"/>
            <a:ext cx="1143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transition xmlns:p14="http://schemas.microsoft.com/office/powerpoint/2010/main">
    <p:pull dir="r"/>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09A34BF1-AA9E-554C-83B8-654A7E283520}" type="slidenum">
              <a:rPr lang="en-US" sz="1400"/>
              <a:pPr/>
              <a:t>30</a:t>
            </a:fld>
            <a:endParaRPr lang="en-US" sz="1400"/>
          </a:p>
        </p:txBody>
      </p:sp>
      <p:sp>
        <p:nvSpPr>
          <p:cNvPr id="65539" name="Rectangle 2"/>
          <p:cNvSpPr>
            <a:spLocks noGrp="1" noChangeArrowheads="1"/>
          </p:cNvSpPr>
          <p:nvPr>
            <p:ph type="title"/>
          </p:nvPr>
        </p:nvSpPr>
        <p:spPr>
          <a:xfrm>
            <a:off x="533400" y="-1676400"/>
            <a:ext cx="7772400" cy="1143000"/>
          </a:xfrm>
        </p:spPr>
        <p:txBody>
          <a:bodyPr/>
          <a:lstStyle/>
          <a:p>
            <a:pPr eaLnBrk="1" hangingPunct="1"/>
            <a:r>
              <a:rPr lang="en-US">
                <a:latin typeface="Times" charset="0"/>
                <a:ea typeface="ＭＳ Ｐゴシック" charset="0"/>
                <a:cs typeface="ＭＳ Ｐゴシック" charset="0"/>
              </a:rPr>
              <a:t>Distributions demonstrating power with different size n</a:t>
            </a:r>
            <a:r>
              <a:rPr lang="ja-JP" altLang="en-US">
                <a:latin typeface="Times" charset="0"/>
                <a:ea typeface="ＭＳ Ｐゴシック" charset="0"/>
                <a:cs typeface="ＭＳ Ｐゴシック" charset="0"/>
              </a:rPr>
              <a:t>’</a:t>
            </a:r>
            <a:r>
              <a:rPr lang="en-US">
                <a:latin typeface="Times" charset="0"/>
                <a:ea typeface="ＭＳ Ｐゴシック" charset="0"/>
                <a:cs typeface="ＭＳ Ｐゴシック" charset="0"/>
              </a:rPr>
              <a:t>s</a:t>
            </a:r>
          </a:p>
        </p:txBody>
      </p:sp>
      <p:pic>
        <p:nvPicPr>
          <p:cNvPr id="6554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95663" y="696913"/>
            <a:ext cx="3676650" cy="1836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5541" name="Picture 4"/>
          <p:cNvPicPr>
            <a:picLocks noChangeAspect="1" noChangeArrowheads="1"/>
          </p:cNvPicPr>
          <p:nvPr/>
        </p:nvPicPr>
        <p:blipFill>
          <a:blip r:embed="rId4">
            <a:alphaModFix amt="58000"/>
            <a:extLst>
              <a:ext uri="{28A0092B-C50C-407E-A947-70E740481C1C}">
                <a14:useLocalDpi xmlns:a14="http://schemas.microsoft.com/office/drawing/2010/main" val="0"/>
              </a:ext>
            </a:extLst>
          </a:blip>
          <a:srcRect/>
          <a:stretch>
            <a:fillRect/>
          </a:stretch>
        </p:blipFill>
        <p:spPr bwMode="auto">
          <a:xfrm>
            <a:off x="1920875" y="696913"/>
            <a:ext cx="3622675" cy="1836737"/>
          </a:xfrm>
          <a:prstGeom prst="rect">
            <a:avLst/>
          </a:prstGeom>
          <a:noFill/>
          <a:ln>
            <a:noFill/>
          </a:ln>
          <a:extLst>
            <a:ext uri="{909E8E84-426E-40dd-AFC4-6F175D3DCCD1}">
              <a14:hiddenFill xmlns:a14="http://schemas.microsoft.com/office/drawing/2010/main">
                <a:solidFill>
                  <a:srgbClr val="FFFFFF">
                    <a:alpha val="58000"/>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5542" name="Line 5"/>
          <p:cNvSpPr>
            <a:spLocks noChangeShapeType="1"/>
          </p:cNvSpPr>
          <p:nvPr/>
        </p:nvSpPr>
        <p:spPr bwMode="auto">
          <a:xfrm>
            <a:off x="1397000" y="2557463"/>
            <a:ext cx="6111875"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5543" name="Line 6"/>
          <p:cNvSpPr>
            <a:spLocks noChangeShapeType="1"/>
          </p:cNvSpPr>
          <p:nvPr/>
        </p:nvSpPr>
        <p:spPr bwMode="auto">
          <a:xfrm flipV="1">
            <a:off x="6343650" y="1316038"/>
            <a:ext cx="1588" cy="12414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5544" name="Line 7"/>
          <p:cNvSpPr>
            <a:spLocks noChangeShapeType="1"/>
          </p:cNvSpPr>
          <p:nvPr/>
        </p:nvSpPr>
        <p:spPr bwMode="auto">
          <a:xfrm>
            <a:off x="6343650" y="1316038"/>
            <a:ext cx="436563" cy="15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5545" name="Line 8"/>
          <p:cNvSpPr>
            <a:spLocks noChangeShapeType="1"/>
          </p:cNvSpPr>
          <p:nvPr/>
        </p:nvSpPr>
        <p:spPr bwMode="auto">
          <a:xfrm flipH="1">
            <a:off x="6343650" y="2281238"/>
            <a:ext cx="73025" cy="698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5546" name="Line 9"/>
          <p:cNvSpPr>
            <a:spLocks noChangeShapeType="1"/>
          </p:cNvSpPr>
          <p:nvPr/>
        </p:nvSpPr>
        <p:spPr bwMode="auto">
          <a:xfrm flipH="1">
            <a:off x="6343650" y="2351088"/>
            <a:ext cx="146050" cy="1381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5547" name="Line 10"/>
          <p:cNvSpPr>
            <a:spLocks noChangeShapeType="1"/>
          </p:cNvSpPr>
          <p:nvPr/>
        </p:nvSpPr>
        <p:spPr bwMode="auto">
          <a:xfrm flipH="1">
            <a:off x="6437313" y="2400300"/>
            <a:ext cx="144462" cy="1381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5548" name="Line 11"/>
          <p:cNvSpPr>
            <a:spLocks noChangeShapeType="1"/>
          </p:cNvSpPr>
          <p:nvPr/>
        </p:nvSpPr>
        <p:spPr bwMode="auto">
          <a:xfrm flipH="1">
            <a:off x="6562725" y="2438400"/>
            <a:ext cx="125413" cy="1190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5549" name="Line 12"/>
          <p:cNvSpPr>
            <a:spLocks noChangeShapeType="1"/>
          </p:cNvSpPr>
          <p:nvPr/>
        </p:nvSpPr>
        <p:spPr bwMode="auto">
          <a:xfrm flipH="1">
            <a:off x="6727825" y="2470150"/>
            <a:ext cx="73025" cy="682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5550" name="Line 13"/>
          <p:cNvSpPr>
            <a:spLocks noChangeShapeType="1"/>
          </p:cNvSpPr>
          <p:nvPr/>
        </p:nvSpPr>
        <p:spPr bwMode="auto">
          <a:xfrm flipH="1">
            <a:off x="6853238" y="2470150"/>
            <a:ext cx="73025" cy="682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5551" name="Text Box 14"/>
          <p:cNvSpPr txBox="1">
            <a:spLocks noChangeArrowheads="1"/>
          </p:cNvSpPr>
          <p:nvPr/>
        </p:nvSpPr>
        <p:spPr bwMode="auto">
          <a:xfrm>
            <a:off x="4306888" y="1839913"/>
            <a:ext cx="3238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sym typeface="Symbol" charset="0"/>
              </a:rPr>
              <a:t></a:t>
            </a:r>
            <a:endParaRPr lang="en-US" sz="2000"/>
          </a:p>
        </p:txBody>
      </p:sp>
      <p:sp>
        <p:nvSpPr>
          <p:cNvPr id="65552" name="Text Box 15"/>
          <p:cNvSpPr txBox="1">
            <a:spLocks noChangeArrowheads="1"/>
          </p:cNvSpPr>
          <p:nvPr/>
        </p:nvSpPr>
        <p:spPr bwMode="auto">
          <a:xfrm>
            <a:off x="2924175" y="76200"/>
            <a:ext cx="149542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2000"/>
              <a:t>Treatment Distribution</a:t>
            </a:r>
          </a:p>
        </p:txBody>
      </p:sp>
      <p:sp>
        <p:nvSpPr>
          <p:cNvPr id="65553" name="Text Box 16"/>
          <p:cNvSpPr txBox="1">
            <a:spLocks noChangeArrowheads="1"/>
          </p:cNvSpPr>
          <p:nvPr/>
        </p:nvSpPr>
        <p:spPr bwMode="auto">
          <a:xfrm>
            <a:off x="4525963" y="76200"/>
            <a:ext cx="1493837"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2000"/>
              <a:t>Null Distribution</a:t>
            </a:r>
          </a:p>
        </p:txBody>
      </p:sp>
      <p:sp>
        <p:nvSpPr>
          <p:cNvPr id="65554" name="Text Box 17"/>
          <p:cNvSpPr txBox="1">
            <a:spLocks noChangeArrowheads="1"/>
          </p:cNvSpPr>
          <p:nvPr/>
        </p:nvSpPr>
        <p:spPr bwMode="auto">
          <a:xfrm>
            <a:off x="1981200" y="750888"/>
            <a:ext cx="8350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sym typeface="Symbol" charset="0"/>
              </a:rPr>
              <a:t>n = 25</a:t>
            </a:r>
            <a:endParaRPr lang="en-US" sz="2000"/>
          </a:p>
        </p:txBody>
      </p:sp>
      <p:sp>
        <p:nvSpPr>
          <p:cNvPr id="65555" name="Text Box 18"/>
          <p:cNvSpPr txBox="1">
            <a:spLocks noChangeArrowheads="1"/>
          </p:cNvSpPr>
          <p:nvPr/>
        </p:nvSpPr>
        <p:spPr bwMode="auto">
          <a:xfrm>
            <a:off x="6838950" y="1165225"/>
            <a:ext cx="11620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Reject H</a:t>
            </a:r>
            <a:r>
              <a:rPr lang="en-US" sz="2000" baseline="-25000"/>
              <a:t>o</a:t>
            </a:r>
            <a:endParaRPr lang="en-US" sz="2000"/>
          </a:p>
        </p:txBody>
      </p:sp>
      <p:grpSp>
        <p:nvGrpSpPr>
          <p:cNvPr id="65556" name="Group 19"/>
          <p:cNvGrpSpPr>
            <a:grpSpLocks/>
          </p:cNvGrpSpPr>
          <p:nvPr/>
        </p:nvGrpSpPr>
        <p:grpSpPr bwMode="auto">
          <a:xfrm>
            <a:off x="7504113" y="2419350"/>
            <a:ext cx="252412" cy="396875"/>
            <a:chOff x="5113" y="2076"/>
            <a:chExt cx="167" cy="276"/>
          </a:xfrm>
        </p:grpSpPr>
        <p:sp>
          <p:nvSpPr>
            <p:cNvPr id="65601" name="Text Box 20"/>
            <p:cNvSpPr txBox="1">
              <a:spLocks noChangeArrowheads="1"/>
            </p:cNvSpPr>
            <p:nvPr/>
          </p:nvSpPr>
          <p:spPr bwMode="auto">
            <a:xfrm>
              <a:off x="5113" y="2076"/>
              <a:ext cx="121" cy="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spcBef>
                  <a:spcPct val="50000"/>
                </a:spcBef>
              </a:pPr>
              <a:r>
                <a:rPr lang="en-US" sz="2000"/>
                <a:t>X</a:t>
              </a:r>
            </a:p>
          </p:txBody>
        </p:sp>
        <p:sp>
          <p:nvSpPr>
            <p:cNvPr id="65602" name="Line 21"/>
            <p:cNvSpPr>
              <a:spLocks noChangeShapeType="1"/>
            </p:cNvSpPr>
            <p:nvPr/>
          </p:nvSpPr>
          <p:spPr bwMode="auto">
            <a:xfrm>
              <a:off x="5184" y="2112"/>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65557" name="Line 22"/>
          <p:cNvSpPr>
            <a:spLocks noChangeShapeType="1"/>
          </p:cNvSpPr>
          <p:nvPr/>
        </p:nvSpPr>
        <p:spPr bwMode="auto">
          <a:xfrm>
            <a:off x="5180013" y="2557463"/>
            <a:ext cx="1587" cy="1381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5558" name="Line 23"/>
          <p:cNvSpPr>
            <a:spLocks noChangeShapeType="1"/>
          </p:cNvSpPr>
          <p:nvPr/>
        </p:nvSpPr>
        <p:spPr bwMode="auto">
          <a:xfrm>
            <a:off x="3725863" y="2557463"/>
            <a:ext cx="1587" cy="1381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5559" name="Line 43"/>
          <p:cNvSpPr>
            <a:spLocks noChangeShapeType="1"/>
          </p:cNvSpPr>
          <p:nvPr/>
        </p:nvSpPr>
        <p:spPr bwMode="auto">
          <a:xfrm flipV="1">
            <a:off x="4089400" y="903288"/>
            <a:ext cx="1588" cy="16541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5560" name="Freeform 44"/>
          <p:cNvSpPr>
            <a:spLocks/>
          </p:cNvSpPr>
          <p:nvPr/>
        </p:nvSpPr>
        <p:spPr bwMode="auto">
          <a:xfrm>
            <a:off x="1906588" y="735013"/>
            <a:ext cx="2182812" cy="1822450"/>
          </a:xfrm>
          <a:custGeom>
            <a:avLst/>
            <a:gdLst>
              <a:gd name="T0" fmla="*/ 2147483647 w 1440"/>
              <a:gd name="T1" fmla="*/ 2147483647 h 1269"/>
              <a:gd name="T2" fmla="*/ 2147483647 w 1440"/>
              <a:gd name="T3" fmla="*/ 2147483647 h 1269"/>
              <a:gd name="T4" fmla="*/ 2147483647 w 1440"/>
              <a:gd name="T5" fmla="*/ 2147483647 h 1269"/>
              <a:gd name="T6" fmla="*/ 2147483647 w 1440"/>
              <a:gd name="T7" fmla="*/ 2147483647 h 1269"/>
              <a:gd name="T8" fmla="*/ 2147483647 w 1440"/>
              <a:gd name="T9" fmla="*/ 2147483647 h 1269"/>
              <a:gd name="T10" fmla="*/ 2147483647 w 1440"/>
              <a:gd name="T11" fmla="*/ 2147483647 h 1269"/>
              <a:gd name="T12" fmla="*/ 2147483647 w 1440"/>
              <a:gd name="T13" fmla="*/ 2147483647 h 1269"/>
              <a:gd name="T14" fmla="*/ 2147483647 w 1440"/>
              <a:gd name="T15" fmla="*/ 2147483647 h 1269"/>
              <a:gd name="T16" fmla="*/ 2147483647 w 1440"/>
              <a:gd name="T17" fmla="*/ 2147483647 h 1269"/>
              <a:gd name="T18" fmla="*/ 2147483647 w 1440"/>
              <a:gd name="T19" fmla="*/ 2147483647 h 1269"/>
              <a:gd name="T20" fmla="*/ 2147483647 w 1440"/>
              <a:gd name="T21" fmla="*/ 2147483647 h 1269"/>
              <a:gd name="T22" fmla="*/ 2147483647 w 1440"/>
              <a:gd name="T23" fmla="*/ 2147483647 h 1269"/>
              <a:gd name="T24" fmla="*/ 2147483647 w 1440"/>
              <a:gd name="T25" fmla="*/ 2147483647 h 1269"/>
              <a:gd name="T26" fmla="*/ 2147483647 w 1440"/>
              <a:gd name="T27" fmla="*/ 2147483647 h 1269"/>
              <a:gd name="T28" fmla="*/ 2147483647 w 1440"/>
              <a:gd name="T29" fmla="*/ 2147483647 h 1269"/>
              <a:gd name="T30" fmla="*/ 2147483647 w 1440"/>
              <a:gd name="T31" fmla="*/ 2147483647 h 1269"/>
              <a:gd name="T32" fmla="*/ 2147483647 w 1440"/>
              <a:gd name="T33" fmla="*/ 2147483647 h 1269"/>
              <a:gd name="T34" fmla="*/ 2147483647 w 1440"/>
              <a:gd name="T35" fmla="*/ 2147483647 h 1269"/>
              <a:gd name="T36" fmla="*/ 2147483647 w 1440"/>
              <a:gd name="T37" fmla="*/ 2147483647 h 1269"/>
              <a:gd name="T38" fmla="*/ 2147483647 w 1440"/>
              <a:gd name="T39" fmla="*/ 2147483647 h 1269"/>
              <a:gd name="T40" fmla="*/ 2147483647 w 1440"/>
              <a:gd name="T41" fmla="*/ 2147483647 h 1269"/>
              <a:gd name="T42" fmla="*/ 0 w 1440"/>
              <a:gd name="T43" fmla="*/ 2147483647 h 1269"/>
              <a:gd name="T44" fmla="*/ 2147483647 w 1440"/>
              <a:gd name="T45" fmla="*/ 2147483647 h 1269"/>
              <a:gd name="T46" fmla="*/ 2147483647 w 1440"/>
              <a:gd name="T47" fmla="*/ 2147483647 h 126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440"/>
              <a:gd name="T73" fmla="*/ 0 h 1269"/>
              <a:gd name="T74" fmla="*/ 1440 w 1440"/>
              <a:gd name="T75" fmla="*/ 1269 h 1269"/>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440" h="1269">
                <a:moveTo>
                  <a:pt x="46" y="1203"/>
                </a:moveTo>
                <a:cubicBezTo>
                  <a:pt x="109" y="1224"/>
                  <a:pt x="152" y="1197"/>
                  <a:pt x="216" y="1176"/>
                </a:cubicBezTo>
                <a:cubicBezTo>
                  <a:pt x="229" y="1171"/>
                  <a:pt x="256" y="1163"/>
                  <a:pt x="256" y="1163"/>
                </a:cubicBezTo>
                <a:cubicBezTo>
                  <a:pt x="298" y="1134"/>
                  <a:pt x="356" y="1103"/>
                  <a:pt x="387" y="1058"/>
                </a:cubicBezTo>
                <a:cubicBezTo>
                  <a:pt x="446" y="968"/>
                  <a:pt x="409" y="990"/>
                  <a:pt x="478" y="966"/>
                </a:cubicBezTo>
                <a:cubicBezTo>
                  <a:pt x="517" y="927"/>
                  <a:pt x="530" y="876"/>
                  <a:pt x="570" y="835"/>
                </a:cubicBezTo>
                <a:cubicBezTo>
                  <a:pt x="574" y="822"/>
                  <a:pt x="575" y="807"/>
                  <a:pt x="583" y="796"/>
                </a:cubicBezTo>
                <a:cubicBezTo>
                  <a:pt x="589" y="785"/>
                  <a:pt x="604" y="781"/>
                  <a:pt x="610" y="770"/>
                </a:cubicBezTo>
                <a:cubicBezTo>
                  <a:pt x="622" y="745"/>
                  <a:pt x="620" y="714"/>
                  <a:pt x="636" y="691"/>
                </a:cubicBezTo>
                <a:cubicBezTo>
                  <a:pt x="644" y="678"/>
                  <a:pt x="653" y="665"/>
                  <a:pt x="662" y="652"/>
                </a:cubicBezTo>
                <a:cubicBezTo>
                  <a:pt x="678" y="601"/>
                  <a:pt x="704" y="545"/>
                  <a:pt x="741" y="507"/>
                </a:cubicBezTo>
                <a:cubicBezTo>
                  <a:pt x="766" y="430"/>
                  <a:pt x="775" y="379"/>
                  <a:pt x="833" y="324"/>
                </a:cubicBezTo>
                <a:cubicBezTo>
                  <a:pt x="855" y="256"/>
                  <a:pt x="862" y="229"/>
                  <a:pt x="911" y="179"/>
                </a:cubicBezTo>
                <a:cubicBezTo>
                  <a:pt x="928" y="125"/>
                  <a:pt x="947" y="122"/>
                  <a:pt x="990" y="88"/>
                </a:cubicBezTo>
                <a:cubicBezTo>
                  <a:pt x="1024" y="59"/>
                  <a:pt x="1007" y="55"/>
                  <a:pt x="1055" y="35"/>
                </a:cubicBezTo>
                <a:cubicBezTo>
                  <a:pt x="1080" y="23"/>
                  <a:pt x="1134" y="9"/>
                  <a:pt x="1134" y="9"/>
                </a:cubicBezTo>
                <a:cubicBezTo>
                  <a:pt x="1201" y="30"/>
                  <a:pt x="1199" y="0"/>
                  <a:pt x="1278" y="22"/>
                </a:cubicBezTo>
                <a:cubicBezTo>
                  <a:pt x="1304" y="29"/>
                  <a:pt x="1357" y="48"/>
                  <a:pt x="1357" y="48"/>
                </a:cubicBezTo>
                <a:cubicBezTo>
                  <a:pt x="1416" y="107"/>
                  <a:pt x="1387" y="89"/>
                  <a:pt x="1436" y="114"/>
                </a:cubicBezTo>
                <a:lnTo>
                  <a:pt x="1440" y="1269"/>
                </a:lnTo>
                <a:lnTo>
                  <a:pt x="240" y="1269"/>
                </a:lnTo>
                <a:lnTo>
                  <a:pt x="0" y="1269"/>
                </a:lnTo>
                <a:lnTo>
                  <a:pt x="144" y="1221"/>
                </a:lnTo>
                <a:lnTo>
                  <a:pt x="46" y="1203"/>
                </a:lnTo>
                <a:close/>
              </a:path>
            </a:pathLst>
          </a:custGeom>
          <a:solidFill>
            <a:srgbClr val="A5C896">
              <a:alpha val="25882"/>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5561" name="Text Box 45"/>
          <p:cNvSpPr txBox="1">
            <a:spLocks noChangeArrowheads="1"/>
          </p:cNvSpPr>
          <p:nvPr/>
        </p:nvSpPr>
        <p:spPr bwMode="auto">
          <a:xfrm>
            <a:off x="3143250" y="1863725"/>
            <a:ext cx="6619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sym typeface="Symbol" charset="0"/>
              </a:rPr>
              <a:t>1 - </a:t>
            </a:r>
            <a:endParaRPr lang="en-US" sz="2000"/>
          </a:p>
        </p:txBody>
      </p:sp>
      <p:sp>
        <p:nvSpPr>
          <p:cNvPr id="65562" name="Text Box 46"/>
          <p:cNvSpPr txBox="1">
            <a:spLocks noChangeArrowheads="1"/>
          </p:cNvSpPr>
          <p:nvPr/>
        </p:nvSpPr>
        <p:spPr bwMode="auto">
          <a:xfrm>
            <a:off x="3124200" y="1109663"/>
            <a:ext cx="8318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2000"/>
              <a:t>Reject</a:t>
            </a:r>
          </a:p>
          <a:p>
            <a:pPr algn="ctr"/>
            <a:r>
              <a:rPr lang="en-US" sz="2000"/>
              <a:t>H</a:t>
            </a:r>
            <a:r>
              <a:rPr lang="en-US" sz="2000" baseline="-25000"/>
              <a:t>o</a:t>
            </a:r>
            <a:endParaRPr lang="en-US" sz="2000"/>
          </a:p>
        </p:txBody>
      </p:sp>
      <p:sp>
        <p:nvSpPr>
          <p:cNvPr id="65563" name="Line 47"/>
          <p:cNvSpPr>
            <a:spLocks noChangeShapeType="1"/>
          </p:cNvSpPr>
          <p:nvPr/>
        </p:nvSpPr>
        <p:spPr bwMode="auto">
          <a:xfrm flipH="1">
            <a:off x="3725863" y="1524000"/>
            <a:ext cx="363537" cy="15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5564" name="Line 55"/>
          <p:cNvSpPr>
            <a:spLocks noChangeShapeType="1"/>
          </p:cNvSpPr>
          <p:nvPr/>
        </p:nvSpPr>
        <p:spPr bwMode="auto">
          <a:xfrm flipH="1">
            <a:off x="3943350" y="2419350"/>
            <a:ext cx="146050" cy="1381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5565" name="Line 56"/>
          <p:cNvSpPr>
            <a:spLocks noChangeShapeType="1"/>
          </p:cNvSpPr>
          <p:nvPr/>
        </p:nvSpPr>
        <p:spPr bwMode="auto">
          <a:xfrm flipH="1">
            <a:off x="3797300" y="2281238"/>
            <a:ext cx="292100" cy="2762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5566" name="Line 57"/>
          <p:cNvSpPr>
            <a:spLocks noChangeShapeType="1"/>
          </p:cNvSpPr>
          <p:nvPr/>
        </p:nvSpPr>
        <p:spPr bwMode="auto">
          <a:xfrm flipH="1">
            <a:off x="3652838" y="2351088"/>
            <a:ext cx="217487" cy="2063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5567" name="Line 58"/>
          <p:cNvSpPr>
            <a:spLocks noChangeShapeType="1"/>
          </p:cNvSpPr>
          <p:nvPr/>
        </p:nvSpPr>
        <p:spPr bwMode="auto">
          <a:xfrm flipH="1">
            <a:off x="3506788" y="2489200"/>
            <a:ext cx="73025" cy="682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5568" name="Text Box 60"/>
          <p:cNvSpPr txBox="1">
            <a:spLocks noChangeArrowheads="1"/>
          </p:cNvSpPr>
          <p:nvPr/>
        </p:nvSpPr>
        <p:spPr bwMode="auto">
          <a:xfrm>
            <a:off x="3370263" y="2611438"/>
            <a:ext cx="9810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µ = 180</a:t>
            </a:r>
          </a:p>
        </p:txBody>
      </p:sp>
      <p:sp>
        <p:nvSpPr>
          <p:cNvPr id="65569" name="Text Box 62"/>
          <p:cNvSpPr txBox="1">
            <a:spLocks noChangeArrowheads="1"/>
          </p:cNvSpPr>
          <p:nvPr/>
        </p:nvSpPr>
        <p:spPr bwMode="auto">
          <a:xfrm>
            <a:off x="4816475" y="2611438"/>
            <a:ext cx="9810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µ = 200</a:t>
            </a:r>
          </a:p>
        </p:txBody>
      </p:sp>
      <p:sp>
        <p:nvSpPr>
          <p:cNvPr id="65570" name="Text Box 63"/>
          <p:cNvSpPr txBox="1">
            <a:spLocks noChangeArrowheads="1"/>
          </p:cNvSpPr>
          <p:nvPr/>
        </p:nvSpPr>
        <p:spPr bwMode="auto">
          <a:xfrm>
            <a:off x="1163638" y="200025"/>
            <a:ext cx="5222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(a)</a:t>
            </a:r>
          </a:p>
        </p:txBody>
      </p:sp>
      <p:pic>
        <p:nvPicPr>
          <p:cNvPr id="65571" name="Picture 6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1000" y="3962400"/>
            <a:ext cx="1981200" cy="230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5572" name="Picture 68"/>
          <p:cNvPicPr>
            <a:picLocks noChangeAspect="1" noChangeArrowheads="1"/>
          </p:cNvPicPr>
          <p:nvPr/>
        </p:nvPicPr>
        <p:blipFill>
          <a:blip r:embed="rId4">
            <a:alphaModFix amt="58000"/>
            <a:extLst>
              <a:ext uri="{28A0092B-C50C-407E-A947-70E740481C1C}">
                <a14:useLocalDpi xmlns:a14="http://schemas.microsoft.com/office/drawing/2010/main" val="0"/>
              </a:ext>
            </a:extLst>
          </a:blip>
          <a:srcRect/>
          <a:stretch>
            <a:fillRect/>
          </a:stretch>
        </p:blipFill>
        <p:spPr bwMode="auto">
          <a:xfrm>
            <a:off x="2743200" y="3962400"/>
            <a:ext cx="1965325" cy="2305050"/>
          </a:xfrm>
          <a:prstGeom prst="rect">
            <a:avLst/>
          </a:prstGeom>
          <a:noFill/>
          <a:ln>
            <a:noFill/>
          </a:ln>
          <a:extLst>
            <a:ext uri="{909E8E84-426E-40dd-AFC4-6F175D3DCCD1}">
              <a14:hiddenFill xmlns:a14="http://schemas.microsoft.com/office/drawing/2010/main">
                <a:solidFill>
                  <a:srgbClr val="FFFFFF">
                    <a:alpha val="58000"/>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5573" name="Line 69"/>
          <p:cNvSpPr>
            <a:spLocks noChangeShapeType="1"/>
          </p:cNvSpPr>
          <p:nvPr/>
        </p:nvSpPr>
        <p:spPr bwMode="auto">
          <a:xfrm>
            <a:off x="1397000" y="6291263"/>
            <a:ext cx="61118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5574" name="Line 70"/>
          <p:cNvSpPr>
            <a:spLocks noChangeShapeType="1"/>
          </p:cNvSpPr>
          <p:nvPr/>
        </p:nvSpPr>
        <p:spPr bwMode="auto">
          <a:xfrm flipV="1">
            <a:off x="5791200" y="5049838"/>
            <a:ext cx="0" cy="12414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5575" name="Line 71"/>
          <p:cNvSpPr>
            <a:spLocks noChangeShapeType="1"/>
          </p:cNvSpPr>
          <p:nvPr/>
        </p:nvSpPr>
        <p:spPr bwMode="auto">
          <a:xfrm>
            <a:off x="5791200" y="5049838"/>
            <a:ext cx="4365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5576" name="Line 72"/>
          <p:cNvSpPr>
            <a:spLocks noChangeShapeType="1"/>
          </p:cNvSpPr>
          <p:nvPr/>
        </p:nvSpPr>
        <p:spPr bwMode="auto">
          <a:xfrm flipH="1">
            <a:off x="5951538" y="6200775"/>
            <a:ext cx="73025" cy="698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5577" name="Line 73"/>
          <p:cNvSpPr>
            <a:spLocks noChangeShapeType="1"/>
          </p:cNvSpPr>
          <p:nvPr/>
        </p:nvSpPr>
        <p:spPr bwMode="auto">
          <a:xfrm flipH="1">
            <a:off x="5827713" y="6126163"/>
            <a:ext cx="146050" cy="1381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5578" name="Line 77"/>
          <p:cNvSpPr>
            <a:spLocks noChangeShapeType="1"/>
          </p:cNvSpPr>
          <p:nvPr/>
        </p:nvSpPr>
        <p:spPr bwMode="auto">
          <a:xfrm flipH="1">
            <a:off x="5800725" y="6080125"/>
            <a:ext cx="73025" cy="682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5579" name="Text Box 78"/>
          <p:cNvSpPr txBox="1">
            <a:spLocks noChangeArrowheads="1"/>
          </p:cNvSpPr>
          <p:nvPr/>
        </p:nvSpPr>
        <p:spPr bwMode="auto">
          <a:xfrm>
            <a:off x="4475163" y="6477000"/>
            <a:ext cx="3238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sym typeface="Symbol" charset="0"/>
              </a:rPr>
              <a:t></a:t>
            </a:r>
            <a:endParaRPr lang="en-US" sz="2000"/>
          </a:p>
        </p:txBody>
      </p:sp>
      <p:sp>
        <p:nvSpPr>
          <p:cNvPr id="65580" name="Text Box 79"/>
          <p:cNvSpPr txBox="1">
            <a:spLocks noChangeArrowheads="1"/>
          </p:cNvSpPr>
          <p:nvPr/>
        </p:nvSpPr>
        <p:spPr bwMode="auto">
          <a:xfrm>
            <a:off x="2924175" y="3276600"/>
            <a:ext cx="157162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2000"/>
              <a:t>Treatment Distribution</a:t>
            </a:r>
          </a:p>
        </p:txBody>
      </p:sp>
      <p:sp>
        <p:nvSpPr>
          <p:cNvPr id="65581" name="Text Box 80"/>
          <p:cNvSpPr txBox="1">
            <a:spLocks noChangeArrowheads="1"/>
          </p:cNvSpPr>
          <p:nvPr/>
        </p:nvSpPr>
        <p:spPr bwMode="auto">
          <a:xfrm>
            <a:off x="4525963" y="3276600"/>
            <a:ext cx="1570037"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2000"/>
              <a:t>Null Distribution</a:t>
            </a:r>
          </a:p>
        </p:txBody>
      </p:sp>
      <p:sp>
        <p:nvSpPr>
          <p:cNvPr id="65582" name="Text Box 81"/>
          <p:cNvSpPr txBox="1">
            <a:spLocks noChangeArrowheads="1"/>
          </p:cNvSpPr>
          <p:nvPr/>
        </p:nvSpPr>
        <p:spPr bwMode="auto">
          <a:xfrm>
            <a:off x="2133600" y="4332288"/>
            <a:ext cx="9620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sym typeface="Symbol" charset="0"/>
              </a:rPr>
              <a:t>n = 100</a:t>
            </a:r>
            <a:endParaRPr lang="en-US" sz="2000"/>
          </a:p>
        </p:txBody>
      </p:sp>
      <p:sp>
        <p:nvSpPr>
          <p:cNvPr id="65583" name="Text Box 82"/>
          <p:cNvSpPr txBox="1">
            <a:spLocks noChangeArrowheads="1"/>
          </p:cNvSpPr>
          <p:nvPr/>
        </p:nvSpPr>
        <p:spPr bwMode="auto">
          <a:xfrm>
            <a:off x="6286500" y="4899025"/>
            <a:ext cx="11620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Reject H</a:t>
            </a:r>
            <a:r>
              <a:rPr lang="en-US" sz="2000" baseline="-25000"/>
              <a:t>o</a:t>
            </a:r>
            <a:endParaRPr lang="en-US" sz="2000"/>
          </a:p>
        </p:txBody>
      </p:sp>
      <p:grpSp>
        <p:nvGrpSpPr>
          <p:cNvPr id="65584" name="Group 83"/>
          <p:cNvGrpSpPr>
            <a:grpSpLocks/>
          </p:cNvGrpSpPr>
          <p:nvPr/>
        </p:nvGrpSpPr>
        <p:grpSpPr bwMode="auto">
          <a:xfrm>
            <a:off x="7504113" y="6153150"/>
            <a:ext cx="252412" cy="396875"/>
            <a:chOff x="5113" y="2076"/>
            <a:chExt cx="167" cy="276"/>
          </a:xfrm>
        </p:grpSpPr>
        <p:sp>
          <p:nvSpPr>
            <p:cNvPr id="65599" name="Text Box 84"/>
            <p:cNvSpPr txBox="1">
              <a:spLocks noChangeArrowheads="1"/>
            </p:cNvSpPr>
            <p:nvPr/>
          </p:nvSpPr>
          <p:spPr bwMode="auto">
            <a:xfrm>
              <a:off x="5113" y="2076"/>
              <a:ext cx="121" cy="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spcBef>
                  <a:spcPct val="50000"/>
                </a:spcBef>
              </a:pPr>
              <a:r>
                <a:rPr lang="en-US" sz="2000"/>
                <a:t>X</a:t>
              </a:r>
            </a:p>
          </p:txBody>
        </p:sp>
        <p:sp>
          <p:nvSpPr>
            <p:cNvPr id="65600" name="Line 85"/>
            <p:cNvSpPr>
              <a:spLocks noChangeShapeType="1"/>
            </p:cNvSpPr>
            <p:nvPr/>
          </p:nvSpPr>
          <p:spPr bwMode="auto">
            <a:xfrm>
              <a:off x="5184" y="2112"/>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65585" name="Line 86"/>
          <p:cNvSpPr>
            <a:spLocks noChangeShapeType="1"/>
          </p:cNvSpPr>
          <p:nvPr/>
        </p:nvSpPr>
        <p:spPr bwMode="auto">
          <a:xfrm>
            <a:off x="5180013" y="6291263"/>
            <a:ext cx="0" cy="1381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5586" name="Line 87"/>
          <p:cNvSpPr>
            <a:spLocks noChangeShapeType="1"/>
          </p:cNvSpPr>
          <p:nvPr/>
        </p:nvSpPr>
        <p:spPr bwMode="auto">
          <a:xfrm>
            <a:off x="3725863" y="6291263"/>
            <a:ext cx="0" cy="1381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5587" name="Line 88"/>
          <p:cNvSpPr>
            <a:spLocks noChangeShapeType="1"/>
          </p:cNvSpPr>
          <p:nvPr/>
        </p:nvSpPr>
        <p:spPr bwMode="auto">
          <a:xfrm flipV="1">
            <a:off x="4530725" y="5105400"/>
            <a:ext cx="0" cy="11858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5588" name="Text Box 90"/>
          <p:cNvSpPr txBox="1">
            <a:spLocks noChangeArrowheads="1"/>
          </p:cNvSpPr>
          <p:nvPr/>
        </p:nvSpPr>
        <p:spPr bwMode="auto">
          <a:xfrm>
            <a:off x="3452813" y="5715000"/>
            <a:ext cx="6619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sym typeface="Symbol" charset="0"/>
              </a:rPr>
              <a:t>1 - </a:t>
            </a:r>
            <a:endParaRPr lang="en-US" sz="2000"/>
          </a:p>
        </p:txBody>
      </p:sp>
      <p:sp>
        <p:nvSpPr>
          <p:cNvPr id="65589" name="Line 96"/>
          <p:cNvSpPr>
            <a:spLocks noChangeShapeType="1"/>
          </p:cNvSpPr>
          <p:nvPr/>
        </p:nvSpPr>
        <p:spPr bwMode="auto">
          <a:xfrm flipH="1">
            <a:off x="4422775" y="6223000"/>
            <a:ext cx="73025" cy="682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5590" name="Text Box 97"/>
          <p:cNvSpPr txBox="1">
            <a:spLocks noChangeArrowheads="1"/>
          </p:cNvSpPr>
          <p:nvPr/>
        </p:nvSpPr>
        <p:spPr bwMode="auto">
          <a:xfrm>
            <a:off x="3397250" y="6384925"/>
            <a:ext cx="565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180</a:t>
            </a:r>
          </a:p>
        </p:txBody>
      </p:sp>
      <p:sp>
        <p:nvSpPr>
          <p:cNvPr id="65591" name="Text Box 98"/>
          <p:cNvSpPr txBox="1">
            <a:spLocks noChangeArrowheads="1"/>
          </p:cNvSpPr>
          <p:nvPr/>
        </p:nvSpPr>
        <p:spPr bwMode="auto">
          <a:xfrm>
            <a:off x="4921250" y="6384925"/>
            <a:ext cx="565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200</a:t>
            </a:r>
          </a:p>
        </p:txBody>
      </p:sp>
      <p:sp>
        <p:nvSpPr>
          <p:cNvPr id="65592" name="Text Box 99"/>
          <p:cNvSpPr txBox="1">
            <a:spLocks noChangeArrowheads="1"/>
          </p:cNvSpPr>
          <p:nvPr/>
        </p:nvSpPr>
        <p:spPr bwMode="auto">
          <a:xfrm>
            <a:off x="1163638" y="3933825"/>
            <a:ext cx="539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(b)</a:t>
            </a:r>
          </a:p>
        </p:txBody>
      </p:sp>
      <p:sp>
        <p:nvSpPr>
          <p:cNvPr id="65593" name="Line 100"/>
          <p:cNvSpPr>
            <a:spLocks noChangeShapeType="1"/>
          </p:cNvSpPr>
          <p:nvPr/>
        </p:nvSpPr>
        <p:spPr bwMode="auto">
          <a:xfrm flipH="1">
            <a:off x="4302125" y="6061075"/>
            <a:ext cx="22860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5594" name="Line 104"/>
          <p:cNvSpPr>
            <a:spLocks noChangeShapeType="1"/>
          </p:cNvSpPr>
          <p:nvPr/>
        </p:nvSpPr>
        <p:spPr bwMode="auto">
          <a:xfrm flipH="1">
            <a:off x="4235450" y="6192838"/>
            <a:ext cx="73025" cy="682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5595" name="Text Box 106"/>
          <p:cNvSpPr txBox="1">
            <a:spLocks noChangeArrowheads="1"/>
          </p:cNvSpPr>
          <p:nvPr/>
        </p:nvSpPr>
        <p:spPr bwMode="auto">
          <a:xfrm>
            <a:off x="3370263" y="4876800"/>
            <a:ext cx="8953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2000"/>
              <a:t>Reject </a:t>
            </a:r>
          </a:p>
          <a:p>
            <a:pPr algn="ctr"/>
            <a:r>
              <a:rPr lang="en-US" sz="2000"/>
              <a:t>H</a:t>
            </a:r>
            <a:r>
              <a:rPr lang="en-US" sz="2000" baseline="-25000"/>
              <a:t>o</a:t>
            </a:r>
            <a:endParaRPr lang="en-US" sz="2000"/>
          </a:p>
        </p:txBody>
      </p:sp>
      <p:sp>
        <p:nvSpPr>
          <p:cNvPr id="65596" name="Line 107"/>
          <p:cNvSpPr>
            <a:spLocks noChangeShapeType="1"/>
          </p:cNvSpPr>
          <p:nvPr/>
        </p:nvSpPr>
        <p:spPr bwMode="auto">
          <a:xfrm flipH="1">
            <a:off x="4156075" y="5105400"/>
            <a:ext cx="381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5597" name="Freeform 108"/>
          <p:cNvSpPr>
            <a:spLocks/>
          </p:cNvSpPr>
          <p:nvPr/>
        </p:nvSpPr>
        <p:spPr bwMode="auto">
          <a:xfrm>
            <a:off x="2727325" y="3997325"/>
            <a:ext cx="1824038" cy="2306638"/>
          </a:xfrm>
          <a:custGeom>
            <a:avLst/>
            <a:gdLst>
              <a:gd name="T0" fmla="*/ 2147483647 w 1152"/>
              <a:gd name="T1" fmla="*/ 2147483647 h 1453"/>
              <a:gd name="T2" fmla="*/ 2147483647 w 1152"/>
              <a:gd name="T3" fmla="*/ 2147483647 h 1453"/>
              <a:gd name="T4" fmla="*/ 2147483647 w 1152"/>
              <a:gd name="T5" fmla="*/ 2147483647 h 1453"/>
              <a:gd name="T6" fmla="*/ 2147483647 w 1152"/>
              <a:gd name="T7" fmla="*/ 2147483647 h 1453"/>
              <a:gd name="T8" fmla="*/ 2147483647 w 1152"/>
              <a:gd name="T9" fmla="*/ 2147483647 h 1453"/>
              <a:gd name="T10" fmla="*/ 2147483647 w 1152"/>
              <a:gd name="T11" fmla="*/ 2147483647 h 1453"/>
              <a:gd name="T12" fmla="*/ 2147483647 w 1152"/>
              <a:gd name="T13" fmla="*/ 2147483647 h 1453"/>
              <a:gd name="T14" fmla="*/ 2147483647 w 1152"/>
              <a:gd name="T15" fmla="*/ 2147483647 h 1453"/>
              <a:gd name="T16" fmla="*/ 2147483647 w 1152"/>
              <a:gd name="T17" fmla="*/ 2147483647 h 1453"/>
              <a:gd name="T18" fmla="*/ 2147483647 w 1152"/>
              <a:gd name="T19" fmla="*/ 2147483647 h 1453"/>
              <a:gd name="T20" fmla="*/ 2147483647 w 1152"/>
              <a:gd name="T21" fmla="*/ 2147483647 h 1453"/>
              <a:gd name="T22" fmla="*/ 2147483647 w 1152"/>
              <a:gd name="T23" fmla="*/ 0 h 1453"/>
              <a:gd name="T24" fmla="*/ 2147483647 w 1152"/>
              <a:gd name="T25" fmla="*/ 2147483647 h 1453"/>
              <a:gd name="T26" fmla="*/ 2147483647 w 1152"/>
              <a:gd name="T27" fmla="*/ 2147483647 h 1453"/>
              <a:gd name="T28" fmla="*/ 2147483647 w 1152"/>
              <a:gd name="T29" fmla="*/ 2147483647 h 1453"/>
              <a:gd name="T30" fmla="*/ 2147483647 w 1152"/>
              <a:gd name="T31" fmla="*/ 2147483647 h 1453"/>
              <a:gd name="T32" fmla="*/ 2147483647 w 1152"/>
              <a:gd name="T33" fmla="*/ 2147483647 h 1453"/>
              <a:gd name="T34" fmla="*/ 2147483647 w 1152"/>
              <a:gd name="T35" fmla="*/ 2147483647 h 1453"/>
              <a:gd name="T36" fmla="*/ 2147483647 w 1152"/>
              <a:gd name="T37" fmla="*/ 2147483647 h 1453"/>
              <a:gd name="T38" fmla="*/ 2147483647 w 1152"/>
              <a:gd name="T39" fmla="*/ 2147483647 h 1453"/>
              <a:gd name="T40" fmla="*/ 0 w 1152"/>
              <a:gd name="T41" fmla="*/ 2147483647 h 1453"/>
              <a:gd name="T42" fmla="*/ 2147483647 w 1152"/>
              <a:gd name="T43" fmla="*/ 2147483647 h 145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52"/>
              <a:gd name="T67" fmla="*/ 0 h 1453"/>
              <a:gd name="T68" fmla="*/ 1152 w 1152"/>
              <a:gd name="T69" fmla="*/ 1453 h 145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52" h="1453">
                <a:moveTo>
                  <a:pt x="29" y="1364"/>
                </a:moveTo>
                <a:cubicBezTo>
                  <a:pt x="51" y="1359"/>
                  <a:pt x="75" y="1362"/>
                  <a:pt x="95" y="1351"/>
                </a:cubicBezTo>
                <a:cubicBezTo>
                  <a:pt x="108" y="1343"/>
                  <a:pt x="109" y="1323"/>
                  <a:pt x="121" y="1312"/>
                </a:cubicBezTo>
                <a:cubicBezTo>
                  <a:pt x="132" y="1300"/>
                  <a:pt x="147" y="1294"/>
                  <a:pt x="160" y="1286"/>
                </a:cubicBezTo>
                <a:cubicBezTo>
                  <a:pt x="164" y="1272"/>
                  <a:pt x="165" y="1257"/>
                  <a:pt x="173" y="1246"/>
                </a:cubicBezTo>
                <a:cubicBezTo>
                  <a:pt x="179" y="1235"/>
                  <a:pt x="194" y="1231"/>
                  <a:pt x="200" y="1220"/>
                </a:cubicBezTo>
                <a:cubicBezTo>
                  <a:pt x="212" y="1195"/>
                  <a:pt x="217" y="1167"/>
                  <a:pt x="226" y="1141"/>
                </a:cubicBezTo>
                <a:cubicBezTo>
                  <a:pt x="230" y="1126"/>
                  <a:pt x="245" y="1116"/>
                  <a:pt x="252" y="1102"/>
                </a:cubicBezTo>
                <a:cubicBezTo>
                  <a:pt x="329" y="925"/>
                  <a:pt x="349" y="732"/>
                  <a:pt x="409" y="551"/>
                </a:cubicBezTo>
                <a:cubicBezTo>
                  <a:pt x="404" y="538"/>
                  <a:pt x="394" y="525"/>
                  <a:pt x="396" y="512"/>
                </a:cubicBezTo>
                <a:cubicBezTo>
                  <a:pt x="402" y="461"/>
                  <a:pt x="435" y="391"/>
                  <a:pt x="449" y="341"/>
                </a:cubicBezTo>
                <a:cubicBezTo>
                  <a:pt x="480" y="223"/>
                  <a:pt x="484" y="44"/>
                  <a:pt x="619" y="0"/>
                </a:cubicBezTo>
                <a:cubicBezTo>
                  <a:pt x="664" y="14"/>
                  <a:pt x="684" y="39"/>
                  <a:pt x="724" y="66"/>
                </a:cubicBezTo>
                <a:cubicBezTo>
                  <a:pt x="728" y="79"/>
                  <a:pt x="729" y="93"/>
                  <a:pt x="737" y="105"/>
                </a:cubicBezTo>
                <a:cubicBezTo>
                  <a:pt x="743" y="115"/>
                  <a:pt x="758" y="119"/>
                  <a:pt x="764" y="131"/>
                </a:cubicBezTo>
                <a:cubicBezTo>
                  <a:pt x="784" y="171"/>
                  <a:pt x="804" y="242"/>
                  <a:pt x="816" y="289"/>
                </a:cubicBezTo>
                <a:cubicBezTo>
                  <a:pt x="858" y="462"/>
                  <a:pt x="898" y="638"/>
                  <a:pt x="934" y="814"/>
                </a:cubicBezTo>
                <a:cubicBezTo>
                  <a:pt x="943" y="862"/>
                  <a:pt x="958" y="941"/>
                  <a:pt x="973" y="984"/>
                </a:cubicBezTo>
                <a:cubicBezTo>
                  <a:pt x="1005" y="1079"/>
                  <a:pt x="1031" y="1250"/>
                  <a:pt x="1131" y="1299"/>
                </a:cubicBezTo>
                <a:lnTo>
                  <a:pt x="1152" y="1453"/>
                </a:lnTo>
                <a:lnTo>
                  <a:pt x="0" y="1453"/>
                </a:lnTo>
                <a:lnTo>
                  <a:pt x="29" y="1364"/>
                </a:lnTo>
                <a:close/>
              </a:path>
            </a:pathLst>
          </a:custGeom>
          <a:solidFill>
            <a:srgbClr val="A5C896">
              <a:alpha val="25098"/>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5598" name="Line 109"/>
          <p:cNvSpPr>
            <a:spLocks noChangeShapeType="1"/>
          </p:cNvSpPr>
          <p:nvPr/>
        </p:nvSpPr>
        <p:spPr bwMode="auto">
          <a:xfrm flipV="1">
            <a:off x="4627563" y="6207125"/>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transition xmlns:p14="http://schemas.microsoft.com/office/powerpoint/2010/main">
    <p:pull dir="r"/>
  </p:transitio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D38962CB-A223-0049-96C3-B927E0A51EFF}" type="slidenum">
              <a:rPr lang="en-US" sz="1400"/>
              <a:pPr/>
              <a:t>31</a:t>
            </a:fld>
            <a:endParaRPr lang="en-US" sz="1400"/>
          </a:p>
        </p:txBody>
      </p:sp>
      <p:sp>
        <p:nvSpPr>
          <p:cNvPr id="67587" name="Rectangle 2"/>
          <p:cNvSpPr>
            <a:spLocks noGrp="1" noChangeArrowheads="1"/>
          </p:cNvSpPr>
          <p:nvPr>
            <p:ph type="title"/>
          </p:nvPr>
        </p:nvSpPr>
        <p:spPr>
          <a:xfrm>
            <a:off x="533400" y="-1676400"/>
            <a:ext cx="7772400" cy="1143000"/>
          </a:xfrm>
        </p:spPr>
        <p:txBody>
          <a:bodyPr/>
          <a:lstStyle/>
          <a:p>
            <a:pPr eaLnBrk="1" hangingPunct="1"/>
            <a:r>
              <a:rPr lang="en-US">
                <a:latin typeface="Times" charset="0"/>
                <a:ea typeface="ＭＳ Ｐゴシック" charset="0"/>
                <a:cs typeface="ＭＳ Ｐゴシック" charset="0"/>
              </a:rPr>
              <a:t>Large distribution demonstrating power </a:t>
            </a:r>
          </a:p>
        </p:txBody>
      </p:sp>
      <p:pic>
        <p:nvPicPr>
          <p:cNvPr id="6758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21038" y="2247900"/>
            <a:ext cx="4192587"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7589" name="Picture 4"/>
          <p:cNvPicPr>
            <a:picLocks noChangeAspect="1" noChangeArrowheads="1"/>
          </p:cNvPicPr>
          <p:nvPr/>
        </p:nvPicPr>
        <p:blipFill>
          <a:blip r:embed="rId4">
            <a:alphaModFix amt="58000"/>
            <a:extLst>
              <a:ext uri="{28A0092B-C50C-407E-A947-70E740481C1C}">
                <a14:useLocalDpi xmlns:a14="http://schemas.microsoft.com/office/drawing/2010/main" val="0"/>
              </a:ext>
            </a:extLst>
          </a:blip>
          <a:srcRect/>
          <a:stretch>
            <a:fillRect/>
          </a:stretch>
        </p:blipFill>
        <p:spPr bwMode="auto">
          <a:xfrm>
            <a:off x="1539875" y="2247900"/>
            <a:ext cx="4130675" cy="2282825"/>
          </a:xfrm>
          <a:prstGeom prst="rect">
            <a:avLst/>
          </a:prstGeom>
          <a:noFill/>
          <a:ln>
            <a:noFill/>
          </a:ln>
          <a:extLst>
            <a:ext uri="{909E8E84-426E-40dd-AFC4-6F175D3DCCD1}">
              <a14:hiddenFill xmlns:a14="http://schemas.microsoft.com/office/drawing/2010/main">
                <a:solidFill>
                  <a:srgbClr val="FFFFFF">
                    <a:alpha val="58000"/>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7590" name="Line 5"/>
          <p:cNvSpPr>
            <a:spLocks noChangeShapeType="1"/>
          </p:cNvSpPr>
          <p:nvPr/>
        </p:nvSpPr>
        <p:spPr bwMode="auto">
          <a:xfrm>
            <a:off x="941388" y="4560888"/>
            <a:ext cx="69707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7591" name="Line 6"/>
          <p:cNvSpPr>
            <a:spLocks noChangeShapeType="1"/>
          </p:cNvSpPr>
          <p:nvPr/>
        </p:nvSpPr>
        <p:spPr bwMode="auto">
          <a:xfrm flipV="1">
            <a:off x="6583363" y="3019425"/>
            <a:ext cx="0" cy="1541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7592" name="Line 7"/>
          <p:cNvSpPr>
            <a:spLocks noChangeShapeType="1"/>
          </p:cNvSpPr>
          <p:nvPr/>
        </p:nvSpPr>
        <p:spPr bwMode="auto">
          <a:xfrm>
            <a:off x="6583363" y="3019425"/>
            <a:ext cx="49847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7593" name="Line 8"/>
          <p:cNvSpPr>
            <a:spLocks noChangeShapeType="1"/>
          </p:cNvSpPr>
          <p:nvPr/>
        </p:nvSpPr>
        <p:spPr bwMode="auto">
          <a:xfrm flipH="1">
            <a:off x="6583363" y="4217988"/>
            <a:ext cx="84137" cy="85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7594" name="Line 9"/>
          <p:cNvSpPr>
            <a:spLocks noChangeShapeType="1"/>
          </p:cNvSpPr>
          <p:nvPr/>
        </p:nvSpPr>
        <p:spPr bwMode="auto">
          <a:xfrm flipH="1">
            <a:off x="6583363" y="4303713"/>
            <a:ext cx="166687" cy="1714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7595" name="Line 10"/>
          <p:cNvSpPr>
            <a:spLocks noChangeShapeType="1"/>
          </p:cNvSpPr>
          <p:nvPr/>
        </p:nvSpPr>
        <p:spPr bwMode="auto">
          <a:xfrm flipH="1">
            <a:off x="6689725" y="4365625"/>
            <a:ext cx="165100" cy="1714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7596" name="Line 11"/>
          <p:cNvSpPr>
            <a:spLocks noChangeShapeType="1"/>
          </p:cNvSpPr>
          <p:nvPr/>
        </p:nvSpPr>
        <p:spPr bwMode="auto">
          <a:xfrm flipH="1">
            <a:off x="6832600" y="4411663"/>
            <a:ext cx="142875" cy="1492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7597" name="Line 12"/>
          <p:cNvSpPr>
            <a:spLocks noChangeShapeType="1"/>
          </p:cNvSpPr>
          <p:nvPr/>
        </p:nvSpPr>
        <p:spPr bwMode="auto">
          <a:xfrm flipH="1">
            <a:off x="7021513" y="4451350"/>
            <a:ext cx="82550" cy="85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7598" name="Line 13"/>
          <p:cNvSpPr>
            <a:spLocks noChangeShapeType="1"/>
          </p:cNvSpPr>
          <p:nvPr/>
        </p:nvSpPr>
        <p:spPr bwMode="auto">
          <a:xfrm flipH="1">
            <a:off x="7164388" y="4451350"/>
            <a:ext cx="82550" cy="85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7599" name="Text Box 14"/>
          <p:cNvSpPr txBox="1">
            <a:spLocks noChangeArrowheads="1"/>
          </p:cNvSpPr>
          <p:nvPr/>
        </p:nvSpPr>
        <p:spPr bwMode="auto">
          <a:xfrm>
            <a:off x="4260850" y="3668713"/>
            <a:ext cx="3238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sym typeface="Symbol" charset="0"/>
              </a:rPr>
              <a:t></a:t>
            </a:r>
            <a:endParaRPr lang="en-US" sz="2000"/>
          </a:p>
        </p:txBody>
      </p:sp>
      <p:sp>
        <p:nvSpPr>
          <p:cNvPr id="67600" name="Text Box 15"/>
          <p:cNvSpPr txBox="1">
            <a:spLocks noChangeArrowheads="1"/>
          </p:cNvSpPr>
          <p:nvPr/>
        </p:nvSpPr>
        <p:spPr bwMode="auto">
          <a:xfrm>
            <a:off x="2684463" y="1477963"/>
            <a:ext cx="15938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2000"/>
              <a:t>Treatment Distribution</a:t>
            </a:r>
          </a:p>
        </p:txBody>
      </p:sp>
      <p:sp>
        <p:nvSpPr>
          <p:cNvPr id="67601" name="Text Box 16"/>
          <p:cNvSpPr txBox="1">
            <a:spLocks noChangeArrowheads="1"/>
          </p:cNvSpPr>
          <p:nvPr/>
        </p:nvSpPr>
        <p:spPr bwMode="auto">
          <a:xfrm>
            <a:off x="4510088" y="1477963"/>
            <a:ext cx="15938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2000"/>
              <a:t>Null Distribution</a:t>
            </a:r>
          </a:p>
        </p:txBody>
      </p:sp>
      <p:sp>
        <p:nvSpPr>
          <p:cNvPr id="67602" name="Text Box 18"/>
          <p:cNvSpPr txBox="1">
            <a:spLocks noChangeArrowheads="1"/>
          </p:cNvSpPr>
          <p:nvPr/>
        </p:nvSpPr>
        <p:spPr bwMode="auto">
          <a:xfrm>
            <a:off x="7146925" y="2830513"/>
            <a:ext cx="11620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Reject H</a:t>
            </a:r>
            <a:r>
              <a:rPr lang="en-US" sz="2000" baseline="-25000"/>
              <a:t>o</a:t>
            </a:r>
            <a:endParaRPr lang="en-US" sz="2000"/>
          </a:p>
        </p:txBody>
      </p:sp>
      <p:grpSp>
        <p:nvGrpSpPr>
          <p:cNvPr id="67603" name="Group 19"/>
          <p:cNvGrpSpPr>
            <a:grpSpLocks/>
          </p:cNvGrpSpPr>
          <p:nvPr/>
        </p:nvGrpSpPr>
        <p:grpSpPr bwMode="auto">
          <a:xfrm>
            <a:off x="7912100" y="4389438"/>
            <a:ext cx="282575" cy="396875"/>
            <a:chOff x="5116" y="2076"/>
            <a:chExt cx="164" cy="223"/>
          </a:xfrm>
        </p:grpSpPr>
        <p:sp>
          <p:nvSpPr>
            <p:cNvPr id="67617" name="Text Box 20"/>
            <p:cNvSpPr txBox="1">
              <a:spLocks noChangeArrowheads="1"/>
            </p:cNvSpPr>
            <p:nvPr/>
          </p:nvSpPr>
          <p:spPr bwMode="auto">
            <a:xfrm>
              <a:off x="5116" y="2076"/>
              <a:ext cx="117"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spcBef>
                  <a:spcPct val="50000"/>
                </a:spcBef>
              </a:pPr>
              <a:r>
                <a:rPr lang="en-US" sz="2000"/>
                <a:t>X</a:t>
              </a:r>
            </a:p>
          </p:txBody>
        </p:sp>
        <p:sp>
          <p:nvSpPr>
            <p:cNvPr id="67618" name="Line 21"/>
            <p:cNvSpPr>
              <a:spLocks noChangeShapeType="1"/>
            </p:cNvSpPr>
            <p:nvPr/>
          </p:nvSpPr>
          <p:spPr bwMode="auto">
            <a:xfrm>
              <a:off x="5184" y="2112"/>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67604" name="Line 22"/>
          <p:cNvSpPr>
            <a:spLocks noChangeShapeType="1"/>
          </p:cNvSpPr>
          <p:nvPr/>
        </p:nvSpPr>
        <p:spPr bwMode="auto">
          <a:xfrm>
            <a:off x="5256213" y="4560888"/>
            <a:ext cx="0" cy="1714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7605" name="Line 23"/>
          <p:cNvSpPr>
            <a:spLocks noChangeShapeType="1"/>
          </p:cNvSpPr>
          <p:nvPr/>
        </p:nvSpPr>
        <p:spPr bwMode="auto">
          <a:xfrm>
            <a:off x="3597275" y="4560888"/>
            <a:ext cx="0" cy="1714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7606" name="Line 43"/>
          <p:cNvSpPr>
            <a:spLocks noChangeShapeType="1"/>
          </p:cNvSpPr>
          <p:nvPr/>
        </p:nvSpPr>
        <p:spPr bwMode="auto">
          <a:xfrm flipV="1">
            <a:off x="4011613" y="2505075"/>
            <a:ext cx="0" cy="20558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7607" name="Freeform 44"/>
          <p:cNvSpPr>
            <a:spLocks/>
          </p:cNvSpPr>
          <p:nvPr/>
        </p:nvSpPr>
        <p:spPr bwMode="auto">
          <a:xfrm>
            <a:off x="1522413" y="2297113"/>
            <a:ext cx="2489200" cy="2263775"/>
          </a:xfrm>
          <a:custGeom>
            <a:avLst/>
            <a:gdLst>
              <a:gd name="T0" fmla="*/ 2147483647 w 1440"/>
              <a:gd name="T1" fmla="*/ 2147483647 h 1269"/>
              <a:gd name="T2" fmla="*/ 2147483647 w 1440"/>
              <a:gd name="T3" fmla="*/ 2147483647 h 1269"/>
              <a:gd name="T4" fmla="*/ 2147483647 w 1440"/>
              <a:gd name="T5" fmla="*/ 2147483647 h 1269"/>
              <a:gd name="T6" fmla="*/ 2147483647 w 1440"/>
              <a:gd name="T7" fmla="*/ 2147483647 h 1269"/>
              <a:gd name="T8" fmla="*/ 2147483647 w 1440"/>
              <a:gd name="T9" fmla="*/ 2147483647 h 1269"/>
              <a:gd name="T10" fmla="*/ 2147483647 w 1440"/>
              <a:gd name="T11" fmla="*/ 2147483647 h 1269"/>
              <a:gd name="T12" fmla="*/ 2147483647 w 1440"/>
              <a:gd name="T13" fmla="*/ 2147483647 h 1269"/>
              <a:gd name="T14" fmla="*/ 2147483647 w 1440"/>
              <a:gd name="T15" fmla="*/ 2147483647 h 1269"/>
              <a:gd name="T16" fmla="*/ 2147483647 w 1440"/>
              <a:gd name="T17" fmla="*/ 2147483647 h 1269"/>
              <a:gd name="T18" fmla="*/ 2147483647 w 1440"/>
              <a:gd name="T19" fmla="*/ 2147483647 h 1269"/>
              <a:gd name="T20" fmla="*/ 2147483647 w 1440"/>
              <a:gd name="T21" fmla="*/ 2147483647 h 1269"/>
              <a:gd name="T22" fmla="*/ 2147483647 w 1440"/>
              <a:gd name="T23" fmla="*/ 2147483647 h 1269"/>
              <a:gd name="T24" fmla="*/ 2147483647 w 1440"/>
              <a:gd name="T25" fmla="*/ 2147483647 h 1269"/>
              <a:gd name="T26" fmla="*/ 2147483647 w 1440"/>
              <a:gd name="T27" fmla="*/ 2147483647 h 1269"/>
              <a:gd name="T28" fmla="*/ 2147483647 w 1440"/>
              <a:gd name="T29" fmla="*/ 2147483647 h 1269"/>
              <a:gd name="T30" fmla="*/ 2147483647 w 1440"/>
              <a:gd name="T31" fmla="*/ 2147483647 h 1269"/>
              <a:gd name="T32" fmla="*/ 2147483647 w 1440"/>
              <a:gd name="T33" fmla="*/ 2147483647 h 1269"/>
              <a:gd name="T34" fmla="*/ 2147483647 w 1440"/>
              <a:gd name="T35" fmla="*/ 2147483647 h 1269"/>
              <a:gd name="T36" fmla="*/ 2147483647 w 1440"/>
              <a:gd name="T37" fmla="*/ 2147483647 h 1269"/>
              <a:gd name="T38" fmla="*/ 2147483647 w 1440"/>
              <a:gd name="T39" fmla="*/ 2147483647 h 1269"/>
              <a:gd name="T40" fmla="*/ 2147483647 w 1440"/>
              <a:gd name="T41" fmla="*/ 2147483647 h 1269"/>
              <a:gd name="T42" fmla="*/ 0 w 1440"/>
              <a:gd name="T43" fmla="*/ 2147483647 h 1269"/>
              <a:gd name="T44" fmla="*/ 2147483647 w 1440"/>
              <a:gd name="T45" fmla="*/ 2147483647 h 1269"/>
              <a:gd name="T46" fmla="*/ 2147483647 w 1440"/>
              <a:gd name="T47" fmla="*/ 2147483647 h 126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440"/>
              <a:gd name="T73" fmla="*/ 0 h 1269"/>
              <a:gd name="T74" fmla="*/ 1440 w 1440"/>
              <a:gd name="T75" fmla="*/ 1269 h 1269"/>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440" h="1269">
                <a:moveTo>
                  <a:pt x="46" y="1203"/>
                </a:moveTo>
                <a:cubicBezTo>
                  <a:pt x="109" y="1224"/>
                  <a:pt x="152" y="1197"/>
                  <a:pt x="216" y="1176"/>
                </a:cubicBezTo>
                <a:cubicBezTo>
                  <a:pt x="229" y="1171"/>
                  <a:pt x="256" y="1163"/>
                  <a:pt x="256" y="1163"/>
                </a:cubicBezTo>
                <a:cubicBezTo>
                  <a:pt x="298" y="1134"/>
                  <a:pt x="356" y="1103"/>
                  <a:pt x="387" y="1058"/>
                </a:cubicBezTo>
                <a:cubicBezTo>
                  <a:pt x="446" y="968"/>
                  <a:pt x="409" y="990"/>
                  <a:pt x="478" y="966"/>
                </a:cubicBezTo>
                <a:cubicBezTo>
                  <a:pt x="517" y="927"/>
                  <a:pt x="530" y="876"/>
                  <a:pt x="570" y="835"/>
                </a:cubicBezTo>
                <a:cubicBezTo>
                  <a:pt x="574" y="822"/>
                  <a:pt x="575" y="807"/>
                  <a:pt x="583" y="796"/>
                </a:cubicBezTo>
                <a:cubicBezTo>
                  <a:pt x="589" y="785"/>
                  <a:pt x="604" y="781"/>
                  <a:pt x="610" y="770"/>
                </a:cubicBezTo>
                <a:cubicBezTo>
                  <a:pt x="622" y="745"/>
                  <a:pt x="620" y="714"/>
                  <a:pt x="636" y="691"/>
                </a:cubicBezTo>
                <a:cubicBezTo>
                  <a:pt x="644" y="678"/>
                  <a:pt x="653" y="665"/>
                  <a:pt x="662" y="652"/>
                </a:cubicBezTo>
                <a:cubicBezTo>
                  <a:pt x="678" y="601"/>
                  <a:pt x="704" y="545"/>
                  <a:pt x="741" y="507"/>
                </a:cubicBezTo>
                <a:cubicBezTo>
                  <a:pt x="766" y="430"/>
                  <a:pt x="775" y="379"/>
                  <a:pt x="833" y="324"/>
                </a:cubicBezTo>
                <a:cubicBezTo>
                  <a:pt x="855" y="256"/>
                  <a:pt x="862" y="229"/>
                  <a:pt x="911" y="179"/>
                </a:cubicBezTo>
                <a:cubicBezTo>
                  <a:pt x="928" y="125"/>
                  <a:pt x="947" y="122"/>
                  <a:pt x="990" y="88"/>
                </a:cubicBezTo>
                <a:cubicBezTo>
                  <a:pt x="1024" y="59"/>
                  <a:pt x="1007" y="55"/>
                  <a:pt x="1055" y="35"/>
                </a:cubicBezTo>
                <a:cubicBezTo>
                  <a:pt x="1080" y="23"/>
                  <a:pt x="1134" y="9"/>
                  <a:pt x="1134" y="9"/>
                </a:cubicBezTo>
                <a:cubicBezTo>
                  <a:pt x="1201" y="30"/>
                  <a:pt x="1199" y="0"/>
                  <a:pt x="1278" y="22"/>
                </a:cubicBezTo>
                <a:cubicBezTo>
                  <a:pt x="1304" y="29"/>
                  <a:pt x="1357" y="48"/>
                  <a:pt x="1357" y="48"/>
                </a:cubicBezTo>
                <a:cubicBezTo>
                  <a:pt x="1416" y="107"/>
                  <a:pt x="1387" y="89"/>
                  <a:pt x="1436" y="114"/>
                </a:cubicBezTo>
                <a:lnTo>
                  <a:pt x="1440" y="1269"/>
                </a:lnTo>
                <a:lnTo>
                  <a:pt x="240" y="1269"/>
                </a:lnTo>
                <a:lnTo>
                  <a:pt x="0" y="1269"/>
                </a:lnTo>
                <a:lnTo>
                  <a:pt x="144" y="1221"/>
                </a:lnTo>
                <a:lnTo>
                  <a:pt x="46" y="1203"/>
                </a:lnTo>
                <a:close/>
              </a:path>
            </a:pathLst>
          </a:custGeom>
          <a:solidFill>
            <a:srgbClr val="A5C896">
              <a:alpha val="25882"/>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7608" name="Text Box 45"/>
          <p:cNvSpPr txBox="1">
            <a:spLocks noChangeArrowheads="1"/>
          </p:cNvSpPr>
          <p:nvPr/>
        </p:nvSpPr>
        <p:spPr bwMode="auto">
          <a:xfrm>
            <a:off x="2932113" y="3698875"/>
            <a:ext cx="6619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sym typeface="Symbol" charset="0"/>
              </a:rPr>
              <a:t>1 - </a:t>
            </a:r>
            <a:endParaRPr lang="en-US" sz="2000"/>
          </a:p>
        </p:txBody>
      </p:sp>
      <p:sp>
        <p:nvSpPr>
          <p:cNvPr id="67609" name="Text Box 46"/>
          <p:cNvSpPr txBox="1">
            <a:spLocks noChangeArrowheads="1"/>
          </p:cNvSpPr>
          <p:nvPr/>
        </p:nvSpPr>
        <p:spPr bwMode="auto">
          <a:xfrm>
            <a:off x="2970213" y="2762250"/>
            <a:ext cx="8318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2000"/>
              <a:t>Reject</a:t>
            </a:r>
          </a:p>
          <a:p>
            <a:pPr algn="ctr"/>
            <a:r>
              <a:rPr lang="en-US" sz="2000"/>
              <a:t>H</a:t>
            </a:r>
            <a:r>
              <a:rPr lang="en-US" sz="2000" baseline="-25000"/>
              <a:t>o</a:t>
            </a:r>
            <a:endParaRPr lang="en-US" sz="2000"/>
          </a:p>
        </p:txBody>
      </p:sp>
      <p:sp>
        <p:nvSpPr>
          <p:cNvPr id="67610" name="Line 47"/>
          <p:cNvSpPr>
            <a:spLocks noChangeShapeType="1"/>
          </p:cNvSpPr>
          <p:nvPr/>
        </p:nvSpPr>
        <p:spPr bwMode="auto">
          <a:xfrm flipH="1">
            <a:off x="3597275" y="3276600"/>
            <a:ext cx="41433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7611" name="Line 55"/>
          <p:cNvSpPr>
            <a:spLocks noChangeShapeType="1"/>
          </p:cNvSpPr>
          <p:nvPr/>
        </p:nvSpPr>
        <p:spPr bwMode="auto">
          <a:xfrm flipH="1">
            <a:off x="3844925" y="4389438"/>
            <a:ext cx="166688" cy="1714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7612" name="Line 56"/>
          <p:cNvSpPr>
            <a:spLocks noChangeShapeType="1"/>
          </p:cNvSpPr>
          <p:nvPr/>
        </p:nvSpPr>
        <p:spPr bwMode="auto">
          <a:xfrm flipH="1">
            <a:off x="3679825" y="4217988"/>
            <a:ext cx="331788" cy="342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7613" name="Line 57"/>
          <p:cNvSpPr>
            <a:spLocks noChangeShapeType="1"/>
          </p:cNvSpPr>
          <p:nvPr/>
        </p:nvSpPr>
        <p:spPr bwMode="auto">
          <a:xfrm flipH="1">
            <a:off x="3513138" y="4303713"/>
            <a:ext cx="249237" cy="2571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7614" name="Line 58"/>
          <p:cNvSpPr>
            <a:spLocks noChangeShapeType="1"/>
          </p:cNvSpPr>
          <p:nvPr/>
        </p:nvSpPr>
        <p:spPr bwMode="auto">
          <a:xfrm flipH="1">
            <a:off x="3348038" y="4475163"/>
            <a:ext cx="82550" cy="85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7615" name="Text Box 60"/>
          <p:cNvSpPr txBox="1">
            <a:spLocks noChangeArrowheads="1"/>
          </p:cNvSpPr>
          <p:nvPr/>
        </p:nvSpPr>
        <p:spPr bwMode="auto">
          <a:xfrm>
            <a:off x="3336925" y="4713288"/>
            <a:ext cx="5651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2000"/>
              <a:t>µ</a:t>
            </a:r>
          </a:p>
          <a:p>
            <a:pPr algn="ctr"/>
            <a:r>
              <a:rPr lang="en-US" sz="2000"/>
              <a:t>180</a:t>
            </a:r>
          </a:p>
        </p:txBody>
      </p:sp>
      <p:sp>
        <p:nvSpPr>
          <p:cNvPr id="67616" name="Text Box 62"/>
          <p:cNvSpPr txBox="1">
            <a:spLocks noChangeArrowheads="1"/>
          </p:cNvSpPr>
          <p:nvPr/>
        </p:nvSpPr>
        <p:spPr bwMode="auto">
          <a:xfrm>
            <a:off x="4997450" y="4713288"/>
            <a:ext cx="5651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2000"/>
              <a:t>µ </a:t>
            </a:r>
          </a:p>
          <a:p>
            <a:pPr algn="ctr"/>
            <a:r>
              <a:rPr lang="en-US" sz="2000"/>
              <a:t>200</a:t>
            </a:r>
          </a:p>
        </p:txBody>
      </p:sp>
    </p:spTree>
  </p:cSld>
  <p:clrMapOvr>
    <a:masterClrMapping/>
  </p:clrMapOvr>
  <p:transition xmlns:p14="http://schemas.microsoft.com/office/powerpoint/2010/main">
    <p:pull dir="r"/>
  </p:transitio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64105932-18F9-3B49-BF27-ED01E7C7C1C6}" type="slidenum">
              <a:rPr lang="en-US" sz="1400"/>
              <a:pPr/>
              <a:t>32</a:t>
            </a:fld>
            <a:endParaRPr lang="en-US" sz="1400"/>
          </a:p>
        </p:txBody>
      </p:sp>
      <p:sp>
        <p:nvSpPr>
          <p:cNvPr id="69635" name="Rectangle 2"/>
          <p:cNvSpPr>
            <a:spLocks noGrp="1" noChangeArrowheads="1"/>
          </p:cNvSpPr>
          <p:nvPr>
            <p:ph type="title"/>
          </p:nvPr>
        </p:nvSpPr>
        <p:spPr>
          <a:xfrm>
            <a:off x="762000" y="-1676400"/>
            <a:ext cx="7772400" cy="1143000"/>
          </a:xfrm>
        </p:spPr>
        <p:txBody>
          <a:bodyPr/>
          <a:lstStyle/>
          <a:p>
            <a:pPr eaLnBrk="1" hangingPunct="1"/>
            <a:r>
              <a:rPr lang="en-US">
                <a:latin typeface="Times" charset="0"/>
                <a:ea typeface="ＭＳ Ｐゴシック" charset="0"/>
                <a:cs typeface="ＭＳ Ｐゴシック" charset="0"/>
              </a:rPr>
              <a:t>Large distribution demonstrating power (with closer means)</a:t>
            </a:r>
          </a:p>
        </p:txBody>
      </p:sp>
      <p:pic>
        <p:nvPicPr>
          <p:cNvPr id="6963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2750" y="2247900"/>
            <a:ext cx="4192588"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9637" name="Picture 4"/>
          <p:cNvPicPr>
            <a:picLocks noChangeAspect="1" noChangeArrowheads="1"/>
          </p:cNvPicPr>
          <p:nvPr/>
        </p:nvPicPr>
        <p:blipFill>
          <a:blip r:embed="rId4">
            <a:alphaModFix amt="58000"/>
            <a:extLst>
              <a:ext uri="{28A0092B-C50C-407E-A947-70E740481C1C}">
                <a14:useLocalDpi xmlns:a14="http://schemas.microsoft.com/office/drawing/2010/main" val="0"/>
              </a:ext>
            </a:extLst>
          </a:blip>
          <a:srcRect/>
          <a:stretch>
            <a:fillRect/>
          </a:stretch>
        </p:blipFill>
        <p:spPr bwMode="auto">
          <a:xfrm>
            <a:off x="1925638" y="2247900"/>
            <a:ext cx="4130675" cy="2282825"/>
          </a:xfrm>
          <a:prstGeom prst="rect">
            <a:avLst/>
          </a:prstGeom>
          <a:noFill/>
          <a:ln>
            <a:noFill/>
          </a:ln>
          <a:extLst>
            <a:ext uri="{909E8E84-426E-40dd-AFC4-6F175D3DCCD1}">
              <a14:hiddenFill xmlns:a14="http://schemas.microsoft.com/office/drawing/2010/main">
                <a:solidFill>
                  <a:srgbClr val="FFFFFF">
                    <a:alpha val="58000"/>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9638" name="Line 5"/>
          <p:cNvSpPr>
            <a:spLocks noChangeShapeType="1"/>
          </p:cNvSpPr>
          <p:nvPr/>
        </p:nvSpPr>
        <p:spPr bwMode="auto">
          <a:xfrm flipV="1">
            <a:off x="6315075" y="3019425"/>
            <a:ext cx="0" cy="1541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9639" name="Line 6"/>
          <p:cNvSpPr>
            <a:spLocks noChangeShapeType="1"/>
          </p:cNvSpPr>
          <p:nvPr/>
        </p:nvSpPr>
        <p:spPr bwMode="auto">
          <a:xfrm>
            <a:off x="6315075" y="3019425"/>
            <a:ext cx="49847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9640" name="Line 7"/>
          <p:cNvSpPr>
            <a:spLocks noChangeShapeType="1"/>
          </p:cNvSpPr>
          <p:nvPr/>
        </p:nvSpPr>
        <p:spPr bwMode="auto">
          <a:xfrm flipH="1">
            <a:off x="6315075" y="4217988"/>
            <a:ext cx="84138" cy="85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9641" name="Line 8"/>
          <p:cNvSpPr>
            <a:spLocks noChangeShapeType="1"/>
          </p:cNvSpPr>
          <p:nvPr/>
        </p:nvSpPr>
        <p:spPr bwMode="auto">
          <a:xfrm flipH="1">
            <a:off x="6315075" y="4303713"/>
            <a:ext cx="166688" cy="1714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9642" name="Line 9"/>
          <p:cNvSpPr>
            <a:spLocks noChangeShapeType="1"/>
          </p:cNvSpPr>
          <p:nvPr/>
        </p:nvSpPr>
        <p:spPr bwMode="auto">
          <a:xfrm flipH="1">
            <a:off x="6421438" y="4365625"/>
            <a:ext cx="165100" cy="1714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9643" name="Line 10"/>
          <p:cNvSpPr>
            <a:spLocks noChangeShapeType="1"/>
          </p:cNvSpPr>
          <p:nvPr/>
        </p:nvSpPr>
        <p:spPr bwMode="auto">
          <a:xfrm flipH="1">
            <a:off x="6564313" y="4411663"/>
            <a:ext cx="142875" cy="1492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9644" name="Line 11"/>
          <p:cNvSpPr>
            <a:spLocks noChangeShapeType="1"/>
          </p:cNvSpPr>
          <p:nvPr/>
        </p:nvSpPr>
        <p:spPr bwMode="auto">
          <a:xfrm flipH="1">
            <a:off x="6753225" y="4451350"/>
            <a:ext cx="82550" cy="85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9645" name="Line 12"/>
          <p:cNvSpPr>
            <a:spLocks noChangeShapeType="1"/>
          </p:cNvSpPr>
          <p:nvPr/>
        </p:nvSpPr>
        <p:spPr bwMode="auto">
          <a:xfrm flipH="1">
            <a:off x="6896100" y="4451350"/>
            <a:ext cx="82550" cy="85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9646" name="Text Box 13"/>
          <p:cNvSpPr txBox="1">
            <a:spLocks noChangeArrowheads="1"/>
          </p:cNvSpPr>
          <p:nvPr/>
        </p:nvSpPr>
        <p:spPr bwMode="auto">
          <a:xfrm>
            <a:off x="3992563" y="3668713"/>
            <a:ext cx="3238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sym typeface="Symbol" charset="0"/>
              </a:rPr>
              <a:t></a:t>
            </a:r>
            <a:endParaRPr lang="en-US" sz="2000"/>
          </a:p>
        </p:txBody>
      </p:sp>
      <p:sp>
        <p:nvSpPr>
          <p:cNvPr id="69647" name="Text Box 14"/>
          <p:cNvSpPr txBox="1">
            <a:spLocks noChangeArrowheads="1"/>
          </p:cNvSpPr>
          <p:nvPr/>
        </p:nvSpPr>
        <p:spPr bwMode="auto">
          <a:xfrm>
            <a:off x="2862263" y="1524000"/>
            <a:ext cx="15938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2000"/>
              <a:t>Treatment Distribution</a:t>
            </a:r>
          </a:p>
        </p:txBody>
      </p:sp>
      <p:sp>
        <p:nvSpPr>
          <p:cNvPr id="69648" name="Text Box 15"/>
          <p:cNvSpPr txBox="1">
            <a:spLocks noChangeArrowheads="1"/>
          </p:cNvSpPr>
          <p:nvPr/>
        </p:nvSpPr>
        <p:spPr bwMode="auto">
          <a:xfrm>
            <a:off x="4379913" y="1524000"/>
            <a:ext cx="15938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2000"/>
              <a:t>Null Distribution</a:t>
            </a:r>
          </a:p>
        </p:txBody>
      </p:sp>
      <p:sp>
        <p:nvSpPr>
          <p:cNvPr id="69649" name="Text Box 16"/>
          <p:cNvSpPr txBox="1">
            <a:spLocks noChangeArrowheads="1"/>
          </p:cNvSpPr>
          <p:nvPr/>
        </p:nvSpPr>
        <p:spPr bwMode="auto">
          <a:xfrm>
            <a:off x="6878638" y="2830513"/>
            <a:ext cx="11620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Reject H</a:t>
            </a:r>
            <a:r>
              <a:rPr lang="en-US" sz="2000" baseline="-25000"/>
              <a:t>o</a:t>
            </a:r>
            <a:endParaRPr lang="en-US" sz="2000"/>
          </a:p>
        </p:txBody>
      </p:sp>
      <p:grpSp>
        <p:nvGrpSpPr>
          <p:cNvPr id="69650" name="Group 17"/>
          <p:cNvGrpSpPr>
            <a:grpSpLocks/>
          </p:cNvGrpSpPr>
          <p:nvPr/>
        </p:nvGrpSpPr>
        <p:grpSpPr bwMode="auto">
          <a:xfrm>
            <a:off x="7831138" y="4389438"/>
            <a:ext cx="282575" cy="396875"/>
            <a:chOff x="5116" y="2076"/>
            <a:chExt cx="164" cy="223"/>
          </a:xfrm>
        </p:grpSpPr>
        <p:sp>
          <p:nvSpPr>
            <p:cNvPr id="69665" name="Text Box 18"/>
            <p:cNvSpPr txBox="1">
              <a:spLocks noChangeArrowheads="1"/>
            </p:cNvSpPr>
            <p:nvPr/>
          </p:nvSpPr>
          <p:spPr bwMode="auto">
            <a:xfrm>
              <a:off x="5116" y="2076"/>
              <a:ext cx="117"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X</a:t>
              </a:r>
            </a:p>
          </p:txBody>
        </p:sp>
        <p:sp>
          <p:nvSpPr>
            <p:cNvPr id="69666" name="Line 19"/>
            <p:cNvSpPr>
              <a:spLocks noChangeShapeType="1"/>
            </p:cNvSpPr>
            <p:nvPr/>
          </p:nvSpPr>
          <p:spPr bwMode="auto">
            <a:xfrm>
              <a:off x="5184" y="2112"/>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69651" name="Line 20"/>
          <p:cNvSpPr>
            <a:spLocks noChangeShapeType="1"/>
          </p:cNvSpPr>
          <p:nvPr/>
        </p:nvSpPr>
        <p:spPr bwMode="auto">
          <a:xfrm>
            <a:off x="4987925" y="4560888"/>
            <a:ext cx="0" cy="1714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9652" name="Line 21"/>
          <p:cNvSpPr>
            <a:spLocks noChangeShapeType="1"/>
          </p:cNvSpPr>
          <p:nvPr/>
        </p:nvSpPr>
        <p:spPr bwMode="auto">
          <a:xfrm>
            <a:off x="3998913" y="4560888"/>
            <a:ext cx="0" cy="1714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9653" name="Text Box 22"/>
          <p:cNvSpPr txBox="1">
            <a:spLocks noChangeArrowheads="1"/>
          </p:cNvSpPr>
          <p:nvPr/>
        </p:nvSpPr>
        <p:spPr bwMode="auto">
          <a:xfrm>
            <a:off x="3008313" y="3717925"/>
            <a:ext cx="6619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1 - </a:t>
            </a:r>
            <a:r>
              <a:rPr lang="en-US" sz="2000">
                <a:sym typeface="Symbol" charset="0"/>
              </a:rPr>
              <a:t></a:t>
            </a:r>
            <a:endParaRPr lang="en-US" sz="2000"/>
          </a:p>
        </p:txBody>
      </p:sp>
      <p:sp>
        <p:nvSpPr>
          <p:cNvPr id="69654" name="Text Box 23"/>
          <p:cNvSpPr txBox="1">
            <a:spLocks noChangeArrowheads="1"/>
          </p:cNvSpPr>
          <p:nvPr/>
        </p:nvSpPr>
        <p:spPr bwMode="auto">
          <a:xfrm>
            <a:off x="2703513" y="2895600"/>
            <a:ext cx="8318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2000"/>
              <a:t>Reject</a:t>
            </a:r>
          </a:p>
          <a:p>
            <a:pPr algn="ctr"/>
            <a:r>
              <a:rPr lang="en-US" sz="2000"/>
              <a:t>H</a:t>
            </a:r>
            <a:r>
              <a:rPr lang="en-US" sz="2000" baseline="-25000"/>
              <a:t>o</a:t>
            </a:r>
            <a:endParaRPr lang="en-US" sz="2000"/>
          </a:p>
        </p:txBody>
      </p:sp>
      <p:sp>
        <p:nvSpPr>
          <p:cNvPr id="69655" name="Line 24"/>
          <p:cNvSpPr>
            <a:spLocks noChangeShapeType="1"/>
          </p:cNvSpPr>
          <p:nvPr/>
        </p:nvSpPr>
        <p:spPr bwMode="auto">
          <a:xfrm flipH="1">
            <a:off x="3330575" y="3409950"/>
            <a:ext cx="41433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9656" name="Line 25"/>
          <p:cNvSpPr>
            <a:spLocks noChangeShapeType="1"/>
          </p:cNvSpPr>
          <p:nvPr/>
        </p:nvSpPr>
        <p:spPr bwMode="auto">
          <a:xfrm flipH="1">
            <a:off x="3576638" y="4389438"/>
            <a:ext cx="166687" cy="1714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9657" name="Line 26"/>
          <p:cNvSpPr>
            <a:spLocks noChangeShapeType="1"/>
          </p:cNvSpPr>
          <p:nvPr/>
        </p:nvSpPr>
        <p:spPr bwMode="auto">
          <a:xfrm flipH="1">
            <a:off x="3411538" y="4217988"/>
            <a:ext cx="331787" cy="342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9658" name="Line 27"/>
          <p:cNvSpPr>
            <a:spLocks noChangeShapeType="1"/>
          </p:cNvSpPr>
          <p:nvPr/>
        </p:nvSpPr>
        <p:spPr bwMode="auto">
          <a:xfrm flipH="1">
            <a:off x="3244850" y="4303713"/>
            <a:ext cx="249238" cy="2571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9659" name="Line 28"/>
          <p:cNvSpPr>
            <a:spLocks noChangeShapeType="1"/>
          </p:cNvSpPr>
          <p:nvPr/>
        </p:nvSpPr>
        <p:spPr bwMode="auto">
          <a:xfrm flipH="1">
            <a:off x="3079750" y="4475163"/>
            <a:ext cx="82550" cy="85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9660" name="Text Box 29"/>
          <p:cNvSpPr txBox="1">
            <a:spLocks noChangeArrowheads="1"/>
          </p:cNvSpPr>
          <p:nvPr/>
        </p:nvSpPr>
        <p:spPr bwMode="auto">
          <a:xfrm>
            <a:off x="3738563" y="4713288"/>
            <a:ext cx="5651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2000"/>
              <a:t>µ</a:t>
            </a:r>
          </a:p>
          <a:p>
            <a:pPr algn="ctr"/>
            <a:r>
              <a:rPr lang="en-US" sz="2000"/>
              <a:t>190</a:t>
            </a:r>
          </a:p>
        </p:txBody>
      </p:sp>
      <p:sp>
        <p:nvSpPr>
          <p:cNvPr id="69661" name="Text Box 30"/>
          <p:cNvSpPr txBox="1">
            <a:spLocks noChangeArrowheads="1"/>
          </p:cNvSpPr>
          <p:nvPr/>
        </p:nvSpPr>
        <p:spPr bwMode="auto">
          <a:xfrm>
            <a:off x="4729163" y="4713288"/>
            <a:ext cx="5651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2000"/>
              <a:t>µ </a:t>
            </a:r>
          </a:p>
          <a:p>
            <a:pPr algn="ctr"/>
            <a:r>
              <a:rPr lang="en-US" sz="2000"/>
              <a:t>200</a:t>
            </a:r>
          </a:p>
        </p:txBody>
      </p:sp>
      <p:sp>
        <p:nvSpPr>
          <p:cNvPr id="69662" name="Freeform 31"/>
          <p:cNvSpPr>
            <a:spLocks/>
          </p:cNvSpPr>
          <p:nvPr/>
        </p:nvSpPr>
        <p:spPr bwMode="auto">
          <a:xfrm>
            <a:off x="2020888" y="2352675"/>
            <a:ext cx="1749425" cy="2219325"/>
          </a:xfrm>
          <a:custGeom>
            <a:avLst/>
            <a:gdLst>
              <a:gd name="T0" fmla="*/ 0 w 1102"/>
              <a:gd name="T1" fmla="*/ 2147483647 h 1398"/>
              <a:gd name="T2" fmla="*/ 2147483647 w 1102"/>
              <a:gd name="T3" fmla="*/ 2147483647 h 1398"/>
              <a:gd name="T4" fmla="*/ 2147483647 w 1102"/>
              <a:gd name="T5" fmla="*/ 2147483647 h 1398"/>
              <a:gd name="T6" fmla="*/ 2147483647 w 1102"/>
              <a:gd name="T7" fmla="*/ 2147483647 h 1398"/>
              <a:gd name="T8" fmla="*/ 2147483647 w 1102"/>
              <a:gd name="T9" fmla="*/ 2147483647 h 1398"/>
              <a:gd name="T10" fmla="*/ 2147483647 w 1102"/>
              <a:gd name="T11" fmla="*/ 2147483647 h 1398"/>
              <a:gd name="T12" fmla="*/ 2147483647 w 1102"/>
              <a:gd name="T13" fmla="*/ 2147483647 h 1398"/>
              <a:gd name="T14" fmla="*/ 2147483647 w 1102"/>
              <a:gd name="T15" fmla="*/ 2147483647 h 1398"/>
              <a:gd name="T16" fmla="*/ 2147483647 w 1102"/>
              <a:gd name="T17" fmla="*/ 2147483647 h 1398"/>
              <a:gd name="T18" fmla="*/ 2147483647 w 1102"/>
              <a:gd name="T19" fmla="*/ 2147483647 h 1398"/>
              <a:gd name="T20" fmla="*/ 2147483647 w 1102"/>
              <a:gd name="T21" fmla="*/ 2147483647 h 1398"/>
              <a:gd name="T22" fmla="*/ 2147483647 w 1102"/>
              <a:gd name="T23" fmla="*/ 2147483647 h 1398"/>
              <a:gd name="T24" fmla="*/ 2147483647 w 1102"/>
              <a:gd name="T25" fmla="*/ 2147483647 h 1398"/>
              <a:gd name="T26" fmla="*/ 2147483647 w 1102"/>
              <a:gd name="T27" fmla="*/ 2147483647 h 1398"/>
              <a:gd name="T28" fmla="*/ 2147483647 w 1102"/>
              <a:gd name="T29" fmla="*/ 2147483647 h 1398"/>
              <a:gd name="T30" fmla="*/ 2147483647 w 1102"/>
              <a:gd name="T31" fmla="*/ 2147483647 h 1398"/>
              <a:gd name="T32" fmla="*/ 2147483647 w 1102"/>
              <a:gd name="T33" fmla="*/ 2147483647 h 1398"/>
              <a:gd name="T34" fmla="*/ 2147483647 w 1102"/>
              <a:gd name="T35" fmla="*/ 2147483647 h 1398"/>
              <a:gd name="T36" fmla="*/ 2147483647 w 1102"/>
              <a:gd name="T37" fmla="*/ 2147483647 h 1398"/>
              <a:gd name="T38" fmla="*/ 2147483647 w 1102"/>
              <a:gd name="T39" fmla="*/ 2147483647 h 1398"/>
              <a:gd name="T40" fmla="*/ 2147483647 w 1102"/>
              <a:gd name="T41" fmla="*/ 0 h 1398"/>
              <a:gd name="T42" fmla="*/ 2147483647 w 1102"/>
              <a:gd name="T43" fmla="*/ 2147483647 h 1398"/>
              <a:gd name="T44" fmla="*/ 2147483647 w 1102"/>
              <a:gd name="T45" fmla="*/ 2147483647 h 1398"/>
              <a:gd name="T46" fmla="*/ 0 w 1102"/>
              <a:gd name="T47" fmla="*/ 2147483647 h 139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102"/>
              <a:gd name="T73" fmla="*/ 0 h 1398"/>
              <a:gd name="T74" fmla="*/ 1102 w 1102"/>
              <a:gd name="T75" fmla="*/ 1398 h 139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102" h="1398">
                <a:moveTo>
                  <a:pt x="0" y="1325"/>
                </a:moveTo>
                <a:cubicBezTo>
                  <a:pt x="53" y="1314"/>
                  <a:pt x="105" y="1301"/>
                  <a:pt x="158" y="1285"/>
                </a:cubicBezTo>
                <a:cubicBezTo>
                  <a:pt x="184" y="1276"/>
                  <a:pt x="236" y="1259"/>
                  <a:pt x="236" y="1259"/>
                </a:cubicBezTo>
                <a:cubicBezTo>
                  <a:pt x="245" y="1250"/>
                  <a:pt x="252" y="1239"/>
                  <a:pt x="263" y="1233"/>
                </a:cubicBezTo>
                <a:cubicBezTo>
                  <a:pt x="274" y="1226"/>
                  <a:pt x="291" y="1228"/>
                  <a:pt x="302" y="1220"/>
                </a:cubicBezTo>
                <a:cubicBezTo>
                  <a:pt x="314" y="1209"/>
                  <a:pt x="318" y="1192"/>
                  <a:pt x="328" y="1180"/>
                </a:cubicBezTo>
                <a:cubicBezTo>
                  <a:pt x="347" y="1155"/>
                  <a:pt x="367" y="1145"/>
                  <a:pt x="394" y="1128"/>
                </a:cubicBezTo>
                <a:cubicBezTo>
                  <a:pt x="430" y="1018"/>
                  <a:pt x="379" y="1152"/>
                  <a:pt x="433" y="1062"/>
                </a:cubicBezTo>
                <a:cubicBezTo>
                  <a:pt x="480" y="981"/>
                  <a:pt x="408" y="1059"/>
                  <a:pt x="473" y="997"/>
                </a:cubicBezTo>
                <a:cubicBezTo>
                  <a:pt x="493" y="935"/>
                  <a:pt x="544" y="872"/>
                  <a:pt x="591" y="826"/>
                </a:cubicBezTo>
                <a:cubicBezTo>
                  <a:pt x="620" y="736"/>
                  <a:pt x="597" y="767"/>
                  <a:pt x="643" y="721"/>
                </a:cubicBezTo>
                <a:cubicBezTo>
                  <a:pt x="651" y="695"/>
                  <a:pt x="660" y="669"/>
                  <a:pt x="669" y="643"/>
                </a:cubicBezTo>
                <a:cubicBezTo>
                  <a:pt x="673" y="629"/>
                  <a:pt x="677" y="616"/>
                  <a:pt x="682" y="603"/>
                </a:cubicBezTo>
                <a:cubicBezTo>
                  <a:pt x="686" y="589"/>
                  <a:pt x="685" y="573"/>
                  <a:pt x="695" y="564"/>
                </a:cubicBezTo>
                <a:cubicBezTo>
                  <a:pt x="719" y="540"/>
                  <a:pt x="733" y="530"/>
                  <a:pt x="748" y="498"/>
                </a:cubicBezTo>
                <a:cubicBezTo>
                  <a:pt x="776" y="433"/>
                  <a:pt x="775" y="364"/>
                  <a:pt x="827" y="315"/>
                </a:cubicBezTo>
                <a:cubicBezTo>
                  <a:pt x="863" y="205"/>
                  <a:pt x="812" y="339"/>
                  <a:pt x="866" y="249"/>
                </a:cubicBezTo>
                <a:cubicBezTo>
                  <a:pt x="906" y="179"/>
                  <a:pt x="841" y="234"/>
                  <a:pt x="918" y="184"/>
                </a:cubicBezTo>
                <a:cubicBezTo>
                  <a:pt x="936" y="132"/>
                  <a:pt x="951" y="109"/>
                  <a:pt x="997" y="79"/>
                </a:cubicBezTo>
                <a:cubicBezTo>
                  <a:pt x="1040" y="11"/>
                  <a:pt x="998" y="57"/>
                  <a:pt x="1063" y="26"/>
                </a:cubicBezTo>
                <a:cubicBezTo>
                  <a:pt x="1077" y="19"/>
                  <a:pt x="1102" y="0"/>
                  <a:pt x="1102" y="0"/>
                </a:cubicBezTo>
                <a:lnTo>
                  <a:pt x="1102" y="1398"/>
                </a:lnTo>
                <a:lnTo>
                  <a:pt x="46" y="1398"/>
                </a:lnTo>
                <a:lnTo>
                  <a:pt x="0" y="1325"/>
                </a:lnTo>
                <a:close/>
              </a:path>
            </a:pathLst>
          </a:custGeom>
          <a:solidFill>
            <a:srgbClr val="A5C896">
              <a:alpha val="29019"/>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9663" name="Line 32"/>
          <p:cNvSpPr>
            <a:spLocks noChangeShapeType="1"/>
          </p:cNvSpPr>
          <p:nvPr/>
        </p:nvSpPr>
        <p:spPr bwMode="auto">
          <a:xfrm flipV="1">
            <a:off x="3743325" y="2362200"/>
            <a:ext cx="26988" cy="21780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9664" name="Line 33"/>
          <p:cNvSpPr>
            <a:spLocks noChangeShapeType="1"/>
          </p:cNvSpPr>
          <p:nvPr/>
        </p:nvSpPr>
        <p:spPr bwMode="auto">
          <a:xfrm>
            <a:off x="838200" y="4560888"/>
            <a:ext cx="69707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transition xmlns:p14="http://schemas.microsoft.com/office/powerpoint/2010/main">
    <p:pull dir="r"/>
  </p:transitio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54D55928-FCC8-7A41-87AD-EAB308D44953}" type="slidenum">
              <a:rPr lang="en-US" sz="1400"/>
              <a:pPr/>
              <a:t>33</a:t>
            </a:fld>
            <a:endParaRPr lang="en-US" sz="1400"/>
          </a:p>
        </p:txBody>
      </p:sp>
      <p:sp>
        <p:nvSpPr>
          <p:cNvPr id="71683" name="Rectangle 2"/>
          <p:cNvSpPr>
            <a:spLocks noGrp="1" noChangeArrowheads="1"/>
          </p:cNvSpPr>
          <p:nvPr>
            <p:ph type="title"/>
          </p:nvPr>
        </p:nvSpPr>
        <p:spPr>
          <a:xfrm>
            <a:off x="533400" y="-1524000"/>
            <a:ext cx="7772400" cy="1143000"/>
          </a:xfrm>
        </p:spPr>
        <p:txBody>
          <a:bodyPr/>
          <a:lstStyle/>
          <a:p>
            <a:pPr eaLnBrk="1" hangingPunct="1"/>
            <a:r>
              <a:rPr lang="en-US">
                <a:latin typeface="Times" charset="0"/>
                <a:ea typeface="ＭＳ Ｐゴシック" charset="0"/>
                <a:cs typeface="ＭＳ Ｐゴシック" charset="0"/>
              </a:rPr>
              <a:t>Frequency distributions</a:t>
            </a:r>
          </a:p>
        </p:txBody>
      </p:sp>
      <p:sp>
        <p:nvSpPr>
          <p:cNvPr id="71684" name="Line 3"/>
          <p:cNvSpPr>
            <a:spLocks noChangeShapeType="1"/>
          </p:cNvSpPr>
          <p:nvPr/>
        </p:nvSpPr>
        <p:spPr bwMode="auto">
          <a:xfrm>
            <a:off x="1981200" y="609600"/>
            <a:ext cx="0" cy="2133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685" name="Line 4"/>
          <p:cNvSpPr>
            <a:spLocks noChangeShapeType="1"/>
          </p:cNvSpPr>
          <p:nvPr/>
        </p:nvSpPr>
        <p:spPr bwMode="auto">
          <a:xfrm>
            <a:off x="1981200" y="2743200"/>
            <a:ext cx="6172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686" name="Rectangle 5"/>
          <p:cNvSpPr>
            <a:spLocks noChangeArrowheads="1"/>
          </p:cNvSpPr>
          <p:nvPr/>
        </p:nvSpPr>
        <p:spPr bwMode="auto">
          <a:xfrm>
            <a:off x="3048000" y="2286000"/>
            <a:ext cx="5334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1687" name="Rectangle 6"/>
          <p:cNvSpPr>
            <a:spLocks noChangeArrowheads="1"/>
          </p:cNvSpPr>
          <p:nvPr/>
        </p:nvSpPr>
        <p:spPr bwMode="auto">
          <a:xfrm>
            <a:off x="2514600" y="2286000"/>
            <a:ext cx="5334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1688" name="Rectangle 7"/>
          <p:cNvSpPr>
            <a:spLocks noChangeArrowheads="1"/>
          </p:cNvSpPr>
          <p:nvPr/>
        </p:nvSpPr>
        <p:spPr bwMode="auto">
          <a:xfrm>
            <a:off x="3581400" y="2286000"/>
            <a:ext cx="5334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1689" name="Rectangle 8"/>
          <p:cNvSpPr>
            <a:spLocks noChangeArrowheads="1"/>
          </p:cNvSpPr>
          <p:nvPr/>
        </p:nvSpPr>
        <p:spPr bwMode="auto">
          <a:xfrm>
            <a:off x="4114800" y="2286000"/>
            <a:ext cx="5334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1690" name="Rectangle 9"/>
          <p:cNvSpPr>
            <a:spLocks noChangeArrowheads="1"/>
          </p:cNvSpPr>
          <p:nvPr/>
        </p:nvSpPr>
        <p:spPr bwMode="auto">
          <a:xfrm>
            <a:off x="4648200" y="2286000"/>
            <a:ext cx="5334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1691" name="Rectangle 10"/>
          <p:cNvSpPr>
            <a:spLocks noChangeArrowheads="1"/>
          </p:cNvSpPr>
          <p:nvPr/>
        </p:nvSpPr>
        <p:spPr bwMode="auto">
          <a:xfrm>
            <a:off x="5181600" y="2286000"/>
            <a:ext cx="5334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1692" name="Rectangle 11"/>
          <p:cNvSpPr>
            <a:spLocks noChangeArrowheads="1"/>
          </p:cNvSpPr>
          <p:nvPr/>
        </p:nvSpPr>
        <p:spPr bwMode="auto">
          <a:xfrm>
            <a:off x="5715000" y="2286000"/>
            <a:ext cx="5334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1693" name="Rectangle 13"/>
          <p:cNvSpPr>
            <a:spLocks noChangeArrowheads="1"/>
          </p:cNvSpPr>
          <p:nvPr/>
        </p:nvSpPr>
        <p:spPr bwMode="auto">
          <a:xfrm>
            <a:off x="3048000" y="1828800"/>
            <a:ext cx="5334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1694" name="Rectangle 14"/>
          <p:cNvSpPr>
            <a:spLocks noChangeArrowheads="1"/>
          </p:cNvSpPr>
          <p:nvPr/>
        </p:nvSpPr>
        <p:spPr bwMode="auto">
          <a:xfrm>
            <a:off x="3581400" y="1828800"/>
            <a:ext cx="5334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1695" name="Rectangle 15"/>
          <p:cNvSpPr>
            <a:spLocks noChangeArrowheads="1"/>
          </p:cNvSpPr>
          <p:nvPr/>
        </p:nvSpPr>
        <p:spPr bwMode="auto">
          <a:xfrm>
            <a:off x="4114800" y="1828800"/>
            <a:ext cx="5334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1696" name="Rectangle 16"/>
          <p:cNvSpPr>
            <a:spLocks noChangeArrowheads="1"/>
          </p:cNvSpPr>
          <p:nvPr/>
        </p:nvSpPr>
        <p:spPr bwMode="auto">
          <a:xfrm>
            <a:off x="4648200" y="1828800"/>
            <a:ext cx="5334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1697" name="Rectangle 17"/>
          <p:cNvSpPr>
            <a:spLocks noChangeArrowheads="1"/>
          </p:cNvSpPr>
          <p:nvPr/>
        </p:nvSpPr>
        <p:spPr bwMode="auto">
          <a:xfrm>
            <a:off x="5181600" y="1828800"/>
            <a:ext cx="5334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1698" name="Rectangle 19"/>
          <p:cNvSpPr>
            <a:spLocks noChangeArrowheads="1"/>
          </p:cNvSpPr>
          <p:nvPr/>
        </p:nvSpPr>
        <p:spPr bwMode="auto">
          <a:xfrm>
            <a:off x="4114800" y="914400"/>
            <a:ext cx="5334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1699" name="Rectangle 20"/>
          <p:cNvSpPr>
            <a:spLocks noChangeArrowheads="1"/>
          </p:cNvSpPr>
          <p:nvPr/>
        </p:nvSpPr>
        <p:spPr bwMode="auto">
          <a:xfrm>
            <a:off x="4648200" y="1371600"/>
            <a:ext cx="5334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1700" name="Rectangle 21"/>
          <p:cNvSpPr>
            <a:spLocks noChangeArrowheads="1"/>
          </p:cNvSpPr>
          <p:nvPr/>
        </p:nvSpPr>
        <p:spPr bwMode="auto">
          <a:xfrm>
            <a:off x="4114800" y="1371600"/>
            <a:ext cx="5334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1701" name="Rectangle 22"/>
          <p:cNvSpPr>
            <a:spLocks noChangeArrowheads="1"/>
          </p:cNvSpPr>
          <p:nvPr/>
        </p:nvSpPr>
        <p:spPr bwMode="auto">
          <a:xfrm>
            <a:off x="3581400" y="1371600"/>
            <a:ext cx="5334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1702" name="Line 23"/>
          <p:cNvSpPr>
            <a:spLocks noChangeShapeType="1"/>
          </p:cNvSpPr>
          <p:nvPr/>
        </p:nvSpPr>
        <p:spPr bwMode="auto">
          <a:xfrm flipH="1">
            <a:off x="1828800" y="2286000"/>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703" name="Line 24"/>
          <p:cNvSpPr>
            <a:spLocks noChangeShapeType="1"/>
          </p:cNvSpPr>
          <p:nvPr/>
        </p:nvSpPr>
        <p:spPr bwMode="auto">
          <a:xfrm flipH="1">
            <a:off x="1828800" y="1828800"/>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704" name="Line 25"/>
          <p:cNvSpPr>
            <a:spLocks noChangeShapeType="1"/>
          </p:cNvSpPr>
          <p:nvPr/>
        </p:nvSpPr>
        <p:spPr bwMode="auto">
          <a:xfrm flipH="1">
            <a:off x="1828800" y="1371600"/>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705" name="Line 26"/>
          <p:cNvSpPr>
            <a:spLocks noChangeShapeType="1"/>
          </p:cNvSpPr>
          <p:nvPr/>
        </p:nvSpPr>
        <p:spPr bwMode="auto">
          <a:xfrm flipH="1">
            <a:off x="1828800" y="914400"/>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706" name="Text Box 27"/>
          <p:cNvSpPr txBox="1">
            <a:spLocks noChangeArrowheads="1"/>
          </p:cNvSpPr>
          <p:nvPr/>
        </p:nvSpPr>
        <p:spPr bwMode="auto">
          <a:xfrm>
            <a:off x="1517650" y="746125"/>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4</a:t>
            </a:r>
          </a:p>
        </p:txBody>
      </p:sp>
      <p:sp>
        <p:nvSpPr>
          <p:cNvPr id="71707" name="Text Box 28"/>
          <p:cNvSpPr txBox="1">
            <a:spLocks noChangeArrowheads="1"/>
          </p:cNvSpPr>
          <p:nvPr/>
        </p:nvSpPr>
        <p:spPr bwMode="auto">
          <a:xfrm>
            <a:off x="1524000" y="1203325"/>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3</a:t>
            </a:r>
          </a:p>
        </p:txBody>
      </p:sp>
      <p:sp>
        <p:nvSpPr>
          <p:cNvPr id="71708" name="Text Box 29"/>
          <p:cNvSpPr txBox="1">
            <a:spLocks noChangeArrowheads="1"/>
          </p:cNvSpPr>
          <p:nvPr/>
        </p:nvSpPr>
        <p:spPr bwMode="auto">
          <a:xfrm>
            <a:off x="1524000" y="1660525"/>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2</a:t>
            </a:r>
          </a:p>
        </p:txBody>
      </p:sp>
      <p:sp>
        <p:nvSpPr>
          <p:cNvPr id="71709" name="Text Box 30"/>
          <p:cNvSpPr txBox="1">
            <a:spLocks noChangeArrowheads="1"/>
          </p:cNvSpPr>
          <p:nvPr/>
        </p:nvSpPr>
        <p:spPr bwMode="auto">
          <a:xfrm>
            <a:off x="1524000" y="2117725"/>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1</a:t>
            </a:r>
          </a:p>
        </p:txBody>
      </p:sp>
      <p:sp>
        <p:nvSpPr>
          <p:cNvPr id="71710" name="Text Box 31"/>
          <p:cNvSpPr txBox="1">
            <a:spLocks noChangeArrowheads="1"/>
          </p:cNvSpPr>
          <p:nvPr/>
        </p:nvSpPr>
        <p:spPr bwMode="auto">
          <a:xfrm>
            <a:off x="2133600" y="2743200"/>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1</a:t>
            </a:r>
          </a:p>
        </p:txBody>
      </p:sp>
      <p:sp>
        <p:nvSpPr>
          <p:cNvPr id="71711" name="Text Box 32"/>
          <p:cNvSpPr txBox="1">
            <a:spLocks noChangeArrowheads="1"/>
          </p:cNvSpPr>
          <p:nvPr/>
        </p:nvSpPr>
        <p:spPr bwMode="auto">
          <a:xfrm>
            <a:off x="2667000" y="2743200"/>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2</a:t>
            </a:r>
          </a:p>
        </p:txBody>
      </p:sp>
      <p:sp>
        <p:nvSpPr>
          <p:cNvPr id="71712" name="Text Box 33"/>
          <p:cNvSpPr txBox="1">
            <a:spLocks noChangeArrowheads="1"/>
          </p:cNvSpPr>
          <p:nvPr/>
        </p:nvSpPr>
        <p:spPr bwMode="auto">
          <a:xfrm>
            <a:off x="3194050" y="2743200"/>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3</a:t>
            </a:r>
          </a:p>
        </p:txBody>
      </p:sp>
      <p:sp>
        <p:nvSpPr>
          <p:cNvPr id="71713" name="Text Box 34"/>
          <p:cNvSpPr txBox="1">
            <a:spLocks noChangeArrowheads="1"/>
          </p:cNvSpPr>
          <p:nvPr/>
        </p:nvSpPr>
        <p:spPr bwMode="auto">
          <a:xfrm>
            <a:off x="3727450" y="2743200"/>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4</a:t>
            </a:r>
          </a:p>
        </p:txBody>
      </p:sp>
      <p:sp>
        <p:nvSpPr>
          <p:cNvPr id="71714" name="Text Box 35"/>
          <p:cNvSpPr txBox="1">
            <a:spLocks noChangeArrowheads="1"/>
          </p:cNvSpPr>
          <p:nvPr/>
        </p:nvSpPr>
        <p:spPr bwMode="auto">
          <a:xfrm>
            <a:off x="4260850" y="2743200"/>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5</a:t>
            </a:r>
          </a:p>
        </p:txBody>
      </p:sp>
      <p:sp>
        <p:nvSpPr>
          <p:cNvPr id="71715" name="Text Box 36"/>
          <p:cNvSpPr txBox="1">
            <a:spLocks noChangeArrowheads="1"/>
          </p:cNvSpPr>
          <p:nvPr/>
        </p:nvSpPr>
        <p:spPr bwMode="auto">
          <a:xfrm>
            <a:off x="4794250" y="2743200"/>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6</a:t>
            </a:r>
          </a:p>
        </p:txBody>
      </p:sp>
      <p:sp>
        <p:nvSpPr>
          <p:cNvPr id="71716" name="Text Box 37"/>
          <p:cNvSpPr txBox="1">
            <a:spLocks noChangeArrowheads="1"/>
          </p:cNvSpPr>
          <p:nvPr/>
        </p:nvSpPr>
        <p:spPr bwMode="auto">
          <a:xfrm>
            <a:off x="5327650" y="2743200"/>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7</a:t>
            </a:r>
          </a:p>
        </p:txBody>
      </p:sp>
      <p:sp>
        <p:nvSpPr>
          <p:cNvPr id="71717" name="Text Box 38"/>
          <p:cNvSpPr txBox="1">
            <a:spLocks noChangeArrowheads="1"/>
          </p:cNvSpPr>
          <p:nvPr/>
        </p:nvSpPr>
        <p:spPr bwMode="auto">
          <a:xfrm>
            <a:off x="5861050" y="2743200"/>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8</a:t>
            </a:r>
          </a:p>
        </p:txBody>
      </p:sp>
      <p:sp>
        <p:nvSpPr>
          <p:cNvPr id="71718" name="Text Box 39"/>
          <p:cNvSpPr txBox="1">
            <a:spLocks noChangeArrowheads="1"/>
          </p:cNvSpPr>
          <p:nvPr/>
        </p:nvSpPr>
        <p:spPr bwMode="auto">
          <a:xfrm>
            <a:off x="1600200" y="2667000"/>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0</a:t>
            </a:r>
          </a:p>
        </p:txBody>
      </p:sp>
      <p:sp>
        <p:nvSpPr>
          <p:cNvPr id="71719" name="Text Box 40"/>
          <p:cNvSpPr txBox="1">
            <a:spLocks noChangeArrowheads="1"/>
          </p:cNvSpPr>
          <p:nvPr/>
        </p:nvSpPr>
        <p:spPr bwMode="auto">
          <a:xfrm>
            <a:off x="6394450" y="2743200"/>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9</a:t>
            </a:r>
          </a:p>
        </p:txBody>
      </p:sp>
      <p:sp>
        <p:nvSpPr>
          <p:cNvPr id="71720" name="Text Box 41"/>
          <p:cNvSpPr txBox="1">
            <a:spLocks noChangeArrowheads="1"/>
          </p:cNvSpPr>
          <p:nvPr/>
        </p:nvSpPr>
        <p:spPr bwMode="auto">
          <a:xfrm rot="-5400000">
            <a:off x="407987" y="1649413"/>
            <a:ext cx="14700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Frequency</a:t>
            </a:r>
          </a:p>
        </p:txBody>
      </p:sp>
      <p:sp>
        <p:nvSpPr>
          <p:cNvPr id="71721" name="Line 42"/>
          <p:cNvSpPr>
            <a:spLocks noChangeShapeType="1"/>
          </p:cNvSpPr>
          <p:nvPr/>
        </p:nvSpPr>
        <p:spPr bwMode="auto">
          <a:xfrm>
            <a:off x="1981200" y="3733800"/>
            <a:ext cx="0" cy="2133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722" name="Line 43"/>
          <p:cNvSpPr>
            <a:spLocks noChangeShapeType="1"/>
          </p:cNvSpPr>
          <p:nvPr/>
        </p:nvSpPr>
        <p:spPr bwMode="auto">
          <a:xfrm>
            <a:off x="1981200" y="5867400"/>
            <a:ext cx="6172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723" name="Rectangle 44"/>
          <p:cNvSpPr>
            <a:spLocks noChangeArrowheads="1"/>
          </p:cNvSpPr>
          <p:nvPr/>
        </p:nvSpPr>
        <p:spPr bwMode="auto">
          <a:xfrm>
            <a:off x="4114800" y="5410200"/>
            <a:ext cx="5334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1724" name="Rectangle 45"/>
          <p:cNvSpPr>
            <a:spLocks noChangeArrowheads="1"/>
          </p:cNvSpPr>
          <p:nvPr/>
        </p:nvSpPr>
        <p:spPr bwMode="auto">
          <a:xfrm>
            <a:off x="3581400" y="5410200"/>
            <a:ext cx="5334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1725" name="Rectangle 46"/>
          <p:cNvSpPr>
            <a:spLocks noChangeArrowheads="1"/>
          </p:cNvSpPr>
          <p:nvPr/>
        </p:nvSpPr>
        <p:spPr bwMode="auto">
          <a:xfrm>
            <a:off x="4648200" y="5410200"/>
            <a:ext cx="5334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1726" name="Rectangle 47"/>
          <p:cNvSpPr>
            <a:spLocks noChangeArrowheads="1"/>
          </p:cNvSpPr>
          <p:nvPr/>
        </p:nvSpPr>
        <p:spPr bwMode="auto">
          <a:xfrm>
            <a:off x="5181600" y="5410200"/>
            <a:ext cx="5334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1727" name="Rectangle 48"/>
          <p:cNvSpPr>
            <a:spLocks noChangeArrowheads="1"/>
          </p:cNvSpPr>
          <p:nvPr/>
        </p:nvSpPr>
        <p:spPr bwMode="auto">
          <a:xfrm>
            <a:off x="5715000" y="5410200"/>
            <a:ext cx="5334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1728" name="Rectangle 49"/>
          <p:cNvSpPr>
            <a:spLocks noChangeArrowheads="1"/>
          </p:cNvSpPr>
          <p:nvPr/>
        </p:nvSpPr>
        <p:spPr bwMode="auto">
          <a:xfrm>
            <a:off x="6248400" y="5410200"/>
            <a:ext cx="5334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1729" name="Rectangle 50"/>
          <p:cNvSpPr>
            <a:spLocks noChangeArrowheads="1"/>
          </p:cNvSpPr>
          <p:nvPr/>
        </p:nvSpPr>
        <p:spPr bwMode="auto">
          <a:xfrm>
            <a:off x="6781800" y="5410200"/>
            <a:ext cx="5334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1730" name="Rectangle 51"/>
          <p:cNvSpPr>
            <a:spLocks noChangeArrowheads="1"/>
          </p:cNvSpPr>
          <p:nvPr/>
        </p:nvSpPr>
        <p:spPr bwMode="auto">
          <a:xfrm>
            <a:off x="4114800" y="4953000"/>
            <a:ext cx="5334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1731" name="Rectangle 52"/>
          <p:cNvSpPr>
            <a:spLocks noChangeArrowheads="1"/>
          </p:cNvSpPr>
          <p:nvPr/>
        </p:nvSpPr>
        <p:spPr bwMode="auto">
          <a:xfrm>
            <a:off x="4648200" y="4953000"/>
            <a:ext cx="5334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1732" name="Rectangle 53"/>
          <p:cNvSpPr>
            <a:spLocks noChangeArrowheads="1"/>
          </p:cNvSpPr>
          <p:nvPr/>
        </p:nvSpPr>
        <p:spPr bwMode="auto">
          <a:xfrm>
            <a:off x="5181600" y="4953000"/>
            <a:ext cx="5334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1733" name="Rectangle 54"/>
          <p:cNvSpPr>
            <a:spLocks noChangeArrowheads="1"/>
          </p:cNvSpPr>
          <p:nvPr/>
        </p:nvSpPr>
        <p:spPr bwMode="auto">
          <a:xfrm>
            <a:off x="5715000" y="4953000"/>
            <a:ext cx="5334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1734" name="Rectangle 55"/>
          <p:cNvSpPr>
            <a:spLocks noChangeArrowheads="1"/>
          </p:cNvSpPr>
          <p:nvPr/>
        </p:nvSpPr>
        <p:spPr bwMode="auto">
          <a:xfrm>
            <a:off x="6248400" y="4953000"/>
            <a:ext cx="5334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1735" name="Rectangle 56"/>
          <p:cNvSpPr>
            <a:spLocks noChangeArrowheads="1"/>
          </p:cNvSpPr>
          <p:nvPr/>
        </p:nvSpPr>
        <p:spPr bwMode="auto">
          <a:xfrm>
            <a:off x="5181600" y="4038600"/>
            <a:ext cx="5334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1736" name="Rectangle 57"/>
          <p:cNvSpPr>
            <a:spLocks noChangeArrowheads="1"/>
          </p:cNvSpPr>
          <p:nvPr/>
        </p:nvSpPr>
        <p:spPr bwMode="auto">
          <a:xfrm>
            <a:off x="5715000" y="4495800"/>
            <a:ext cx="5334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1737" name="Rectangle 58"/>
          <p:cNvSpPr>
            <a:spLocks noChangeArrowheads="1"/>
          </p:cNvSpPr>
          <p:nvPr/>
        </p:nvSpPr>
        <p:spPr bwMode="auto">
          <a:xfrm>
            <a:off x="5181600" y="4495800"/>
            <a:ext cx="5334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1738" name="Rectangle 59"/>
          <p:cNvSpPr>
            <a:spLocks noChangeArrowheads="1"/>
          </p:cNvSpPr>
          <p:nvPr/>
        </p:nvSpPr>
        <p:spPr bwMode="auto">
          <a:xfrm>
            <a:off x="4648200" y="4495800"/>
            <a:ext cx="5334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1739" name="Line 60"/>
          <p:cNvSpPr>
            <a:spLocks noChangeShapeType="1"/>
          </p:cNvSpPr>
          <p:nvPr/>
        </p:nvSpPr>
        <p:spPr bwMode="auto">
          <a:xfrm flipH="1">
            <a:off x="1828800" y="5410200"/>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740" name="Line 61"/>
          <p:cNvSpPr>
            <a:spLocks noChangeShapeType="1"/>
          </p:cNvSpPr>
          <p:nvPr/>
        </p:nvSpPr>
        <p:spPr bwMode="auto">
          <a:xfrm flipH="1">
            <a:off x="1828800" y="4953000"/>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741" name="Line 62"/>
          <p:cNvSpPr>
            <a:spLocks noChangeShapeType="1"/>
          </p:cNvSpPr>
          <p:nvPr/>
        </p:nvSpPr>
        <p:spPr bwMode="auto">
          <a:xfrm flipH="1">
            <a:off x="1828800" y="4495800"/>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742" name="Line 63"/>
          <p:cNvSpPr>
            <a:spLocks noChangeShapeType="1"/>
          </p:cNvSpPr>
          <p:nvPr/>
        </p:nvSpPr>
        <p:spPr bwMode="auto">
          <a:xfrm flipH="1">
            <a:off x="1828800" y="4038600"/>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743" name="Text Box 64"/>
          <p:cNvSpPr txBox="1">
            <a:spLocks noChangeArrowheads="1"/>
          </p:cNvSpPr>
          <p:nvPr/>
        </p:nvSpPr>
        <p:spPr bwMode="auto">
          <a:xfrm>
            <a:off x="1517650" y="3870325"/>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4</a:t>
            </a:r>
          </a:p>
        </p:txBody>
      </p:sp>
      <p:sp>
        <p:nvSpPr>
          <p:cNvPr id="71744" name="Text Box 65"/>
          <p:cNvSpPr txBox="1">
            <a:spLocks noChangeArrowheads="1"/>
          </p:cNvSpPr>
          <p:nvPr/>
        </p:nvSpPr>
        <p:spPr bwMode="auto">
          <a:xfrm>
            <a:off x="1524000" y="4327525"/>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3</a:t>
            </a:r>
          </a:p>
        </p:txBody>
      </p:sp>
      <p:sp>
        <p:nvSpPr>
          <p:cNvPr id="71745" name="Text Box 66"/>
          <p:cNvSpPr txBox="1">
            <a:spLocks noChangeArrowheads="1"/>
          </p:cNvSpPr>
          <p:nvPr/>
        </p:nvSpPr>
        <p:spPr bwMode="auto">
          <a:xfrm>
            <a:off x="1524000" y="4784725"/>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2</a:t>
            </a:r>
          </a:p>
        </p:txBody>
      </p:sp>
      <p:sp>
        <p:nvSpPr>
          <p:cNvPr id="71746" name="Text Box 67"/>
          <p:cNvSpPr txBox="1">
            <a:spLocks noChangeArrowheads="1"/>
          </p:cNvSpPr>
          <p:nvPr/>
        </p:nvSpPr>
        <p:spPr bwMode="auto">
          <a:xfrm>
            <a:off x="1524000" y="5241925"/>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1</a:t>
            </a:r>
          </a:p>
        </p:txBody>
      </p:sp>
      <p:sp>
        <p:nvSpPr>
          <p:cNvPr id="71747" name="Text Box 68"/>
          <p:cNvSpPr txBox="1">
            <a:spLocks noChangeArrowheads="1"/>
          </p:cNvSpPr>
          <p:nvPr/>
        </p:nvSpPr>
        <p:spPr bwMode="auto">
          <a:xfrm>
            <a:off x="3200400" y="5867400"/>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3</a:t>
            </a:r>
          </a:p>
        </p:txBody>
      </p:sp>
      <p:sp>
        <p:nvSpPr>
          <p:cNvPr id="71748" name="Text Box 69"/>
          <p:cNvSpPr txBox="1">
            <a:spLocks noChangeArrowheads="1"/>
          </p:cNvSpPr>
          <p:nvPr/>
        </p:nvSpPr>
        <p:spPr bwMode="auto">
          <a:xfrm>
            <a:off x="3733800" y="5867400"/>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4</a:t>
            </a:r>
          </a:p>
        </p:txBody>
      </p:sp>
      <p:sp>
        <p:nvSpPr>
          <p:cNvPr id="71749" name="Text Box 70"/>
          <p:cNvSpPr txBox="1">
            <a:spLocks noChangeArrowheads="1"/>
          </p:cNvSpPr>
          <p:nvPr/>
        </p:nvSpPr>
        <p:spPr bwMode="auto">
          <a:xfrm>
            <a:off x="4260850" y="5867400"/>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5</a:t>
            </a:r>
          </a:p>
        </p:txBody>
      </p:sp>
      <p:sp>
        <p:nvSpPr>
          <p:cNvPr id="71750" name="Text Box 71"/>
          <p:cNvSpPr txBox="1">
            <a:spLocks noChangeArrowheads="1"/>
          </p:cNvSpPr>
          <p:nvPr/>
        </p:nvSpPr>
        <p:spPr bwMode="auto">
          <a:xfrm>
            <a:off x="4794250" y="5867400"/>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6</a:t>
            </a:r>
          </a:p>
        </p:txBody>
      </p:sp>
      <p:sp>
        <p:nvSpPr>
          <p:cNvPr id="71751" name="Text Box 72"/>
          <p:cNvSpPr txBox="1">
            <a:spLocks noChangeArrowheads="1"/>
          </p:cNvSpPr>
          <p:nvPr/>
        </p:nvSpPr>
        <p:spPr bwMode="auto">
          <a:xfrm>
            <a:off x="5327650" y="5867400"/>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7</a:t>
            </a:r>
          </a:p>
        </p:txBody>
      </p:sp>
      <p:sp>
        <p:nvSpPr>
          <p:cNvPr id="71752" name="Text Box 73"/>
          <p:cNvSpPr txBox="1">
            <a:spLocks noChangeArrowheads="1"/>
          </p:cNvSpPr>
          <p:nvPr/>
        </p:nvSpPr>
        <p:spPr bwMode="auto">
          <a:xfrm>
            <a:off x="5861050" y="5867400"/>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8</a:t>
            </a:r>
          </a:p>
        </p:txBody>
      </p:sp>
      <p:sp>
        <p:nvSpPr>
          <p:cNvPr id="71753" name="Text Box 74"/>
          <p:cNvSpPr txBox="1">
            <a:spLocks noChangeArrowheads="1"/>
          </p:cNvSpPr>
          <p:nvPr/>
        </p:nvSpPr>
        <p:spPr bwMode="auto">
          <a:xfrm>
            <a:off x="6394450" y="5867400"/>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9</a:t>
            </a:r>
          </a:p>
        </p:txBody>
      </p:sp>
      <p:sp>
        <p:nvSpPr>
          <p:cNvPr id="71754" name="Text Box 75"/>
          <p:cNvSpPr txBox="1">
            <a:spLocks noChangeArrowheads="1"/>
          </p:cNvSpPr>
          <p:nvPr/>
        </p:nvSpPr>
        <p:spPr bwMode="auto">
          <a:xfrm>
            <a:off x="6927850" y="5867400"/>
            <a:ext cx="438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10</a:t>
            </a:r>
          </a:p>
        </p:txBody>
      </p:sp>
      <p:sp>
        <p:nvSpPr>
          <p:cNvPr id="71755" name="Text Box 76"/>
          <p:cNvSpPr txBox="1">
            <a:spLocks noChangeArrowheads="1"/>
          </p:cNvSpPr>
          <p:nvPr/>
        </p:nvSpPr>
        <p:spPr bwMode="auto">
          <a:xfrm>
            <a:off x="1600200" y="5791200"/>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0</a:t>
            </a:r>
          </a:p>
        </p:txBody>
      </p:sp>
      <p:sp>
        <p:nvSpPr>
          <p:cNvPr id="71756" name="Text Box 77"/>
          <p:cNvSpPr txBox="1">
            <a:spLocks noChangeArrowheads="1"/>
          </p:cNvSpPr>
          <p:nvPr/>
        </p:nvSpPr>
        <p:spPr bwMode="auto">
          <a:xfrm>
            <a:off x="7461250" y="5867400"/>
            <a:ext cx="438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11</a:t>
            </a:r>
          </a:p>
        </p:txBody>
      </p:sp>
      <p:sp>
        <p:nvSpPr>
          <p:cNvPr id="71757" name="Text Box 78"/>
          <p:cNvSpPr txBox="1">
            <a:spLocks noChangeArrowheads="1"/>
          </p:cNvSpPr>
          <p:nvPr/>
        </p:nvSpPr>
        <p:spPr bwMode="auto">
          <a:xfrm rot="-5400000">
            <a:off x="400050" y="4756151"/>
            <a:ext cx="14700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Frequency</a:t>
            </a:r>
          </a:p>
        </p:txBody>
      </p:sp>
      <p:sp>
        <p:nvSpPr>
          <p:cNvPr id="71758" name="Text Box 79"/>
          <p:cNvSpPr txBox="1">
            <a:spLocks noChangeArrowheads="1"/>
          </p:cNvSpPr>
          <p:nvPr/>
        </p:nvSpPr>
        <p:spPr bwMode="auto">
          <a:xfrm>
            <a:off x="2743200" y="5867400"/>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2</a:t>
            </a:r>
          </a:p>
        </p:txBody>
      </p:sp>
      <p:sp>
        <p:nvSpPr>
          <p:cNvPr id="71759" name="Text Box 80"/>
          <p:cNvSpPr txBox="1">
            <a:spLocks noChangeArrowheads="1"/>
          </p:cNvSpPr>
          <p:nvPr/>
        </p:nvSpPr>
        <p:spPr bwMode="auto">
          <a:xfrm>
            <a:off x="2286000" y="5867400"/>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1</a:t>
            </a:r>
          </a:p>
        </p:txBody>
      </p:sp>
      <p:sp>
        <p:nvSpPr>
          <p:cNvPr id="71760" name="Text Box 81"/>
          <p:cNvSpPr txBox="1">
            <a:spLocks noChangeArrowheads="1"/>
          </p:cNvSpPr>
          <p:nvPr/>
        </p:nvSpPr>
        <p:spPr bwMode="auto">
          <a:xfrm>
            <a:off x="6934200" y="2743200"/>
            <a:ext cx="438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10</a:t>
            </a:r>
          </a:p>
        </p:txBody>
      </p:sp>
      <p:sp>
        <p:nvSpPr>
          <p:cNvPr id="71761" name="Text Box 82"/>
          <p:cNvSpPr txBox="1">
            <a:spLocks noChangeArrowheads="1"/>
          </p:cNvSpPr>
          <p:nvPr/>
        </p:nvSpPr>
        <p:spPr bwMode="auto">
          <a:xfrm>
            <a:off x="7467600" y="2743200"/>
            <a:ext cx="438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11</a:t>
            </a:r>
          </a:p>
        </p:txBody>
      </p:sp>
      <p:grpSp>
        <p:nvGrpSpPr>
          <p:cNvPr id="71762" name="Group 85"/>
          <p:cNvGrpSpPr>
            <a:grpSpLocks/>
          </p:cNvGrpSpPr>
          <p:nvPr/>
        </p:nvGrpSpPr>
        <p:grpSpPr bwMode="auto">
          <a:xfrm>
            <a:off x="8289925" y="2514600"/>
            <a:ext cx="404813" cy="457200"/>
            <a:chOff x="5222" y="1584"/>
            <a:chExt cx="255" cy="288"/>
          </a:xfrm>
        </p:grpSpPr>
        <p:sp>
          <p:nvSpPr>
            <p:cNvPr id="71766" name="Text Box 83"/>
            <p:cNvSpPr txBox="1">
              <a:spLocks noChangeArrowheads="1"/>
            </p:cNvSpPr>
            <p:nvPr/>
          </p:nvSpPr>
          <p:spPr bwMode="auto">
            <a:xfrm>
              <a:off x="5222" y="1584"/>
              <a:ext cx="25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X</a:t>
              </a:r>
            </a:p>
          </p:txBody>
        </p:sp>
        <p:sp>
          <p:nvSpPr>
            <p:cNvPr id="71767" name="Line 84"/>
            <p:cNvSpPr>
              <a:spLocks noChangeShapeType="1"/>
            </p:cNvSpPr>
            <p:nvPr/>
          </p:nvSpPr>
          <p:spPr bwMode="auto">
            <a:xfrm>
              <a:off x="5280" y="1632"/>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71763" name="Group 86"/>
          <p:cNvGrpSpPr>
            <a:grpSpLocks/>
          </p:cNvGrpSpPr>
          <p:nvPr/>
        </p:nvGrpSpPr>
        <p:grpSpPr bwMode="auto">
          <a:xfrm>
            <a:off x="8229600" y="5638800"/>
            <a:ext cx="404813" cy="457200"/>
            <a:chOff x="5222" y="1584"/>
            <a:chExt cx="255" cy="288"/>
          </a:xfrm>
        </p:grpSpPr>
        <p:sp>
          <p:nvSpPr>
            <p:cNvPr id="71764" name="Text Box 87"/>
            <p:cNvSpPr txBox="1">
              <a:spLocks noChangeArrowheads="1"/>
            </p:cNvSpPr>
            <p:nvPr/>
          </p:nvSpPr>
          <p:spPr bwMode="auto">
            <a:xfrm>
              <a:off x="5222" y="1584"/>
              <a:ext cx="25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X</a:t>
              </a:r>
            </a:p>
          </p:txBody>
        </p:sp>
        <p:sp>
          <p:nvSpPr>
            <p:cNvPr id="71765" name="Line 88"/>
            <p:cNvSpPr>
              <a:spLocks noChangeShapeType="1"/>
            </p:cNvSpPr>
            <p:nvPr/>
          </p:nvSpPr>
          <p:spPr bwMode="auto">
            <a:xfrm>
              <a:off x="5280" y="1632"/>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Tree>
  </p:cSld>
  <p:clrMapOvr>
    <a:masterClrMapping/>
  </p:clrMapOvr>
  <p:transition xmlns:p14="http://schemas.microsoft.com/office/powerpoint/2010/main">
    <p:pull dir="r"/>
  </p:transitio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07F19CFF-FB43-7343-AFE4-0F289876A105}" type="slidenum">
              <a:rPr lang="en-US" sz="1400"/>
              <a:pPr/>
              <a:t>34</a:t>
            </a:fld>
            <a:endParaRPr lang="en-US" sz="1400"/>
          </a:p>
        </p:txBody>
      </p:sp>
      <p:sp>
        <p:nvSpPr>
          <p:cNvPr id="73731" name="Rectangle 2"/>
          <p:cNvSpPr>
            <a:spLocks noGrp="1" noChangeArrowheads="1"/>
          </p:cNvSpPr>
          <p:nvPr>
            <p:ph type="title"/>
          </p:nvPr>
        </p:nvSpPr>
        <p:spPr>
          <a:xfrm>
            <a:off x="685800" y="609600"/>
            <a:ext cx="7848600" cy="1752600"/>
          </a:xfrm>
        </p:spPr>
        <p:txBody>
          <a:bodyPr/>
          <a:lstStyle/>
          <a:p>
            <a:pPr eaLnBrk="1" hangingPunct="1"/>
            <a:r>
              <a:rPr lang="en-US" sz="3600">
                <a:latin typeface="Times" charset="0"/>
                <a:ea typeface="ＭＳ Ｐゴシック" charset="0"/>
                <a:cs typeface="ＭＳ Ｐゴシック" charset="0"/>
              </a:rPr>
              <a:t>Are birth weights for babies of mothers who smoked during pregnancy significantly different?</a:t>
            </a:r>
          </a:p>
        </p:txBody>
      </p:sp>
      <p:sp>
        <p:nvSpPr>
          <p:cNvPr id="73732" name="Text Box 3"/>
          <p:cNvSpPr txBox="1">
            <a:spLocks noChangeArrowheads="1"/>
          </p:cNvSpPr>
          <p:nvPr/>
        </p:nvSpPr>
        <p:spPr bwMode="auto">
          <a:xfrm>
            <a:off x="2643188" y="2955925"/>
            <a:ext cx="14462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µ = 2.9 kg</a:t>
            </a:r>
          </a:p>
        </p:txBody>
      </p:sp>
      <p:sp>
        <p:nvSpPr>
          <p:cNvPr id="73733" name="Text Box 4"/>
          <p:cNvSpPr txBox="1">
            <a:spLocks noChangeArrowheads="1"/>
          </p:cNvSpPr>
          <p:nvPr/>
        </p:nvSpPr>
        <p:spPr bwMode="auto">
          <a:xfrm>
            <a:off x="5022850" y="2984500"/>
            <a:ext cx="145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sym typeface="Symbol" charset="0"/>
              </a:rPr>
              <a:t></a:t>
            </a:r>
            <a:r>
              <a:rPr lang="en-US"/>
              <a:t> = 2.9 kg</a:t>
            </a:r>
          </a:p>
        </p:txBody>
      </p:sp>
      <p:sp>
        <p:nvSpPr>
          <p:cNvPr id="73734" name="Text Box 5"/>
          <p:cNvSpPr txBox="1">
            <a:spLocks noChangeArrowheads="1"/>
          </p:cNvSpPr>
          <p:nvPr/>
        </p:nvSpPr>
        <p:spPr bwMode="auto">
          <a:xfrm>
            <a:off x="1676400" y="4022725"/>
            <a:ext cx="22891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Random Sample:</a:t>
            </a:r>
          </a:p>
        </p:txBody>
      </p:sp>
      <p:sp>
        <p:nvSpPr>
          <p:cNvPr id="73735" name="Text Box 6"/>
          <p:cNvSpPr txBox="1">
            <a:spLocks noChangeArrowheads="1"/>
          </p:cNvSpPr>
          <p:nvPr/>
        </p:nvSpPr>
        <p:spPr bwMode="auto">
          <a:xfrm>
            <a:off x="5105400" y="4022725"/>
            <a:ext cx="96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n = 14</a:t>
            </a:r>
          </a:p>
        </p:txBody>
      </p:sp>
      <p:sp>
        <p:nvSpPr>
          <p:cNvPr id="73736" name="Text Box 7"/>
          <p:cNvSpPr txBox="1">
            <a:spLocks noChangeArrowheads="1"/>
          </p:cNvSpPr>
          <p:nvPr/>
        </p:nvSpPr>
        <p:spPr bwMode="auto">
          <a:xfrm>
            <a:off x="2482850" y="4708525"/>
            <a:ext cx="4375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2.3,  2.0,  2.2,  2.8,  3.2,  2.2,  2.5, </a:t>
            </a:r>
          </a:p>
          <a:p>
            <a:pPr algn="ctr"/>
            <a:r>
              <a:rPr lang="en-US"/>
              <a:t>2.4,  2.4,  2.1,  2.3,  2.6,  2.0,  2.3</a:t>
            </a:r>
          </a:p>
        </p:txBody>
      </p:sp>
    </p:spTree>
  </p:cSld>
  <p:clrMapOvr>
    <a:masterClrMapping/>
  </p:clrMapOvr>
  <p:transition xmlns:p14="http://schemas.microsoft.com/office/powerpoint/2010/main">
    <p:pull dir="r"/>
  </p:transition>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84B087BD-CB58-6947-98B7-0A27DA68077E}" type="slidenum">
              <a:rPr lang="en-US" sz="1400"/>
              <a:pPr/>
              <a:t>35</a:t>
            </a:fld>
            <a:endParaRPr lang="en-US" sz="1400"/>
          </a:p>
        </p:txBody>
      </p:sp>
      <p:sp>
        <p:nvSpPr>
          <p:cNvPr id="75779" name="Rectangle 2"/>
          <p:cNvSpPr>
            <a:spLocks noGrp="1" noChangeArrowheads="1"/>
          </p:cNvSpPr>
          <p:nvPr>
            <p:ph type="title"/>
          </p:nvPr>
        </p:nvSpPr>
        <p:spPr/>
        <p:txBody>
          <a:bodyPr/>
          <a:lstStyle/>
          <a:p>
            <a:pPr eaLnBrk="1" hangingPunct="1"/>
            <a:r>
              <a:rPr lang="en-US" sz="2800">
                <a:latin typeface="Times" charset="0"/>
                <a:ea typeface="ＭＳ Ｐゴシック" charset="0"/>
                <a:cs typeface="ＭＳ Ｐゴシック" charset="0"/>
              </a:rPr>
              <a:t>The distribution of sample means if the null hypothesis is true</a:t>
            </a:r>
            <a:br>
              <a:rPr lang="en-US" sz="2800">
                <a:latin typeface="Times" charset="0"/>
                <a:ea typeface="ＭＳ Ｐゴシック" charset="0"/>
                <a:cs typeface="ＭＳ Ｐゴシック" charset="0"/>
              </a:rPr>
            </a:br>
            <a:r>
              <a:rPr lang="en-US" sz="2800">
                <a:latin typeface="Times" charset="0"/>
                <a:ea typeface="ＭＳ Ｐゴシック" charset="0"/>
                <a:cs typeface="ＭＳ Ｐゴシック" charset="0"/>
              </a:rPr>
              <a:t>(all the possible outcomes)</a:t>
            </a:r>
          </a:p>
        </p:txBody>
      </p:sp>
      <p:pic>
        <p:nvPicPr>
          <p:cNvPr id="7578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47850" y="2209800"/>
            <a:ext cx="5467350" cy="288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5781" name="Line 5"/>
          <p:cNvSpPr>
            <a:spLocks noChangeShapeType="1"/>
          </p:cNvSpPr>
          <p:nvPr/>
        </p:nvSpPr>
        <p:spPr bwMode="auto">
          <a:xfrm>
            <a:off x="2667000" y="4267200"/>
            <a:ext cx="0" cy="838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5782" name="Freeform 7"/>
          <p:cNvSpPr>
            <a:spLocks/>
          </p:cNvSpPr>
          <p:nvPr/>
        </p:nvSpPr>
        <p:spPr bwMode="auto">
          <a:xfrm>
            <a:off x="1898650" y="4725988"/>
            <a:ext cx="768350" cy="395287"/>
          </a:xfrm>
          <a:custGeom>
            <a:avLst/>
            <a:gdLst>
              <a:gd name="T0" fmla="*/ 2147483647 w 484"/>
              <a:gd name="T1" fmla="*/ 2147483647 h 249"/>
              <a:gd name="T2" fmla="*/ 2147483647 w 484"/>
              <a:gd name="T3" fmla="*/ 2147483647 h 249"/>
              <a:gd name="T4" fmla="*/ 2147483647 w 484"/>
              <a:gd name="T5" fmla="*/ 2147483647 h 249"/>
              <a:gd name="T6" fmla="*/ 2147483647 w 484"/>
              <a:gd name="T7" fmla="*/ 2147483647 h 249"/>
              <a:gd name="T8" fmla="*/ 2147483647 w 484"/>
              <a:gd name="T9" fmla="*/ 2147483647 h 249"/>
              <a:gd name="T10" fmla="*/ 2147483647 w 484"/>
              <a:gd name="T11" fmla="*/ 2147483647 h 249"/>
              <a:gd name="T12" fmla="*/ 2147483647 w 484"/>
              <a:gd name="T13" fmla="*/ 2147483647 h 249"/>
              <a:gd name="T14" fmla="*/ 2147483647 w 484"/>
              <a:gd name="T15" fmla="*/ 2147483647 h 249"/>
              <a:gd name="T16" fmla="*/ 2147483647 w 484"/>
              <a:gd name="T17" fmla="*/ 0 h 249"/>
              <a:gd name="T18" fmla="*/ 2147483647 w 484"/>
              <a:gd name="T19" fmla="*/ 2147483647 h 249"/>
              <a:gd name="T20" fmla="*/ 2147483647 w 484"/>
              <a:gd name="T21" fmla="*/ 2147483647 h 24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84"/>
              <a:gd name="T34" fmla="*/ 0 h 249"/>
              <a:gd name="T35" fmla="*/ 484 w 484"/>
              <a:gd name="T36" fmla="*/ 249 h 24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84" h="249">
                <a:moveTo>
                  <a:pt x="10" y="249"/>
                </a:moveTo>
                <a:cubicBezTo>
                  <a:pt x="14" y="223"/>
                  <a:pt x="0" y="182"/>
                  <a:pt x="24" y="171"/>
                </a:cubicBezTo>
                <a:cubicBezTo>
                  <a:pt x="86" y="139"/>
                  <a:pt x="166" y="167"/>
                  <a:pt x="233" y="145"/>
                </a:cubicBezTo>
                <a:cubicBezTo>
                  <a:pt x="288" y="89"/>
                  <a:pt x="225" y="142"/>
                  <a:pt x="325" y="105"/>
                </a:cubicBezTo>
                <a:cubicBezTo>
                  <a:pt x="339" y="99"/>
                  <a:pt x="349" y="85"/>
                  <a:pt x="364" y="79"/>
                </a:cubicBezTo>
                <a:cubicBezTo>
                  <a:pt x="376" y="72"/>
                  <a:pt x="390" y="70"/>
                  <a:pt x="404" y="66"/>
                </a:cubicBezTo>
                <a:cubicBezTo>
                  <a:pt x="412" y="53"/>
                  <a:pt x="417" y="36"/>
                  <a:pt x="430" y="27"/>
                </a:cubicBezTo>
                <a:cubicBezTo>
                  <a:pt x="440" y="18"/>
                  <a:pt x="456" y="19"/>
                  <a:pt x="469" y="13"/>
                </a:cubicBezTo>
                <a:cubicBezTo>
                  <a:pt x="474" y="10"/>
                  <a:pt x="477" y="4"/>
                  <a:pt x="482" y="0"/>
                </a:cubicBezTo>
                <a:lnTo>
                  <a:pt x="484" y="239"/>
                </a:lnTo>
                <a:lnTo>
                  <a:pt x="10" y="249"/>
                </a:lnTo>
                <a:close/>
              </a:path>
            </a:pathLst>
          </a:custGeom>
          <a:solidFill>
            <a:srgbClr val="A5C896">
              <a:alpha val="38039"/>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5783" name="Freeform 9"/>
          <p:cNvSpPr>
            <a:spLocks/>
          </p:cNvSpPr>
          <p:nvPr/>
        </p:nvSpPr>
        <p:spPr bwMode="auto">
          <a:xfrm>
            <a:off x="6367463" y="4737100"/>
            <a:ext cx="793750" cy="388938"/>
          </a:xfrm>
          <a:custGeom>
            <a:avLst/>
            <a:gdLst>
              <a:gd name="T0" fmla="*/ 2147483647 w 500"/>
              <a:gd name="T1" fmla="*/ 2147483647 h 245"/>
              <a:gd name="T2" fmla="*/ 2147483647 w 500"/>
              <a:gd name="T3" fmla="*/ 2147483647 h 245"/>
              <a:gd name="T4" fmla="*/ 2147483647 w 500"/>
              <a:gd name="T5" fmla="*/ 2147483647 h 245"/>
              <a:gd name="T6" fmla="*/ 2147483647 w 500"/>
              <a:gd name="T7" fmla="*/ 2147483647 h 245"/>
              <a:gd name="T8" fmla="*/ 2147483647 w 500"/>
              <a:gd name="T9" fmla="*/ 2147483647 h 245"/>
              <a:gd name="T10" fmla="*/ 2147483647 w 500"/>
              <a:gd name="T11" fmla="*/ 2147483647 h 245"/>
              <a:gd name="T12" fmla="*/ 2147483647 w 500"/>
              <a:gd name="T13" fmla="*/ 2147483647 h 245"/>
              <a:gd name="T14" fmla="*/ 2147483647 w 500"/>
              <a:gd name="T15" fmla="*/ 2147483647 h 245"/>
              <a:gd name="T16" fmla="*/ 0 60000 65536"/>
              <a:gd name="T17" fmla="*/ 0 60000 65536"/>
              <a:gd name="T18" fmla="*/ 0 60000 65536"/>
              <a:gd name="T19" fmla="*/ 0 60000 65536"/>
              <a:gd name="T20" fmla="*/ 0 60000 65536"/>
              <a:gd name="T21" fmla="*/ 0 60000 65536"/>
              <a:gd name="T22" fmla="*/ 0 60000 65536"/>
              <a:gd name="T23" fmla="*/ 0 60000 65536"/>
              <a:gd name="T24" fmla="*/ 0 w 500"/>
              <a:gd name="T25" fmla="*/ 0 h 245"/>
              <a:gd name="T26" fmla="*/ 500 w 500"/>
              <a:gd name="T27" fmla="*/ 245 h 24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00" h="245">
                <a:moveTo>
                  <a:pt x="15" y="6"/>
                </a:moveTo>
                <a:cubicBezTo>
                  <a:pt x="73" y="66"/>
                  <a:pt x="0" y="0"/>
                  <a:pt x="93" y="46"/>
                </a:cubicBezTo>
                <a:cubicBezTo>
                  <a:pt x="104" y="51"/>
                  <a:pt x="108" y="66"/>
                  <a:pt x="120" y="72"/>
                </a:cubicBezTo>
                <a:cubicBezTo>
                  <a:pt x="144" y="84"/>
                  <a:pt x="198" y="98"/>
                  <a:pt x="198" y="98"/>
                </a:cubicBezTo>
                <a:cubicBezTo>
                  <a:pt x="262" y="160"/>
                  <a:pt x="399" y="177"/>
                  <a:pt x="487" y="190"/>
                </a:cubicBezTo>
                <a:cubicBezTo>
                  <a:pt x="491" y="203"/>
                  <a:pt x="500" y="229"/>
                  <a:pt x="500" y="229"/>
                </a:cubicBezTo>
                <a:lnTo>
                  <a:pt x="21" y="245"/>
                </a:lnTo>
                <a:lnTo>
                  <a:pt x="15" y="6"/>
                </a:lnTo>
                <a:close/>
              </a:path>
            </a:pathLst>
          </a:custGeom>
          <a:solidFill>
            <a:srgbClr val="A5C896">
              <a:alpha val="38039"/>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5784" name="Line 10"/>
          <p:cNvSpPr>
            <a:spLocks noChangeShapeType="1"/>
          </p:cNvSpPr>
          <p:nvPr/>
        </p:nvSpPr>
        <p:spPr bwMode="auto">
          <a:xfrm>
            <a:off x="6400800" y="4267200"/>
            <a:ext cx="0" cy="838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5785" name="Line 11"/>
          <p:cNvSpPr>
            <a:spLocks noChangeShapeType="1"/>
          </p:cNvSpPr>
          <p:nvPr/>
        </p:nvSpPr>
        <p:spPr bwMode="auto">
          <a:xfrm>
            <a:off x="1143000" y="5105400"/>
            <a:ext cx="6934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5786" name="Text Box 12"/>
          <p:cNvSpPr txBox="1">
            <a:spLocks noChangeArrowheads="1"/>
          </p:cNvSpPr>
          <p:nvPr/>
        </p:nvSpPr>
        <p:spPr bwMode="auto">
          <a:xfrm>
            <a:off x="3200400" y="3641725"/>
            <a:ext cx="2605088"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2000"/>
              <a:t>Sample means</a:t>
            </a:r>
          </a:p>
          <a:p>
            <a:pPr algn="ctr"/>
            <a:r>
              <a:rPr lang="en-US" sz="2000"/>
              <a:t> close to H</a:t>
            </a:r>
            <a:r>
              <a:rPr lang="en-US" sz="2000" baseline="-25000"/>
              <a:t>o</a:t>
            </a:r>
            <a:r>
              <a:rPr lang="en-US" sz="2000"/>
              <a:t>:</a:t>
            </a:r>
          </a:p>
          <a:p>
            <a:pPr algn="ctr"/>
            <a:r>
              <a:rPr lang="en-US" sz="2000"/>
              <a:t>high-probability values </a:t>
            </a:r>
          </a:p>
          <a:p>
            <a:pPr algn="ctr"/>
            <a:r>
              <a:rPr lang="en-US" sz="2000"/>
              <a:t>if H</a:t>
            </a:r>
            <a:r>
              <a:rPr lang="en-US" sz="2000" baseline="-25000"/>
              <a:t>o</a:t>
            </a:r>
            <a:r>
              <a:rPr lang="en-US" sz="2000"/>
              <a:t> is true</a:t>
            </a:r>
          </a:p>
        </p:txBody>
      </p:sp>
      <p:sp>
        <p:nvSpPr>
          <p:cNvPr id="75787" name="Rectangle 14"/>
          <p:cNvSpPr>
            <a:spLocks noChangeArrowheads="1"/>
          </p:cNvSpPr>
          <p:nvPr/>
        </p:nvSpPr>
        <p:spPr bwMode="auto">
          <a:xfrm>
            <a:off x="4071938" y="25939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US"/>
          </a:p>
        </p:txBody>
      </p:sp>
      <p:sp>
        <p:nvSpPr>
          <p:cNvPr id="75788" name="Line 15"/>
          <p:cNvSpPr>
            <a:spLocks noChangeShapeType="1"/>
          </p:cNvSpPr>
          <p:nvPr/>
        </p:nvSpPr>
        <p:spPr bwMode="auto">
          <a:xfrm flipV="1">
            <a:off x="4572000" y="5105400"/>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75789" name="Line 17"/>
          <p:cNvSpPr>
            <a:spLocks noChangeShapeType="1"/>
          </p:cNvSpPr>
          <p:nvPr/>
        </p:nvSpPr>
        <p:spPr bwMode="auto">
          <a:xfrm flipV="1">
            <a:off x="2057400" y="5105400"/>
            <a:ext cx="304800" cy="609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75790" name="Line 18"/>
          <p:cNvSpPr>
            <a:spLocks noChangeShapeType="1"/>
          </p:cNvSpPr>
          <p:nvPr/>
        </p:nvSpPr>
        <p:spPr bwMode="auto">
          <a:xfrm flipH="1" flipV="1">
            <a:off x="6705600" y="5105400"/>
            <a:ext cx="304800" cy="609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75791" name="Text Box 19"/>
          <p:cNvSpPr txBox="1">
            <a:spLocks noChangeArrowheads="1"/>
          </p:cNvSpPr>
          <p:nvPr/>
        </p:nvSpPr>
        <p:spPr bwMode="auto">
          <a:xfrm>
            <a:off x="4022725" y="5745163"/>
            <a:ext cx="12160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µ from H</a:t>
            </a:r>
            <a:r>
              <a:rPr lang="en-US" sz="2000" baseline="-25000"/>
              <a:t>o</a:t>
            </a:r>
            <a:endParaRPr lang="en-US" sz="2000"/>
          </a:p>
        </p:txBody>
      </p:sp>
      <p:sp>
        <p:nvSpPr>
          <p:cNvPr id="75792" name="Text Box 20"/>
          <p:cNvSpPr txBox="1">
            <a:spLocks noChangeArrowheads="1"/>
          </p:cNvSpPr>
          <p:nvPr/>
        </p:nvSpPr>
        <p:spPr bwMode="auto">
          <a:xfrm>
            <a:off x="685800" y="5745163"/>
            <a:ext cx="27463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2000"/>
              <a:t>Extreme, low-probability</a:t>
            </a:r>
          </a:p>
          <a:p>
            <a:pPr algn="ctr"/>
            <a:r>
              <a:rPr lang="en-US" sz="2000"/>
              <a:t> values if H</a:t>
            </a:r>
            <a:r>
              <a:rPr lang="en-US" sz="2000" baseline="-25000"/>
              <a:t>o</a:t>
            </a:r>
            <a:r>
              <a:rPr lang="en-US" sz="2000"/>
              <a:t> is true</a:t>
            </a:r>
          </a:p>
        </p:txBody>
      </p:sp>
      <p:sp>
        <p:nvSpPr>
          <p:cNvPr id="75793" name="Text Box 21"/>
          <p:cNvSpPr txBox="1">
            <a:spLocks noChangeArrowheads="1"/>
          </p:cNvSpPr>
          <p:nvPr/>
        </p:nvSpPr>
        <p:spPr bwMode="auto">
          <a:xfrm>
            <a:off x="5638800" y="5754688"/>
            <a:ext cx="27463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2000"/>
              <a:t>Extreme, low-probability</a:t>
            </a:r>
          </a:p>
          <a:p>
            <a:pPr algn="ctr"/>
            <a:r>
              <a:rPr lang="en-US" sz="2000"/>
              <a:t> values if H</a:t>
            </a:r>
            <a:r>
              <a:rPr lang="en-US" sz="2000" baseline="-25000"/>
              <a:t>o</a:t>
            </a:r>
            <a:r>
              <a:rPr lang="en-US" sz="2000"/>
              <a:t> is true</a:t>
            </a:r>
          </a:p>
        </p:txBody>
      </p:sp>
    </p:spTree>
  </p:cSld>
  <p:clrMapOvr>
    <a:masterClrMapping/>
  </p:clrMapOvr>
  <p:transition xmlns:p14="http://schemas.microsoft.com/office/powerpoint/2010/main">
    <p:pull dir="r"/>
  </p:transition>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6DF3E46E-DDE9-8144-9180-9FB76FF731B6}" type="slidenum">
              <a:rPr lang="en-US" sz="1400"/>
              <a:pPr/>
              <a:t>36</a:t>
            </a:fld>
            <a:endParaRPr lang="en-US" sz="1400"/>
          </a:p>
        </p:txBody>
      </p:sp>
      <p:sp>
        <p:nvSpPr>
          <p:cNvPr id="77827" name="Rectangle 2"/>
          <p:cNvSpPr>
            <a:spLocks noGrp="1" noChangeArrowheads="1"/>
          </p:cNvSpPr>
          <p:nvPr>
            <p:ph type="title"/>
          </p:nvPr>
        </p:nvSpPr>
        <p:spPr>
          <a:xfrm>
            <a:off x="685800" y="-1676400"/>
            <a:ext cx="7772400" cy="1143000"/>
          </a:xfrm>
        </p:spPr>
        <p:txBody>
          <a:bodyPr/>
          <a:lstStyle/>
          <a:p>
            <a:pPr eaLnBrk="1" hangingPunct="1"/>
            <a:r>
              <a:rPr lang="en-US" sz="2800">
                <a:latin typeface="Times" charset="0"/>
                <a:ea typeface="ＭＳ Ｐゴシック" charset="0"/>
                <a:cs typeface="ＭＳ Ｐゴシック" charset="0"/>
              </a:rPr>
              <a:t>Distribution of sample means based on percentages</a:t>
            </a:r>
          </a:p>
        </p:txBody>
      </p:sp>
      <p:pic>
        <p:nvPicPr>
          <p:cNvPr id="7782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47850" y="1219200"/>
            <a:ext cx="5467350" cy="288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7829" name="Line 4"/>
          <p:cNvSpPr>
            <a:spLocks noChangeShapeType="1"/>
          </p:cNvSpPr>
          <p:nvPr/>
        </p:nvSpPr>
        <p:spPr bwMode="auto">
          <a:xfrm>
            <a:off x="2667000" y="2819400"/>
            <a:ext cx="0" cy="1295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7830" name="Freeform 5"/>
          <p:cNvSpPr>
            <a:spLocks/>
          </p:cNvSpPr>
          <p:nvPr/>
        </p:nvSpPr>
        <p:spPr bwMode="auto">
          <a:xfrm>
            <a:off x="1898650" y="3735388"/>
            <a:ext cx="768350" cy="395287"/>
          </a:xfrm>
          <a:custGeom>
            <a:avLst/>
            <a:gdLst>
              <a:gd name="T0" fmla="*/ 2147483647 w 484"/>
              <a:gd name="T1" fmla="*/ 2147483647 h 249"/>
              <a:gd name="T2" fmla="*/ 2147483647 w 484"/>
              <a:gd name="T3" fmla="*/ 2147483647 h 249"/>
              <a:gd name="T4" fmla="*/ 2147483647 w 484"/>
              <a:gd name="T5" fmla="*/ 2147483647 h 249"/>
              <a:gd name="T6" fmla="*/ 2147483647 w 484"/>
              <a:gd name="T7" fmla="*/ 2147483647 h 249"/>
              <a:gd name="T8" fmla="*/ 2147483647 w 484"/>
              <a:gd name="T9" fmla="*/ 2147483647 h 249"/>
              <a:gd name="T10" fmla="*/ 2147483647 w 484"/>
              <a:gd name="T11" fmla="*/ 2147483647 h 249"/>
              <a:gd name="T12" fmla="*/ 2147483647 w 484"/>
              <a:gd name="T13" fmla="*/ 2147483647 h 249"/>
              <a:gd name="T14" fmla="*/ 2147483647 w 484"/>
              <a:gd name="T15" fmla="*/ 2147483647 h 249"/>
              <a:gd name="T16" fmla="*/ 2147483647 w 484"/>
              <a:gd name="T17" fmla="*/ 0 h 249"/>
              <a:gd name="T18" fmla="*/ 2147483647 w 484"/>
              <a:gd name="T19" fmla="*/ 2147483647 h 249"/>
              <a:gd name="T20" fmla="*/ 2147483647 w 484"/>
              <a:gd name="T21" fmla="*/ 2147483647 h 24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84"/>
              <a:gd name="T34" fmla="*/ 0 h 249"/>
              <a:gd name="T35" fmla="*/ 484 w 484"/>
              <a:gd name="T36" fmla="*/ 249 h 24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84" h="249">
                <a:moveTo>
                  <a:pt x="10" y="249"/>
                </a:moveTo>
                <a:cubicBezTo>
                  <a:pt x="14" y="223"/>
                  <a:pt x="0" y="182"/>
                  <a:pt x="24" y="171"/>
                </a:cubicBezTo>
                <a:cubicBezTo>
                  <a:pt x="86" y="139"/>
                  <a:pt x="166" y="167"/>
                  <a:pt x="233" y="145"/>
                </a:cubicBezTo>
                <a:cubicBezTo>
                  <a:pt x="288" y="89"/>
                  <a:pt x="225" y="142"/>
                  <a:pt x="325" y="105"/>
                </a:cubicBezTo>
                <a:cubicBezTo>
                  <a:pt x="339" y="99"/>
                  <a:pt x="349" y="85"/>
                  <a:pt x="364" y="79"/>
                </a:cubicBezTo>
                <a:cubicBezTo>
                  <a:pt x="376" y="72"/>
                  <a:pt x="390" y="70"/>
                  <a:pt x="404" y="66"/>
                </a:cubicBezTo>
                <a:cubicBezTo>
                  <a:pt x="412" y="53"/>
                  <a:pt x="417" y="36"/>
                  <a:pt x="430" y="27"/>
                </a:cubicBezTo>
                <a:cubicBezTo>
                  <a:pt x="440" y="18"/>
                  <a:pt x="456" y="19"/>
                  <a:pt x="469" y="13"/>
                </a:cubicBezTo>
                <a:cubicBezTo>
                  <a:pt x="474" y="10"/>
                  <a:pt x="477" y="4"/>
                  <a:pt x="482" y="0"/>
                </a:cubicBezTo>
                <a:lnTo>
                  <a:pt x="484" y="239"/>
                </a:lnTo>
                <a:lnTo>
                  <a:pt x="10" y="249"/>
                </a:lnTo>
                <a:close/>
              </a:path>
            </a:pathLst>
          </a:custGeom>
          <a:solidFill>
            <a:srgbClr val="A5C896">
              <a:alpha val="38039"/>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7831" name="Freeform 6"/>
          <p:cNvSpPr>
            <a:spLocks/>
          </p:cNvSpPr>
          <p:nvPr/>
        </p:nvSpPr>
        <p:spPr bwMode="auto">
          <a:xfrm>
            <a:off x="6367463" y="3746500"/>
            <a:ext cx="793750" cy="388938"/>
          </a:xfrm>
          <a:custGeom>
            <a:avLst/>
            <a:gdLst>
              <a:gd name="T0" fmla="*/ 2147483647 w 500"/>
              <a:gd name="T1" fmla="*/ 2147483647 h 245"/>
              <a:gd name="T2" fmla="*/ 2147483647 w 500"/>
              <a:gd name="T3" fmla="*/ 2147483647 h 245"/>
              <a:gd name="T4" fmla="*/ 2147483647 w 500"/>
              <a:gd name="T5" fmla="*/ 2147483647 h 245"/>
              <a:gd name="T6" fmla="*/ 2147483647 w 500"/>
              <a:gd name="T7" fmla="*/ 2147483647 h 245"/>
              <a:gd name="T8" fmla="*/ 2147483647 w 500"/>
              <a:gd name="T9" fmla="*/ 2147483647 h 245"/>
              <a:gd name="T10" fmla="*/ 2147483647 w 500"/>
              <a:gd name="T11" fmla="*/ 2147483647 h 245"/>
              <a:gd name="T12" fmla="*/ 2147483647 w 500"/>
              <a:gd name="T13" fmla="*/ 2147483647 h 245"/>
              <a:gd name="T14" fmla="*/ 2147483647 w 500"/>
              <a:gd name="T15" fmla="*/ 2147483647 h 245"/>
              <a:gd name="T16" fmla="*/ 0 60000 65536"/>
              <a:gd name="T17" fmla="*/ 0 60000 65536"/>
              <a:gd name="T18" fmla="*/ 0 60000 65536"/>
              <a:gd name="T19" fmla="*/ 0 60000 65536"/>
              <a:gd name="T20" fmla="*/ 0 60000 65536"/>
              <a:gd name="T21" fmla="*/ 0 60000 65536"/>
              <a:gd name="T22" fmla="*/ 0 60000 65536"/>
              <a:gd name="T23" fmla="*/ 0 60000 65536"/>
              <a:gd name="T24" fmla="*/ 0 w 500"/>
              <a:gd name="T25" fmla="*/ 0 h 245"/>
              <a:gd name="T26" fmla="*/ 500 w 500"/>
              <a:gd name="T27" fmla="*/ 245 h 24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00" h="245">
                <a:moveTo>
                  <a:pt x="15" y="6"/>
                </a:moveTo>
                <a:cubicBezTo>
                  <a:pt x="73" y="66"/>
                  <a:pt x="0" y="0"/>
                  <a:pt x="93" y="46"/>
                </a:cubicBezTo>
                <a:cubicBezTo>
                  <a:pt x="104" y="51"/>
                  <a:pt x="108" y="66"/>
                  <a:pt x="120" y="72"/>
                </a:cubicBezTo>
                <a:cubicBezTo>
                  <a:pt x="144" y="84"/>
                  <a:pt x="198" y="98"/>
                  <a:pt x="198" y="98"/>
                </a:cubicBezTo>
                <a:cubicBezTo>
                  <a:pt x="262" y="160"/>
                  <a:pt x="399" y="177"/>
                  <a:pt x="487" y="190"/>
                </a:cubicBezTo>
                <a:cubicBezTo>
                  <a:pt x="491" y="203"/>
                  <a:pt x="500" y="229"/>
                  <a:pt x="500" y="229"/>
                </a:cubicBezTo>
                <a:lnTo>
                  <a:pt x="21" y="245"/>
                </a:lnTo>
                <a:lnTo>
                  <a:pt x="15" y="6"/>
                </a:lnTo>
                <a:close/>
              </a:path>
            </a:pathLst>
          </a:custGeom>
          <a:solidFill>
            <a:srgbClr val="A5C896">
              <a:alpha val="38039"/>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7832" name="Line 7"/>
          <p:cNvSpPr>
            <a:spLocks noChangeShapeType="1"/>
          </p:cNvSpPr>
          <p:nvPr/>
        </p:nvSpPr>
        <p:spPr bwMode="auto">
          <a:xfrm>
            <a:off x="6400800" y="2819400"/>
            <a:ext cx="0" cy="1295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7833" name="Line 8"/>
          <p:cNvSpPr>
            <a:spLocks noChangeShapeType="1"/>
          </p:cNvSpPr>
          <p:nvPr/>
        </p:nvSpPr>
        <p:spPr bwMode="auto">
          <a:xfrm>
            <a:off x="1143000" y="4114800"/>
            <a:ext cx="6934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7834" name="Text Box 9"/>
          <p:cNvSpPr txBox="1">
            <a:spLocks noChangeArrowheads="1"/>
          </p:cNvSpPr>
          <p:nvPr/>
        </p:nvSpPr>
        <p:spPr bwMode="auto">
          <a:xfrm>
            <a:off x="3200400" y="2651125"/>
            <a:ext cx="2605088"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2000"/>
              <a:t>Middle 95%:</a:t>
            </a:r>
          </a:p>
          <a:p>
            <a:pPr algn="ctr"/>
            <a:r>
              <a:rPr lang="en-US" sz="2000"/>
              <a:t>high-probability values </a:t>
            </a:r>
          </a:p>
          <a:p>
            <a:pPr algn="ctr"/>
            <a:r>
              <a:rPr lang="en-US" sz="2000"/>
              <a:t>if H</a:t>
            </a:r>
            <a:r>
              <a:rPr lang="en-US" sz="2000" baseline="-25000"/>
              <a:t>o</a:t>
            </a:r>
            <a:r>
              <a:rPr lang="en-US" sz="2000"/>
              <a:t> is true</a:t>
            </a:r>
          </a:p>
        </p:txBody>
      </p:sp>
      <p:sp>
        <p:nvSpPr>
          <p:cNvPr id="77835" name="Line 11"/>
          <p:cNvSpPr>
            <a:spLocks noChangeShapeType="1"/>
          </p:cNvSpPr>
          <p:nvPr/>
        </p:nvSpPr>
        <p:spPr bwMode="auto">
          <a:xfrm flipV="1">
            <a:off x="4572000" y="4114800"/>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77836" name="Text Box 14"/>
          <p:cNvSpPr txBox="1">
            <a:spLocks noChangeArrowheads="1"/>
          </p:cNvSpPr>
          <p:nvPr/>
        </p:nvSpPr>
        <p:spPr bwMode="auto">
          <a:xfrm>
            <a:off x="4022725" y="4754563"/>
            <a:ext cx="12160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µ from H</a:t>
            </a:r>
            <a:r>
              <a:rPr lang="en-US" sz="2000" baseline="-25000"/>
              <a:t>o</a:t>
            </a:r>
            <a:endParaRPr lang="en-US" sz="2000"/>
          </a:p>
        </p:txBody>
      </p:sp>
      <p:sp>
        <p:nvSpPr>
          <p:cNvPr id="77837" name="Line 17"/>
          <p:cNvSpPr>
            <a:spLocks noChangeShapeType="1"/>
          </p:cNvSpPr>
          <p:nvPr/>
        </p:nvSpPr>
        <p:spPr bwMode="auto">
          <a:xfrm flipH="1">
            <a:off x="2057400" y="2819400"/>
            <a:ext cx="609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77838" name="Line 18"/>
          <p:cNvSpPr>
            <a:spLocks noChangeShapeType="1"/>
          </p:cNvSpPr>
          <p:nvPr/>
        </p:nvSpPr>
        <p:spPr bwMode="auto">
          <a:xfrm>
            <a:off x="6400800" y="2819400"/>
            <a:ext cx="457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77839" name="Text Box 19"/>
          <p:cNvSpPr txBox="1">
            <a:spLocks noChangeArrowheads="1"/>
          </p:cNvSpPr>
          <p:nvPr/>
        </p:nvSpPr>
        <p:spPr bwMode="auto">
          <a:xfrm>
            <a:off x="914400" y="2620963"/>
            <a:ext cx="11620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Reject H</a:t>
            </a:r>
            <a:r>
              <a:rPr lang="en-US" sz="2000" baseline="-25000"/>
              <a:t>o</a:t>
            </a:r>
            <a:endParaRPr lang="en-US" sz="2000"/>
          </a:p>
        </p:txBody>
      </p:sp>
      <p:sp>
        <p:nvSpPr>
          <p:cNvPr id="77840" name="Text Box 20"/>
          <p:cNvSpPr txBox="1">
            <a:spLocks noChangeArrowheads="1"/>
          </p:cNvSpPr>
          <p:nvPr/>
        </p:nvSpPr>
        <p:spPr bwMode="auto">
          <a:xfrm>
            <a:off x="6934200" y="2651125"/>
            <a:ext cx="11620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Reject H</a:t>
            </a:r>
            <a:r>
              <a:rPr lang="en-US" sz="2000" baseline="-25000"/>
              <a:t>o</a:t>
            </a:r>
            <a:endParaRPr lang="en-US" sz="2000"/>
          </a:p>
        </p:txBody>
      </p:sp>
      <p:sp>
        <p:nvSpPr>
          <p:cNvPr id="77841" name="Text Box 21"/>
          <p:cNvSpPr txBox="1">
            <a:spLocks noChangeArrowheads="1"/>
          </p:cNvSpPr>
          <p:nvPr/>
        </p:nvSpPr>
        <p:spPr bwMode="auto">
          <a:xfrm>
            <a:off x="2409825" y="4144963"/>
            <a:ext cx="10953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z = -1.96</a:t>
            </a:r>
          </a:p>
        </p:txBody>
      </p:sp>
      <p:sp>
        <p:nvSpPr>
          <p:cNvPr id="77842" name="Text Box 22"/>
          <p:cNvSpPr txBox="1">
            <a:spLocks noChangeArrowheads="1"/>
          </p:cNvSpPr>
          <p:nvPr/>
        </p:nvSpPr>
        <p:spPr bwMode="auto">
          <a:xfrm>
            <a:off x="5638800" y="4133850"/>
            <a:ext cx="10112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z = 1.96</a:t>
            </a:r>
          </a:p>
        </p:txBody>
      </p:sp>
      <p:sp>
        <p:nvSpPr>
          <p:cNvPr id="77843" name="Text Box 23"/>
          <p:cNvSpPr txBox="1">
            <a:spLocks noChangeArrowheads="1"/>
          </p:cNvSpPr>
          <p:nvPr/>
        </p:nvSpPr>
        <p:spPr bwMode="auto">
          <a:xfrm>
            <a:off x="3717925" y="5410200"/>
            <a:ext cx="18097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2000"/>
              <a:t>Critical Region:</a:t>
            </a:r>
          </a:p>
          <a:p>
            <a:pPr algn="ctr"/>
            <a:r>
              <a:rPr lang="en-US" sz="2000"/>
              <a:t>Extreme 5%</a:t>
            </a:r>
          </a:p>
        </p:txBody>
      </p:sp>
      <p:cxnSp>
        <p:nvCxnSpPr>
          <p:cNvPr id="77844" name="AutoShape 24"/>
          <p:cNvCxnSpPr>
            <a:cxnSpLocks noChangeShapeType="1"/>
            <a:stCxn id="77843" idx="1"/>
          </p:cNvCxnSpPr>
          <p:nvPr/>
        </p:nvCxnSpPr>
        <p:spPr bwMode="auto">
          <a:xfrm rot="10800000">
            <a:off x="2159000" y="4130675"/>
            <a:ext cx="1558925" cy="1630363"/>
          </a:xfrm>
          <a:prstGeom prst="curvedConnector2">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77845" name="AutoShape 25"/>
          <p:cNvCxnSpPr>
            <a:cxnSpLocks noChangeShapeType="1"/>
            <a:stCxn id="77843" idx="3"/>
          </p:cNvCxnSpPr>
          <p:nvPr/>
        </p:nvCxnSpPr>
        <p:spPr bwMode="auto">
          <a:xfrm flipV="1">
            <a:off x="5527675" y="4114800"/>
            <a:ext cx="1365250" cy="1646238"/>
          </a:xfrm>
          <a:prstGeom prst="curvedConnector2">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Tree>
  </p:cSld>
  <p:clrMapOvr>
    <a:masterClrMapping/>
  </p:clrMapOvr>
  <p:transition xmlns:p14="http://schemas.microsoft.com/office/powerpoint/2010/main">
    <p:pull dir="r"/>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711C82DA-C1B9-F64B-B8F9-C0F7EFC483BE}" type="slidenum">
              <a:rPr lang="en-US" sz="1400"/>
              <a:pPr/>
              <a:t>4</a:t>
            </a:fld>
            <a:endParaRPr lang="en-US" sz="1400"/>
          </a:p>
        </p:txBody>
      </p:sp>
      <p:sp>
        <p:nvSpPr>
          <p:cNvPr id="20483" name="Rectangle 2"/>
          <p:cNvSpPr>
            <a:spLocks noGrp="1" noChangeArrowheads="1"/>
          </p:cNvSpPr>
          <p:nvPr>
            <p:ph type="title"/>
          </p:nvPr>
        </p:nvSpPr>
        <p:spPr/>
        <p:txBody>
          <a:bodyPr/>
          <a:lstStyle/>
          <a:p>
            <a:pPr eaLnBrk="1" hangingPunct="1"/>
            <a:r>
              <a:rPr lang="en-US">
                <a:latin typeface="Times" charset="0"/>
                <a:ea typeface="ＭＳ Ｐゴシック" charset="0"/>
                <a:cs typeface="ＭＳ Ｐゴシック" charset="0"/>
              </a:rPr>
              <a:t>Hypothesis Testing</a:t>
            </a:r>
          </a:p>
        </p:txBody>
      </p:sp>
      <p:sp>
        <p:nvSpPr>
          <p:cNvPr id="20484" name="Rectangle 3"/>
          <p:cNvSpPr>
            <a:spLocks noGrp="1" noChangeArrowheads="1"/>
          </p:cNvSpPr>
          <p:nvPr>
            <p:ph type="body" idx="1"/>
          </p:nvPr>
        </p:nvSpPr>
        <p:spPr/>
        <p:txBody>
          <a:bodyPr/>
          <a:lstStyle/>
          <a:p>
            <a:pPr eaLnBrk="1" hangingPunct="1">
              <a:lnSpc>
                <a:spcPct val="140000"/>
              </a:lnSpc>
            </a:pPr>
            <a:r>
              <a:rPr lang="en-US">
                <a:latin typeface="Times" charset="0"/>
                <a:ea typeface="ＭＳ Ｐゴシック" charset="0"/>
                <a:cs typeface="ＭＳ Ｐゴシック" charset="0"/>
              </a:rPr>
              <a:t>Step 1:  State hypothesis</a:t>
            </a:r>
          </a:p>
          <a:p>
            <a:pPr eaLnBrk="1" hangingPunct="1">
              <a:lnSpc>
                <a:spcPct val="140000"/>
              </a:lnSpc>
            </a:pPr>
            <a:r>
              <a:rPr lang="en-US">
                <a:latin typeface="Times" charset="0"/>
                <a:ea typeface="ＭＳ Ｐゴシック" charset="0"/>
                <a:cs typeface="ＭＳ Ｐゴシック" charset="0"/>
              </a:rPr>
              <a:t>Step 2:  Set criteria for decision</a:t>
            </a:r>
          </a:p>
          <a:p>
            <a:pPr eaLnBrk="1" hangingPunct="1">
              <a:lnSpc>
                <a:spcPct val="140000"/>
              </a:lnSpc>
            </a:pPr>
            <a:r>
              <a:rPr lang="en-US">
                <a:latin typeface="Times" charset="0"/>
                <a:ea typeface="ＭＳ Ｐゴシック" charset="0"/>
                <a:cs typeface="ＭＳ Ｐゴシック" charset="0"/>
              </a:rPr>
              <a:t>Step 3:  Collect sample data</a:t>
            </a:r>
          </a:p>
          <a:p>
            <a:pPr eaLnBrk="1" hangingPunct="1">
              <a:lnSpc>
                <a:spcPct val="140000"/>
              </a:lnSpc>
            </a:pPr>
            <a:r>
              <a:rPr lang="en-US">
                <a:latin typeface="Times" charset="0"/>
                <a:ea typeface="ＭＳ Ｐゴシック" charset="0"/>
                <a:cs typeface="ＭＳ Ｐゴシック" charset="0"/>
              </a:rPr>
              <a:t>Step 4:  Evaluate null hypothesis</a:t>
            </a:r>
          </a:p>
          <a:p>
            <a:pPr eaLnBrk="1" hangingPunct="1">
              <a:lnSpc>
                <a:spcPct val="140000"/>
              </a:lnSpc>
            </a:pPr>
            <a:r>
              <a:rPr lang="en-US">
                <a:latin typeface="Times" charset="0"/>
                <a:ea typeface="ＭＳ Ｐゴシック" charset="0"/>
                <a:cs typeface="ＭＳ Ｐゴシック" charset="0"/>
              </a:rPr>
              <a:t>Step 5:  Conclusion</a:t>
            </a:r>
          </a:p>
        </p:txBody>
      </p:sp>
    </p:spTree>
  </p:cSld>
  <p:clrMapOvr>
    <a:masterClrMapping/>
  </p:clrMapOvr>
  <p:transition xmlns:p14="http://schemas.microsoft.com/office/powerpoint/2010/main">
    <p:pull dir="r"/>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AB5FC232-0188-6C44-B786-A8303BDD4F27}" type="slidenum">
              <a:rPr lang="en-US" sz="1400"/>
              <a:pPr/>
              <a:t>5</a:t>
            </a:fld>
            <a:endParaRPr lang="en-US" sz="1400"/>
          </a:p>
        </p:txBody>
      </p:sp>
      <p:sp>
        <p:nvSpPr>
          <p:cNvPr id="34820" name="Rectangle 2"/>
          <p:cNvSpPr>
            <a:spLocks noGrp="1" noChangeArrowheads="1"/>
          </p:cNvSpPr>
          <p:nvPr>
            <p:ph type="title"/>
          </p:nvPr>
        </p:nvSpPr>
        <p:spPr>
          <a:xfrm>
            <a:off x="609600" y="-1752600"/>
            <a:ext cx="7772400" cy="1143000"/>
          </a:xfrm>
        </p:spPr>
        <p:txBody>
          <a:bodyPr/>
          <a:lstStyle/>
          <a:p>
            <a:pPr eaLnBrk="1" hangingPunct="1"/>
            <a:r>
              <a:rPr lang="en-US">
                <a:latin typeface="Times" charset="0"/>
                <a:ea typeface="ＭＳ Ｐゴシック" charset="0"/>
                <a:cs typeface="ＭＳ Ｐゴシック" charset="0"/>
              </a:rPr>
              <a:t>Infant handling problem</a:t>
            </a:r>
          </a:p>
        </p:txBody>
      </p:sp>
      <p:sp>
        <p:nvSpPr>
          <p:cNvPr id="34821" name="Rectangle 3"/>
          <p:cNvSpPr>
            <a:spLocks noGrp="1" noChangeArrowheads="1"/>
          </p:cNvSpPr>
          <p:nvPr>
            <p:ph type="body" idx="1"/>
          </p:nvPr>
        </p:nvSpPr>
        <p:spPr>
          <a:xfrm>
            <a:off x="685800" y="685800"/>
            <a:ext cx="7772400" cy="5410200"/>
          </a:xfrm>
        </p:spPr>
        <p:txBody>
          <a:bodyPr/>
          <a:lstStyle/>
          <a:p>
            <a:pPr eaLnBrk="1" hangingPunct="1"/>
            <a:r>
              <a:rPr lang="en-US" dirty="0">
                <a:latin typeface="Times" charset="0"/>
                <a:ea typeface="ＭＳ Ｐゴシック" charset="0"/>
                <a:cs typeface="ＭＳ Ｐゴシック" charset="0"/>
              </a:rPr>
              <a:t>We know </a:t>
            </a:r>
            <a:r>
              <a:rPr lang="en-US" dirty="0" smtClean="0">
                <a:latin typeface="Times" charset="0"/>
                <a:ea typeface="ＭＳ Ｐゴシック" charset="0"/>
                <a:cs typeface="ＭＳ Ｐゴシック" charset="0"/>
              </a:rPr>
              <a:t>that </a:t>
            </a:r>
            <a:r>
              <a:rPr lang="en-US" dirty="0">
                <a:latin typeface="Times" charset="0"/>
                <a:ea typeface="ＭＳ Ｐゴシック" charset="0"/>
                <a:cs typeface="ＭＳ Ｐゴシック" charset="0"/>
              </a:rPr>
              <a:t>the average </a:t>
            </a:r>
            <a:r>
              <a:rPr lang="en-US" dirty="0" smtClean="0">
                <a:latin typeface="Times" charset="0"/>
                <a:ea typeface="ＭＳ Ｐゴシック" charset="0"/>
                <a:cs typeface="ＭＳ Ｐゴシック" charset="0"/>
              </a:rPr>
              <a:t>GRE score for college seniors is µ </a:t>
            </a:r>
            <a:r>
              <a:rPr lang="en-US" dirty="0">
                <a:latin typeface="Times" charset="0"/>
                <a:ea typeface="ＭＳ Ｐゴシック" charset="0"/>
                <a:cs typeface="ＭＳ Ｐゴシック" charset="0"/>
              </a:rPr>
              <a:t>= </a:t>
            </a:r>
            <a:r>
              <a:rPr lang="en-US" dirty="0" smtClean="0">
                <a:latin typeface="Times" charset="0"/>
                <a:ea typeface="ＭＳ Ｐゴシック" charset="0"/>
                <a:cs typeface="ＭＳ Ｐゴシック" charset="0"/>
              </a:rPr>
              <a:t>500 </a:t>
            </a:r>
            <a:r>
              <a:rPr lang="en-US" dirty="0">
                <a:latin typeface="Times" charset="0"/>
                <a:ea typeface="ＭＳ Ｐゴシック" charset="0"/>
                <a:cs typeface="ＭＳ Ｐゴシック" charset="0"/>
              </a:rPr>
              <a:t>and </a:t>
            </a:r>
            <a:r>
              <a:rPr lang="en-US" dirty="0">
                <a:latin typeface="Times" charset="0"/>
                <a:ea typeface="ＭＳ Ｐゴシック" charset="0"/>
                <a:cs typeface="ＭＳ Ｐゴシック" charset="0"/>
                <a:sym typeface="Symbol" charset="0"/>
              </a:rPr>
              <a:t> = </a:t>
            </a:r>
            <a:r>
              <a:rPr lang="en-US" dirty="0" smtClean="0">
                <a:latin typeface="Times" charset="0"/>
                <a:ea typeface="ＭＳ Ｐゴシック" charset="0"/>
                <a:cs typeface="ＭＳ Ｐゴシック" charset="0"/>
                <a:sym typeface="Symbol" charset="0"/>
              </a:rPr>
              <a:t>100.  </a:t>
            </a:r>
            <a:r>
              <a:rPr lang="en-US" dirty="0">
                <a:latin typeface="Times" charset="0"/>
                <a:ea typeface="ＭＳ Ｐゴシック" charset="0"/>
                <a:cs typeface="ＭＳ Ｐゴシック" charset="0"/>
                <a:sym typeface="Symbol" charset="0"/>
              </a:rPr>
              <a:t>A researcher is interested in </a:t>
            </a:r>
            <a:r>
              <a:rPr lang="en-US" dirty="0" smtClean="0">
                <a:latin typeface="Times" charset="0"/>
                <a:ea typeface="ＭＳ Ｐゴシック" charset="0"/>
                <a:cs typeface="ＭＳ Ｐゴシック" charset="0"/>
                <a:sym typeface="Symbol" charset="0"/>
              </a:rPr>
              <a:t>effect of the Kaplan course on GRE scores.</a:t>
            </a:r>
            <a:endParaRPr lang="en-US" sz="2800" dirty="0">
              <a:latin typeface="Times" charset="0"/>
              <a:ea typeface="ＭＳ Ｐゴシック" charset="0"/>
              <a:cs typeface="ＭＳ Ｐゴシック" charset="0"/>
              <a:sym typeface="Symbol" charset="0"/>
            </a:endParaRPr>
          </a:p>
          <a:p>
            <a:pPr eaLnBrk="1" hangingPunct="1">
              <a:spcBef>
                <a:spcPct val="70000"/>
              </a:spcBef>
            </a:pPr>
            <a:r>
              <a:rPr lang="en-US" dirty="0">
                <a:latin typeface="Times" charset="0"/>
                <a:ea typeface="ＭＳ Ｐゴシック" charset="0"/>
                <a:cs typeface="ＭＳ Ｐゴシック" charset="0"/>
                <a:sym typeface="Symbol" charset="0"/>
              </a:rPr>
              <a:t>A </a:t>
            </a:r>
            <a:r>
              <a:rPr lang="en-US" dirty="0" smtClean="0">
                <a:latin typeface="Times" charset="0"/>
                <a:ea typeface="ＭＳ Ｐゴシック" charset="0"/>
                <a:cs typeface="ＭＳ Ｐゴシック" charset="0"/>
                <a:sym typeface="Symbol" charset="0"/>
              </a:rPr>
              <a:t>random sample </a:t>
            </a:r>
            <a:r>
              <a:rPr lang="en-US" dirty="0">
                <a:latin typeface="Times" charset="0"/>
                <a:ea typeface="ＭＳ Ｐゴシック" charset="0"/>
                <a:cs typeface="ＭＳ Ｐゴシック" charset="0"/>
                <a:sym typeface="Symbol" charset="0"/>
              </a:rPr>
              <a:t>of </a:t>
            </a:r>
            <a:r>
              <a:rPr lang="en-US" dirty="0" smtClean="0">
                <a:latin typeface="Times" charset="0"/>
                <a:ea typeface="ＭＳ Ｐゴシック" charset="0"/>
                <a:cs typeface="ＭＳ Ｐゴシック" charset="0"/>
                <a:sym typeface="Symbol" charset="0"/>
              </a:rPr>
              <a:t>100 college seniors is selected and take the Kaplan GRE Training course.  Afterwards, each is given the GRE exam.  Average scores after training are 525 for the sample of 100 students.</a:t>
            </a:r>
            <a:endParaRPr lang="en-US" dirty="0">
              <a:latin typeface="Times" charset="0"/>
              <a:ea typeface="ＭＳ Ｐゴシック" charset="0"/>
              <a:cs typeface="ＭＳ Ｐゴシック" charset="0"/>
            </a:endParaRPr>
          </a:p>
        </p:txBody>
      </p:sp>
      <p:graphicFrame>
        <p:nvGraphicFramePr>
          <p:cNvPr id="34818" name="Object 2"/>
          <p:cNvGraphicFramePr>
            <a:graphicFrameLocks noChangeAspect="1"/>
          </p:cNvGraphicFramePr>
          <p:nvPr>
            <p:extLst>
              <p:ext uri="{D42A27DB-BD31-4B8C-83A1-F6EECF244321}">
                <p14:modId xmlns:p14="http://schemas.microsoft.com/office/powerpoint/2010/main" val="1422121861"/>
              </p:ext>
            </p:extLst>
          </p:nvPr>
        </p:nvGraphicFramePr>
        <p:xfrm>
          <a:off x="6705600" y="5334000"/>
          <a:ext cx="1122362" cy="454194"/>
        </p:xfrm>
        <a:graphic>
          <a:graphicData uri="http://schemas.openxmlformats.org/presentationml/2006/ole">
            <mc:AlternateContent xmlns:mc="http://schemas.openxmlformats.org/markup-compatibility/2006">
              <mc:Choice xmlns:v="urn:schemas-microsoft-com:vml" Requires="v">
                <p:oleObj spid="_x0000_s85028" name="Equation" r:id="rId4" imgW="533400" imgH="215900" progId="Equation.3">
                  <p:embed/>
                </p:oleObj>
              </mc:Choice>
              <mc:Fallback>
                <p:oleObj name="Equation" r:id="rId4" imgW="533400" imgH="215900" progId="Equation.3">
                  <p:embed/>
                  <p:pic>
                    <p:nvPicPr>
                      <p:cNvPr id="0" name=""/>
                      <p:cNvPicPr>
                        <a:picLocks noChangeAspect="1" noChangeArrowheads="1"/>
                      </p:cNvPicPr>
                      <p:nvPr/>
                    </p:nvPicPr>
                    <p:blipFill>
                      <a:blip r:embed="rId5"/>
                      <a:srcRect/>
                      <a:stretch>
                        <a:fillRect/>
                      </a:stretch>
                    </p:blipFill>
                    <p:spPr bwMode="auto">
                      <a:xfrm>
                        <a:off x="6705600" y="5334000"/>
                        <a:ext cx="1122362" cy="454194"/>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1557010624"/>
      </p:ext>
    </p:extLst>
  </p:cSld>
  <p:clrMapOvr>
    <a:masterClrMapping/>
  </p:clrMapOvr>
  <p:transition xmlns:p14="http://schemas.microsoft.com/office/powerpoint/2010/main">
    <p:pull dir="r"/>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64EB835E-F1B1-E24D-BC22-7B2E1637DC84}" type="slidenum">
              <a:rPr lang="en-US" sz="1400"/>
              <a:pPr/>
              <a:t>6</a:t>
            </a:fld>
            <a:endParaRPr lang="en-US" sz="1400"/>
          </a:p>
        </p:txBody>
      </p:sp>
      <p:sp>
        <p:nvSpPr>
          <p:cNvPr id="18435" name="Rectangle 2"/>
          <p:cNvSpPr>
            <a:spLocks noGrp="1" noChangeArrowheads="1"/>
          </p:cNvSpPr>
          <p:nvPr>
            <p:ph type="title"/>
          </p:nvPr>
        </p:nvSpPr>
        <p:spPr>
          <a:xfrm>
            <a:off x="762000" y="-1752600"/>
            <a:ext cx="7772400" cy="1143000"/>
          </a:xfrm>
        </p:spPr>
        <p:txBody>
          <a:bodyPr/>
          <a:lstStyle/>
          <a:p>
            <a:pPr eaLnBrk="1" hangingPunct="1"/>
            <a:r>
              <a:rPr lang="en-US">
                <a:latin typeface="Times" charset="0"/>
                <a:ea typeface="ＭＳ Ｐゴシック" charset="0"/>
                <a:cs typeface="ＭＳ Ｐゴシック" charset="0"/>
              </a:rPr>
              <a:t>Before and after treatment comparisons</a:t>
            </a:r>
          </a:p>
        </p:txBody>
      </p:sp>
      <p:pic>
        <p:nvPicPr>
          <p:cNvPr id="1843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2362200"/>
            <a:ext cx="3105150" cy="163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5450" y="2362200"/>
            <a:ext cx="3105150" cy="163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8" name="Line 5"/>
          <p:cNvSpPr>
            <a:spLocks noChangeShapeType="1"/>
          </p:cNvSpPr>
          <p:nvPr/>
        </p:nvSpPr>
        <p:spPr bwMode="auto">
          <a:xfrm>
            <a:off x="381000" y="4038600"/>
            <a:ext cx="3505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39" name="Line 6"/>
          <p:cNvSpPr>
            <a:spLocks noChangeShapeType="1"/>
          </p:cNvSpPr>
          <p:nvPr/>
        </p:nvSpPr>
        <p:spPr bwMode="auto">
          <a:xfrm>
            <a:off x="5257800" y="4038600"/>
            <a:ext cx="3505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40" name="Line 7"/>
          <p:cNvSpPr>
            <a:spLocks noChangeShapeType="1"/>
          </p:cNvSpPr>
          <p:nvPr/>
        </p:nvSpPr>
        <p:spPr bwMode="auto">
          <a:xfrm>
            <a:off x="2133600" y="2403475"/>
            <a:ext cx="0" cy="16351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41" name="Line 8"/>
          <p:cNvSpPr>
            <a:spLocks noChangeShapeType="1"/>
          </p:cNvSpPr>
          <p:nvPr/>
        </p:nvSpPr>
        <p:spPr bwMode="auto">
          <a:xfrm>
            <a:off x="7010400" y="2403475"/>
            <a:ext cx="0" cy="16351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42" name="Line 9"/>
          <p:cNvSpPr>
            <a:spLocks noChangeShapeType="1"/>
          </p:cNvSpPr>
          <p:nvPr/>
        </p:nvSpPr>
        <p:spPr bwMode="auto">
          <a:xfrm>
            <a:off x="2133600" y="3276600"/>
            <a:ext cx="685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43" name="Line 10"/>
          <p:cNvSpPr>
            <a:spLocks noChangeShapeType="1"/>
          </p:cNvSpPr>
          <p:nvPr/>
        </p:nvSpPr>
        <p:spPr bwMode="auto">
          <a:xfrm>
            <a:off x="7010400" y="3276600"/>
            <a:ext cx="685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44" name="Text Box 11"/>
          <p:cNvSpPr txBox="1">
            <a:spLocks noChangeArrowheads="1"/>
          </p:cNvSpPr>
          <p:nvPr/>
        </p:nvSpPr>
        <p:spPr bwMode="auto">
          <a:xfrm>
            <a:off x="1736725" y="4090988"/>
            <a:ext cx="9223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dirty="0"/>
              <a:t>µ = </a:t>
            </a:r>
            <a:r>
              <a:rPr lang="en-US" sz="1800" dirty="0" smtClean="0"/>
              <a:t>500</a:t>
            </a:r>
            <a:endParaRPr lang="en-US" sz="1800" dirty="0"/>
          </a:p>
        </p:txBody>
      </p:sp>
      <p:sp>
        <p:nvSpPr>
          <p:cNvPr id="18445" name="Text Box 12"/>
          <p:cNvSpPr txBox="1">
            <a:spLocks noChangeArrowheads="1"/>
          </p:cNvSpPr>
          <p:nvPr/>
        </p:nvSpPr>
        <p:spPr bwMode="auto">
          <a:xfrm>
            <a:off x="6654800" y="4114800"/>
            <a:ext cx="660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µ = ?</a:t>
            </a:r>
          </a:p>
        </p:txBody>
      </p:sp>
      <p:sp>
        <p:nvSpPr>
          <p:cNvPr id="18446" name="Text Box 13"/>
          <p:cNvSpPr txBox="1">
            <a:spLocks noChangeArrowheads="1"/>
          </p:cNvSpPr>
          <p:nvPr/>
        </p:nvSpPr>
        <p:spPr bwMode="auto">
          <a:xfrm>
            <a:off x="2133600" y="2938046"/>
            <a:ext cx="78318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600" dirty="0">
                <a:sym typeface="Symbol" charset="0"/>
              </a:rPr>
              <a:t></a:t>
            </a:r>
            <a:r>
              <a:rPr lang="en-US" sz="1600" dirty="0"/>
              <a:t> </a:t>
            </a:r>
            <a:r>
              <a:rPr lang="en-US" sz="1600" dirty="0" smtClean="0"/>
              <a:t>=100</a:t>
            </a:r>
            <a:endParaRPr lang="en-US" sz="1600" dirty="0"/>
          </a:p>
        </p:txBody>
      </p:sp>
      <p:sp>
        <p:nvSpPr>
          <p:cNvPr id="18447" name="Text Box 14"/>
          <p:cNvSpPr txBox="1">
            <a:spLocks noChangeArrowheads="1"/>
          </p:cNvSpPr>
          <p:nvPr/>
        </p:nvSpPr>
        <p:spPr bwMode="auto">
          <a:xfrm>
            <a:off x="7014117" y="2938046"/>
            <a:ext cx="83448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600" dirty="0">
                <a:sym typeface="Symbol" charset="0"/>
              </a:rPr>
              <a:t></a:t>
            </a:r>
            <a:r>
              <a:rPr lang="en-US" sz="1600" dirty="0"/>
              <a:t> = </a:t>
            </a:r>
            <a:r>
              <a:rPr lang="en-US" sz="1600" dirty="0" smtClean="0"/>
              <a:t>100</a:t>
            </a:r>
            <a:endParaRPr lang="en-US" sz="1600" dirty="0"/>
          </a:p>
        </p:txBody>
      </p:sp>
      <p:sp>
        <p:nvSpPr>
          <p:cNvPr id="18448" name="Text Box 15"/>
          <p:cNvSpPr txBox="1">
            <a:spLocks noChangeArrowheads="1"/>
          </p:cNvSpPr>
          <p:nvPr/>
        </p:nvSpPr>
        <p:spPr bwMode="auto">
          <a:xfrm>
            <a:off x="838200" y="1584325"/>
            <a:ext cx="26066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2000"/>
              <a:t>Known population before treatment</a:t>
            </a:r>
          </a:p>
        </p:txBody>
      </p:sp>
      <p:sp>
        <p:nvSpPr>
          <p:cNvPr id="18449" name="Text Box 16"/>
          <p:cNvSpPr txBox="1">
            <a:spLocks noChangeArrowheads="1"/>
          </p:cNvSpPr>
          <p:nvPr/>
        </p:nvSpPr>
        <p:spPr bwMode="auto">
          <a:xfrm>
            <a:off x="5715000" y="1600200"/>
            <a:ext cx="26066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2000"/>
              <a:t>Unknown population after treatment</a:t>
            </a:r>
          </a:p>
        </p:txBody>
      </p:sp>
      <p:grpSp>
        <p:nvGrpSpPr>
          <p:cNvPr id="18450" name="Group 19"/>
          <p:cNvGrpSpPr>
            <a:grpSpLocks/>
          </p:cNvGrpSpPr>
          <p:nvPr/>
        </p:nvGrpSpPr>
        <p:grpSpPr bwMode="auto">
          <a:xfrm>
            <a:off x="4398963" y="1828800"/>
            <a:ext cx="457200" cy="2971800"/>
            <a:chOff x="2784" y="1200"/>
            <a:chExt cx="288" cy="1872"/>
          </a:xfrm>
        </p:grpSpPr>
        <p:sp>
          <p:nvSpPr>
            <p:cNvPr id="18453" name="Text Box 17"/>
            <p:cNvSpPr txBox="1">
              <a:spLocks noChangeArrowheads="1"/>
            </p:cNvSpPr>
            <p:nvPr/>
          </p:nvSpPr>
          <p:spPr bwMode="auto">
            <a:xfrm>
              <a:off x="2832" y="1238"/>
              <a:ext cx="202" cy="1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2000"/>
                <a:t>Treatment</a:t>
              </a:r>
            </a:p>
          </p:txBody>
        </p:sp>
        <p:sp>
          <p:nvSpPr>
            <p:cNvPr id="18454" name="Rectangle 18"/>
            <p:cNvSpPr>
              <a:spLocks noChangeArrowheads="1"/>
            </p:cNvSpPr>
            <p:nvPr/>
          </p:nvSpPr>
          <p:spPr bwMode="auto">
            <a:xfrm>
              <a:off x="2784" y="1200"/>
              <a:ext cx="288" cy="187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
        <p:nvSpPr>
          <p:cNvPr id="18451" name="Line 20"/>
          <p:cNvSpPr>
            <a:spLocks noChangeShapeType="1"/>
          </p:cNvSpPr>
          <p:nvPr/>
        </p:nvSpPr>
        <p:spPr bwMode="auto">
          <a:xfrm>
            <a:off x="3048000" y="2895600"/>
            <a:ext cx="1143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52" name="Line 21"/>
          <p:cNvSpPr>
            <a:spLocks noChangeShapeType="1"/>
          </p:cNvSpPr>
          <p:nvPr/>
        </p:nvSpPr>
        <p:spPr bwMode="auto">
          <a:xfrm>
            <a:off x="5105400" y="2895600"/>
            <a:ext cx="1143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630780288"/>
      </p:ext>
    </p:extLst>
  </p:cSld>
  <p:clrMapOvr>
    <a:masterClrMapping/>
  </p:clrMapOvr>
  <p:transition xmlns:p14="http://schemas.microsoft.com/office/powerpoint/2010/main">
    <p:pull dir="r"/>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6" name="Slide Number Placeholder 4"/>
          <p:cNvSpPr>
            <a:spLocks noGrp="1"/>
          </p:cNvSpPr>
          <p:nvPr>
            <p:ph type="sldNum" sz="quarter" idx="12"/>
          </p:nvPr>
        </p:nvSpPr>
        <p:spPr>
          <a:xfrm>
            <a:off x="6553200" y="5913437"/>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5B77D26F-9FD5-5A45-91BC-BCC1A74BFB02}" type="slidenum">
              <a:rPr lang="en-US" sz="1400"/>
              <a:pPr/>
              <a:t>7</a:t>
            </a:fld>
            <a:endParaRPr lang="en-US" sz="1400"/>
          </a:p>
        </p:txBody>
      </p:sp>
      <p:sp>
        <p:nvSpPr>
          <p:cNvPr id="22537" name="Rectangle 2"/>
          <p:cNvSpPr>
            <a:spLocks noGrp="1" noChangeArrowheads="1"/>
          </p:cNvSpPr>
          <p:nvPr>
            <p:ph type="title"/>
          </p:nvPr>
        </p:nvSpPr>
        <p:spPr>
          <a:xfrm>
            <a:off x="685800" y="-1752600"/>
            <a:ext cx="7772400" cy="1143000"/>
          </a:xfrm>
        </p:spPr>
        <p:txBody>
          <a:bodyPr/>
          <a:lstStyle/>
          <a:p>
            <a:pPr eaLnBrk="1" hangingPunct="1"/>
            <a:r>
              <a:rPr lang="en-US">
                <a:latin typeface="Times" charset="0"/>
                <a:ea typeface="ＭＳ Ｐゴシック" charset="0"/>
                <a:cs typeface="ＭＳ Ｐゴシック" charset="0"/>
              </a:rPr>
              <a:t>Hypothesis testing example problem</a:t>
            </a:r>
          </a:p>
        </p:txBody>
      </p:sp>
      <p:sp>
        <p:nvSpPr>
          <p:cNvPr id="22538" name="Text Box 3"/>
          <p:cNvSpPr txBox="1">
            <a:spLocks noChangeArrowheads="1"/>
          </p:cNvSpPr>
          <p:nvPr/>
        </p:nvSpPr>
        <p:spPr bwMode="auto">
          <a:xfrm>
            <a:off x="3276600" y="76200"/>
            <a:ext cx="120805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dirty="0"/>
              <a:t>µ = </a:t>
            </a:r>
            <a:r>
              <a:rPr lang="en-US" sz="2000" dirty="0" smtClean="0"/>
              <a:t>500 </a:t>
            </a:r>
            <a:r>
              <a:rPr lang="en-US" sz="2000" dirty="0"/>
              <a:t>g</a:t>
            </a:r>
          </a:p>
        </p:txBody>
      </p:sp>
      <p:sp>
        <p:nvSpPr>
          <p:cNvPr id="22539" name="Text Box 4"/>
          <p:cNvSpPr txBox="1">
            <a:spLocks noChangeArrowheads="1"/>
          </p:cNvSpPr>
          <p:nvPr/>
        </p:nvSpPr>
        <p:spPr bwMode="auto">
          <a:xfrm>
            <a:off x="4876800" y="87313"/>
            <a:ext cx="118929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dirty="0">
                <a:sym typeface="Symbol" charset="0"/>
              </a:rPr>
              <a:t> </a:t>
            </a:r>
            <a:r>
              <a:rPr lang="en-US" sz="2000" dirty="0"/>
              <a:t>= </a:t>
            </a:r>
            <a:r>
              <a:rPr lang="en-US" sz="2000" dirty="0" smtClean="0"/>
              <a:t>100 </a:t>
            </a:r>
            <a:r>
              <a:rPr lang="en-US" sz="2000" dirty="0"/>
              <a:t>g</a:t>
            </a:r>
          </a:p>
        </p:txBody>
      </p:sp>
      <p:sp>
        <p:nvSpPr>
          <p:cNvPr id="22540" name="Text Box 5"/>
          <p:cNvSpPr txBox="1">
            <a:spLocks noChangeArrowheads="1"/>
          </p:cNvSpPr>
          <p:nvPr/>
        </p:nvSpPr>
        <p:spPr bwMode="auto">
          <a:xfrm>
            <a:off x="247650" y="579437"/>
            <a:ext cx="8953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Step 1:</a:t>
            </a:r>
          </a:p>
        </p:txBody>
      </p:sp>
      <p:sp>
        <p:nvSpPr>
          <p:cNvPr id="22541" name="Text Box 6"/>
          <p:cNvSpPr txBox="1">
            <a:spLocks noChangeArrowheads="1"/>
          </p:cNvSpPr>
          <p:nvPr/>
        </p:nvSpPr>
        <p:spPr bwMode="auto">
          <a:xfrm>
            <a:off x="1355725" y="533400"/>
            <a:ext cx="647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H</a:t>
            </a:r>
            <a:r>
              <a:rPr lang="en-US" sz="2000" baseline="-25000"/>
              <a:t>o</a:t>
            </a:r>
            <a:r>
              <a:rPr lang="en-US" sz="2000"/>
              <a:t>:  </a:t>
            </a:r>
          </a:p>
        </p:txBody>
      </p:sp>
      <p:grpSp>
        <p:nvGrpSpPr>
          <p:cNvPr id="22542" name="Group 10"/>
          <p:cNvGrpSpPr>
            <a:grpSpLocks/>
          </p:cNvGrpSpPr>
          <p:nvPr/>
        </p:nvGrpSpPr>
        <p:grpSpPr bwMode="auto">
          <a:xfrm>
            <a:off x="2117726" y="539751"/>
            <a:ext cx="1465263" cy="1411285"/>
            <a:chOff x="1334" y="551"/>
            <a:chExt cx="923" cy="889"/>
          </a:xfrm>
        </p:grpSpPr>
        <p:sp>
          <p:nvSpPr>
            <p:cNvPr id="22570" name="Text Box 8"/>
            <p:cNvSpPr txBox="1">
              <a:spLocks noChangeArrowheads="1"/>
            </p:cNvSpPr>
            <p:nvPr/>
          </p:nvSpPr>
          <p:spPr bwMode="auto">
            <a:xfrm>
              <a:off x="1334" y="551"/>
              <a:ext cx="923" cy="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dirty="0" smtClean="0"/>
                <a:t>µ</a:t>
              </a:r>
              <a:r>
                <a:rPr lang="en-US" sz="2000" dirty="0"/>
                <a:t> </a:t>
              </a:r>
              <a:r>
                <a:rPr lang="en-US" sz="2000" dirty="0" smtClean="0"/>
                <a:t>      </a:t>
              </a:r>
              <a:r>
                <a:rPr lang="en-US" sz="2000" dirty="0"/>
                <a:t>= </a:t>
              </a:r>
              <a:r>
                <a:rPr lang="en-US" sz="2000" dirty="0" smtClean="0"/>
                <a:t> 500 </a:t>
              </a:r>
              <a:endParaRPr lang="en-US" sz="2000" dirty="0"/>
            </a:p>
          </p:txBody>
        </p:sp>
        <p:sp>
          <p:nvSpPr>
            <p:cNvPr id="22571" name="Text Box 9"/>
            <p:cNvSpPr txBox="1">
              <a:spLocks noChangeArrowheads="1"/>
            </p:cNvSpPr>
            <p:nvPr/>
          </p:nvSpPr>
          <p:spPr bwMode="auto">
            <a:xfrm>
              <a:off x="1392" y="1188"/>
              <a:ext cx="864"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000" dirty="0" smtClean="0"/>
                <a:t>GRE after Kaplan</a:t>
              </a:r>
            </a:p>
            <a:p>
              <a:r>
                <a:rPr lang="en-US" sz="1000" dirty="0" smtClean="0"/>
                <a:t>Course</a:t>
              </a:r>
              <a:endParaRPr lang="en-US" sz="1000" dirty="0"/>
            </a:p>
          </p:txBody>
        </p:sp>
        <p:sp>
          <p:nvSpPr>
            <p:cNvPr id="44" name="Text Box 9"/>
            <p:cNvSpPr txBox="1">
              <a:spLocks noChangeArrowheads="1"/>
            </p:cNvSpPr>
            <p:nvPr/>
          </p:nvSpPr>
          <p:spPr bwMode="auto">
            <a:xfrm>
              <a:off x="1392" y="720"/>
              <a:ext cx="864"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000" dirty="0" smtClean="0"/>
                <a:t>GRE after Kaplan</a:t>
              </a:r>
            </a:p>
            <a:p>
              <a:r>
                <a:rPr lang="en-US" sz="1000" dirty="0" smtClean="0"/>
                <a:t>Course</a:t>
              </a:r>
              <a:endParaRPr lang="en-US" sz="1000" dirty="0"/>
            </a:p>
          </p:txBody>
        </p:sp>
      </p:grpSp>
      <p:sp>
        <p:nvSpPr>
          <p:cNvPr id="22543" name="Text Box 11"/>
          <p:cNvSpPr txBox="1">
            <a:spLocks noChangeArrowheads="1"/>
          </p:cNvSpPr>
          <p:nvPr/>
        </p:nvSpPr>
        <p:spPr bwMode="auto">
          <a:xfrm>
            <a:off x="4632325" y="557351"/>
            <a:ext cx="397827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dirty="0"/>
              <a:t>(</a:t>
            </a:r>
            <a:r>
              <a:rPr lang="en-US" sz="1800" dirty="0"/>
              <a:t>There is no effect of </a:t>
            </a:r>
            <a:r>
              <a:rPr lang="en-US" sz="1800" dirty="0" smtClean="0"/>
              <a:t>the Kaplan training course on average GRE scores</a:t>
            </a:r>
            <a:r>
              <a:rPr lang="en-US" sz="2000" dirty="0" smtClean="0"/>
              <a:t>)</a:t>
            </a:r>
            <a:endParaRPr lang="en-US" sz="2000" dirty="0"/>
          </a:p>
        </p:txBody>
      </p:sp>
      <p:sp>
        <p:nvSpPr>
          <p:cNvPr id="22544" name="Text Box 12"/>
          <p:cNvSpPr txBox="1">
            <a:spLocks noChangeArrowheads="1"/>
          </p:cNvSpPr>
          <p:nvPr/>
        </p:nvSpPr>
        <p:spPr bwMode="auto">
          <a:xfrm>
            <a:off x="1371600" y="1265237"/>
            <a:ext cx="647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H</a:t>
            </a:r>
            <a:r>
              <a:rPr lang="en-US" sz="2000" baseline="-25000"/>
              <a:t>1</a:t>
            </a:r>
            <a:r>
              <a:rPr lang="en-US" sz="2000"/>
              <a:t>:  </a:t>
            </a:r>
          </a:p>
        </p:txBody>
      </p:sp>
      <p:sp>
        <p:nvSpPr>
          <p:cNvPr id="22545" name="Text Box 14"/>
          <p:cNvSpPr txBox="1">
            <a:spLocks noChangeArrowheads="1"/>
          </p:cNvSpPr>
          <p:nvPr/>
        </p:nvSpPr>
        <p:spPr bwMode="auto">
          <a:xfrm>
            <a:off x="2133600" y="1281112"/>
            <a:ext cx="146065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dirty="0" smtClean="0"/>
              <a:t>µ      </a:t>
            </a:r>
            <a:r>
              <a:rPr lang="en-US" sz="2000" dirty="0" smtClean="0">
                <a:sym typeface="Symbol" charset="0"/>
              </a:rPr>
              <a:t>   500</a:t>
            </a:r>
            <a:endParaRPr lang="en-US" sz="2000" dirty="0"/>
          </a:p>
        </p:txBody>
      </p:sp>
      <p:sp>
        <p:nvSpPr>
          <p:cNvPr id="22546" name="Text Box 15"/>
          <p:cNvSpPr txBox="1">
            <a:spLocks noChangeArrowheads="1"/>
          </p:cNvSpPr>
          <p:nvPr/>
        </p:nvSpPr>
        <p:spPr bwMode="auto">
          <a:xfrm>
            <a:off x="4648200" y="1281112"/>
            <a:ext cx="397827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dirty="0"/>
              <a:t>(There is an effect…)</a:t>
            </a:r>
          </a:p>
        </p:txBody>
      </p:sp>
      <p:sp>
        <p:nvSpPr>
          <p:cNvPr id="22547" name="Text Box 16"/>
          <p:cNvSpPr txBox="1">
            <a:spLocks noChangeArrowheads="1"/>
          </p:cNvSpPr>
          <p:nvPr/>
        </p:nvSpPr>
        <p:spPr bwMode="auto">
          <a:xfrm>
            <a:off x="7378700" y="1630362"/>
            <a:ext cx="9987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dirty="0">
                <a:sym typeface="Symbol" charset="0"/>
              </a:rPr>
              <a:t> = 0.05</a:t>
            </a:r>
            <a:endParaRPr lang="en-US" sz="1800" dirty="0"/>
          </a:p>
        </p:txBody>
      </p:sp>
      <p:sp>
        <p:nvSpPr>
          <p:cNvPr id="22548" name="Text Box 17"/>
          <p:cNvSpPr txBox="1">
            <a:spLocks noChangeArrowheads="1"/>
          </p:cNvSpPr>
          <p:nvPr/>
        </p:nvSpPr>
        <p:spPr bwMode="auto">
          <a:xfrm>
            <a:off x="212725" y="2239962"/>
            <a:ext cx="21256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dirty="0"/>
              <a:t>Step 2:  Set criteria</a:t>
            </a:r>
          </a:p>
        </p:txBody>
      </p:sp>
      <p:pic>
        <p:nvPicPr>
          <p:cNvPr id="22549"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0" y="2255837"/>
            <a:ext cx="1962150" cy="103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50" name="Line 20"/>
          <p:cNvSpPr>
            <a:spLocks noChangeShapeType="1"/>
          </p:cNvSpPr>
          <p:nvPr/>
        </p:nvSpPr>
        <p:spPr bwMode="auto">
          <a:xfrm>
            <a:off x="4003675" y="2290762"/>
            <a:ext cx="0" cy="990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51" name="Freeform 23"/>
          <p:cNvSpPr>
            <a:spLocks/>
          </p:cNvSpPr>
          <p:nvPr/>
        </p:nvSpPr>
        <p:spPr bwMode="auto">
          <a:xfrm>
            <a:off x="3068638" y="3127375"/>
            <a:ext cx="309562" cy="187325"/>
          </a:xfrm>
          <a:custGeom>
            <a:avLst/>
            <a:gdLst>
              <a:gd name="T0" fmla="*/ 2147483647 w 195"/>
              <a:gd name="T1" fmla="*/ 2147483647 h 118"/>
              <a:gd name="T2" fmla="*/ 2147483647 w 195"/>
              <a:gd name="T3" fmla="*/ 2147483647 h 118"/>
              <a:gd name="T4" fmla="*/ 2147483647 w 195"/>
              <a:gd name="T5" fmla="*/ 2147483647 h 118"/>
              <a:gd name="T6" fmla="*/ 2147483647 w 195"/>
              <a:gd name="T7" fmla="*/ 2147483647 h 118"/>
              <a:gd name="T8" fmla="*/ 2147483647 w 195"/>
              <a:gd name="T9" fmla="*/ 2147483647 h 118"/>
              <a:gd name="T10" fmla="*/ 2147483647 w 195"/>
              <a:gd name="T11" fmla="*/ 2147483647 h 118"/>
              <a:gd name="T12" fmla="*/ 2147483647 w 195"/>
              <a:gd name="T13" fmla="*/ 2147483647 h 118"/>
              <a:gd name="T14" fmla="*/ 0 60000 65536"/>
              <a:gd name="T15" fmla="*/ 0 60000 65536"/>
              <a:gd name="T16" fmla="*/ 0 60000 65536"/>
              <a:gd name="T17" fmla="*/ 0 60000 65536"/>
              <a:gd name="T18" fmla="*/ 0 60000 65536"/>
              <a:gd name="T19" fmla="*/ 0 60000 65536"/>
              <a:gd name="T20" fmla="*/ 0 60000 65536"/>
              <a:gd name="T21" fmla="*/ 0 w 195"/>
              <a:gd name="T22" fmla="*/ 0 h 118"/>
              <a:gd name="T23" fmla="*/ 195 w 195"/>
              <a:gd name="T24" fmla="*/ 118 h 11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5" h="118">
                <a:moveTo>
                  <a:pt x="3" y="114"/>
                </a:moveTo>
                <a:cubicBezTo>
                  <a:pt x="24" y="50"/>
                  <a:pt x="0" y="83"/>
                  <a:pt x="81" y="62"/>
                </a:cubicBezTo>
                <a:cubicBezTo>
                  <a:pt x="107" y="54"/>
                  <a:pt x="160" y="36"/>
                  <a:pt x="160" y="36"/>
                </a:cubicBezTo>
                <a:cubicBezTo>
                  <a:pt x="168" y="27"/>
                  <a:pt x="177" y="0"/>
                  <a:pt x="186" y="9"/>
                </a:cubicBezTo>
                <a:cubicBezTo>
                  <a:pt x="195" y="18"/>
                  <a:pt x="176" y="35"/>
                  <a:pt x="173" y="49"/>
                </a:cubicBezTo>
                <a:cubicBezTo>
                  <a:pt x="168" y="66"/>
                  <a:pt x="174" y="90"/>
                  <a:pt x="160" y="101"/>
                </a:cubicBezTo>
                <a:cubicBezTo>
                  <a:pt x="135" y="118"/>
                  <a:pt x="29" y="114"/>
                  <a:pt x="3" y="114"/>
                </a:cubicBezTo>
                <a:close/>
              </a:path>
            </a:pathLst>
          </a:custGeom>
          <a:solidFill>
            <a:srgbClr val="A5C896">
              <a:alpha val="54117"/>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2552" name="Line 24"/>
          <p:cNvSpPr>
            <a:spLocks noChangeShapeType="1"/>
          </p:cNvSpPr>
          <p:nvPr/>
        </p:nvSpPr>
        <p:spPr bwMode="auto">
          <a:xfrm>
            <a:off x="3332163" y="3149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53" name="Freeform 25"/>
          <p:cNvSpPr>
            <a:spLocks/>
          </p:cNvSpPr>
          <p:nvPr/>
        </p:nvSpPr>
        <p:spPr bwMode="auto">
          <a:xfrm>
            <a:off x="4656138" y="3122612"/>
            <a:ext cx="306387" cy="271463"/>
          </a:xfrm>
          <a:custGeom>
            <a:avLst/>
            <a:gdLst>
              <a:gd name="T0" fmla="*/ 2147483647 w 193"/>
              <a:gd name="T1" fmla="*/ 2147483647 h 171"/>
              <a:gd name="T2" fmla="*/ 2147483647 w 193"/>
              <a:gd name="T3" fmla="*/ 2147483647 h 171"/>
              <a:gd name="T4" fmla="*/ 2147483647 w 193"/>
              <a:gd name="T5" fmla="*/ 2147483647 h 171"/>
              <a:gd name="T6" fmla="*/ 2147483647 w 193"/>
              <a:gd name="T7" fmla="*/ 2147483647 h 171"/>
              <a:gd name="T8" fmla="*/ 2147483647 w 193"/>
              <a:gd name="T9" fmla="*/ 2147483647 h 171"/>
              <a:gd name="T10" fmla="*/ 2147483647 w 193"/>
              <a:gd name="T11" fmla="*/ 2147483647 h 171"/>
              <a:gd name="T12" fmla="*/ 0 60000 65536"/>
              <a:gd name="T13" fmla="*/ 0 60000 65536"/>
              <a:gd name="T14" fmla="*/ 0 60000 65536"/>
              <a:gd name="T15" fmla="*/ 0 60000 65536"/>
              <a:gd name="T16" fmla="*/ 0 60000 65536"/>
              <a:gd name="T17" fmla="*/ 0 60000 65536"/>
              <a:gd name="T18" fmla="*/ 0 w 193"/>
              <a:gd name="T19" fmla="*/ 0 h 171"/>
              <a:gd name="T20" fmla="*/ 193 w 193"/>
              <a:gd name="T21" fmla="*/ 171 h 171"/>
            </a:gdLst>
            <a:ahLst/>
            <a:cxnLst>
              <a:cxn ang="T12">
                <a:pos x="T0" y="T1"/>
              </a:cxn>
              <a:cxn ang="T13">
                <a:pos x="T2" y="T3"/>
              </a:cxn>
              <a:cxn ang="T14">
                <a:pos x="T4" y="T5"/>
              </a:cxn>
              <a:cxn ang="T15">
                <a:pos x="T6" y="T7"/>
              </a:cxn>
              <a:cxn ang="T16">
                <a:pos x="T8" y="T9"/>
              </a:cxn>
              <a:cxn ang="T17">
                <a:pos x="T10" y="T11"/>
              </a:cxn>
            </a:cxnLst>
            <a:rect l="T18" t="T19" r="T20" b="T21"/>
            <a:pathLst>
              <a:path w="193" h="171">
                <a:moveTo>
                  <a:pt x="4" y="117"/>
                </a:moveTo>
                <a:cubicBezTo>
                  <a:pt x="8" y="82"/>
                  <a:pt x="0" y="43"/>
                  <a:pt x="17" y="12"/>
                </a:cubicBezTo>
                <a:cubicBezTo>
                  <a:pt x="22" y="0"/>
                  <a:pt x="32" y="33"/>
                  <a:pt x="44" y="39"/>
                </a:cubicBezTo>
                <a:cubicBezTo>
                  <a:pt x="68" y="51"/>
                  <a:pt x="95" y="56"/>
                  <a:pt x="122" y="65"/>
                </a:cubicBezTo>
                <a:cubicBezTo>
                  <a:pt x="135" y="69"/>
                  <a:pt x="162" y="78"/>
                  <a:pt x="162" y="78"/>
                </a:cubicBezTo>
                <a:cubicBezTo>
                  <a:pt x="193" y="171"/>
                  <a:pt x="188" y="117"/>
                  <a:pt x="4" y="117"/>
                </a:cubicBezTo>
                <a:close/>
              </a:path>
            </a:pathLst>
          </a:custGeom>
          <a:solidFill>
            <a:srgbClr val="A5C896">
              <a:alpha val="54901"/>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2554" name="Line 26"/>
          <p:cNvSpPr>
            <a:spLocks noChangeShapeType="1"/>
          </p:cNvSpPr>
          <p:nvPr/>
        </p:nvSpPr>
        <p:spPr bwMode="auto">
          <a:xfrm>
            <a:off x="2819400" y="3302000"/>
            <a:ext cx="2362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55" name="Line 27"/>
          <p:cNvSpPr>
            <a:spLocks noChangeShapeType="1"/>
          </p:cNvSpPr>
          <p:nvPr/>
        </p:nvSpPr>
        <p:spPr bwMode="auto">
          <a:xfrm>
            <a:off x="4668838" y="3149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56" name="Text Box 28"/>
          <p:cNvSpPr txBox="1">
            <a:spLocks noChangeArrowheads="1"/>
          </p:cNvSpPr>
          <p:nvPr/>
        </p:nvSpPr>
        <p:spPr bwMode="auto">
          <a:xfrm>
            <a:off x="3048000" y="3367087"/>
            <a:ext cx="6080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600"/>
              <a:t>-1.96</a:t>
            </a:r>
          </a:p>
        </p:txBody>
      </p:sp>
      <p:sp>
        <p:nvSpPr>
          <p:cNvPr id="22557" name="Text Box 29"/>
          <p:cNvSpPr txBox="1">
            <a:spLocks noChangeArrowheads="1"/>
          </p:cNvSpPr>
          <p:nvPr/>
        </p:nvSpPr>
        <p:spPr bwMode="auto">
          <a:xfrm>
            <a:off x="4419600" y="3367087"/>
            <a:ext cx="5397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600"/>
              <a:t>1.96</a:t>
            </a:r>
          </a:p>
        </p:txBody>
      </p:sp>
      <p:sp>
        <p:nvSpPr>
          <p:cNvPr id="22558" name="Text Box 31"/>
          <p:cNvSpPr txBox="1">
            <a:spLocks noChangeArrowheads="1"/>
          </p:cNvSpPr>
          <p:nvPr/>
        </p:nvSpPr>
        <p:spPr bwMode="auto">
          <a:xfrm>
            <a:off x="3889375" y="3322637"/>
            <a:ext cx="2746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600"/>
              <a:t>z</a:t>
            </a:r>
          </a:p>
        </p:txBody>
      </p:sp>
      <p:sp>
        <p:nvSpPr>
          <p:cNvPr id="22559" name="Text Box 32"/>
          <p:cNvSpPr txBox="1">
            <a:spLocks noChangeArrowheads="1"/>
          </p:cNvSpPr>
          <p:nvPr/>
        </p:nvSpPr>
        <p:spPr bwMode="auto">
          <a:xfrm>
            <a:off x="5566375" y="2069684"/>
            <a:ext cx="144402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600" u="sng" dirty="0"/>
              <a:t>Critical Region</a:t>
            </a:r>
          </a:p>
        </p:txBody>
      </p:sp>
      <p:sp>
        <p:nvSpPr>
          <p:cNvPr id="22560" name="Text Box 33"/>
          <p:cNvSpPr txBox="1">
            <a:spLocks noChangeArrowheads="1"/>
          </p:cNvSpPr>
          <p:nvPr/>
        </p:nvSpPr>
        <p:spPr bwMode="auto">
          <a:xfrm>
            <a:off x="5794975" y="2374484"/>
            <a:ext cx="95571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600" dirty="0"/>
              <a:t>z  &gt;  1.96</a:t>
            </a:r>
          </a:p>
        </p:txBody>
      </p:sp>
      <p:sp>
        <p:nvSpPr>
          <p:cNvPr id="22561" name="Text Box 34"/>
          <p:cNvSpPr txBox="1">
            <a:spLocks noChangeArrowheads="1"/>
          </p:cNvSpPr>
          <p:nvPr/>
        </p:nvSpPr>
        <p:spPr bwMode="auto">
          <a:xfrm>
            <a:off x="5810850" y="3014246"/>
            <a:ext cx="97274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600"/>
              <a:t>z  &lt; -1.96</a:t>
            </a:r>
          </a:p>
        </p:txBody>
      </p:sp>
      <p:sp>
        <p:nvSpPr>
          <p:cNvPr id="22562" name="Text Box 35"/>
          <p:cNvSpPr txBox="1">
            <a:spLocks noChangeArrowheads="1"/>
          </p:cNvSpPr>
          <p:nvPr/>
        </p:nvSpPr>
        <p:spPr bwMode="auto">
          <a:xfrm>
            <a:off x="6177563" y="2679284"/>
            <a:ext cx="35558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600"/>
              <a:t>or</a:t>
            </a:r>
          </a:p>
        </p:txBody>
      </p:sp>
      <p:sp>
        <p:nvSpPr>
          <p:cNvPr id="22563" name="Text Box 36"/>
          <p:cNvSpPr txBox="1">
            <a:spLocks noChangeArrowheads="1"/>
          </p:cNvSpPr>
          <p:nvPr/>
        </p:nvSpPr>
        <p:spPr bwMode="auto">
          <a:xfrm>
            <a:off x="212725" y="3840162"/>
            <a:ext cx="8953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Step 3:</a:t>
            </a:r>
          </a:p>
        </p:txBody>
      </p:sp>
      <p:sp>
        <p:nvSpPr>
          <p:cNvPr id="22564" name="Text Box 37"/>
          <p:cNvSpPr txBox="1">
            <a:spLocks noChangeArrowheads="1"/>
          </p:cNvSpPr>
          <p:nvPr/>
        </p:nvSpPr>
        <p:spPr bwMode="auto">
          <a:xfrm>
            <a:off x="1327150" y="3840162"/>
            <a:ext cx="97051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dirty="0"/>
              <a:t>n = </a:t>
            </a:r>
            <a:r>
              <a:rPr lang="en-US" sz="2000" dirty="0" smtClean="0"/>
              <a:t>100</a:t>
            </a:r>
            <a:endParaRPr lang="en-US" sz="2000" dirty="0"/>
          </a:p>
        </p:txBody>
      </p:sp>
      <p:grpSp>
        <p:nvGrpSpPr>
          <p:cNvPr id="22565" name="Group 40"/>
          <p:cNvGrpSpPr>
            <a:grpSpLocks/>
          </p:cNvGrpSpPr>
          <p:nvPr/>
        </p:nvGrpSpPr>
        <p:grpSpPr bwMode="auto">
          <a:xfrm>
            <a:off x="3200402" y="3840162"/>
            <a:ext cx="1027113" cy="400050"/>
            <a:chOff x="1886" y="2845"/>
            <a:chExt cx="647" cy="252"/>
          </a:xfrm>
        </p:grpSpPr>
        <p:sp>
          <p:nvSpPr>
            <p:cNvPr id="22568" name="Text Box 38"/>
            <p:cNvSpPr txBox="1">
              <a:spLocks noChangeArrowheads="1"/>
            </p:cNvSpPr>
            <p:nvPr/>
          </p:nvSpPr>
          <p:spPr bwMode="auto">
            <a:xfrm>
              <a:off x="1886" y="2845"/>
              <a:ext cx="647"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dirty="0"/>
                <a:t>X = </a:t>
              </a:r>
              <a:r>
                <a:rPr lang="en-US" sz="2000" dirty="0" smtClean="0"/>
                <a:t>525</a:t>
              </a:r>
              <a:endParaRPr lang="en-US" sz="2000" dirty="0"/>
            </a:p>
          </p:txBody>
        </p:sp>
        <p:sp>
          <p:nvSpPr>
            <p:cNvPr id="22569" name="Line 39"/>
            <p:cNvSpPr>
              <a:spLocks noChangeShapeType="1"/>
            </p:cNvSpPr>
            <p:nvPr/>
          </p:nvSpPr>
          <p:spPr bwMode="auto">
            <a:xfrm>
              <a:off x="1946" y="288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aphicFrame>
        <p:nvGraphicFramePr>
          <p:cNvPr id="22530" name="Object 2"/>
          <p:cNvGraphicFramePr>
            <a:graphicFrameLocks noChangeAspect="1"/>
          </p:cNvGraphicFramePr>
          <p:nvPr>
            <p:extLst>
              <p:ext uri="{D42A27DB-BD31-4B8C-83A1-F6EECF244321}">
                <p14:modId xmlns:p14="http://schemas.microsoft.com/office/powerpoint/2010/main" val="446669852"/>
              </p:ext>
            </p:extLst>
          </p:nvPr>
        </p:nvGraphicFramePr>
        <p:xfrm>
          <a:off x="5105400" y="3703637"/>
          <a:ext cx="990600" cy="628650"/>
        </p:xfrm>
        <a:graphic>
          <a:graphicData uri="http://schemas.openxmlformats.org/presentationml/2006/ole">
            <mc:AlternateContent xmlns:mc="http://schemas.openxmlformats.org/markup-compatibility/2006">
              <mc:Choice xmlns:v="urn:schemas-microsoft-com:vml" Requires="v">
                <p:oleObj spid="_x0000_s1219" name="Equation" r:id="rId5" imgW="939800" imgH="596900" progId="Equation.3">
                  <p:embed/>
                </p:oleObj>
              </mc:Choice>
              <mc:Fallback>
                <p:oleObj name="Equation" r:id="rId5" imgW="939800" imgH="5969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05400" y="3703637"/>
                        <a:ext cx="99060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2531" name="Object 3"/>
          <p:cNvGraphicFramePr>
            <a:graphicFrameLocks noChangeAspect="1"/>
          </p:cNvGraphicFramePr>
          <p:nvPr>
            <p:extLst>
              <p:ext uri="{D42A27DB-BD31-4B8C-83A1-F6EECF244321}">
                <p14:modId xmlns:p14="http://schemas.microsoft.com/office/powerpoint/2010/main" val="62685841"/>
              </p:ext>
            </p:extLst>
          </p:nvPr>
        </p:nvGraphicFramePr>
        <p:xfrm>
          <a:off x="6316663" y="3797300"/>
          <a:ext cx="550862" cy="441325"/>
        </p:xfrm>
        <a:graphic>
          <a:graphicData uri="http://schemas.openxmlformats.org/presentationml/2006/ole">
            <mc:AlternateContent xmlns:mc="http://schemas.openxmlformats.org/markup-compatibility/2006">
              <mc:Choice xmlns:v="urn:schemas-microsoft-com:vml" Requires="v">
                <p:oleObj spid="_x0000_s1220" name="Equation" r:id="rId7" imgW="520700" imgH="419100" progId="Equation.3">
                  <p:embed/>
                </p:oleObj>
              </mc:Choice>
              <mc:Fallback>
                <p:oleObj name="Equation" r:id="rId7" imgW="520700" imgH="419100" progId="Equation.3">
                  <p:embed/>
                  <p:pic>
                    <p:nvPicPr>
                      <p:cNvPr id="0" name=""/>
                      <p:cNvPicPr>
                        <a:picLocks noChangeAspect="1" noChangeArrowheads="1"/>
                      </p:cNvPicPr>
                      <p:nvPr/>
                    </p:nvPicPr>
                    <p:blipFill>
                      <a:blip r:embed="rId8"/>
                      <a:srcRect/>
                      <a:stretch>
                        <a:fillRect/>
                      </a:stretch>
                    </p:blipFill>
                    <p:spPr bwMode="auto">
                      <a:xfrm>
                        <a:off x="6316663" y="3797300"/>
                        <a:ext cx="550862" cy="44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2532" name="Object 4"/>
          <p:cNvGraphicFramePr>
            <a:graphicFrameLocks noChangeAspect="1"/>
          </p:cNvGraphicFramePr>
          <p:nvPr>
            <p:extLst>
              <p:ext uri="{D42A27DB-BD31-4B8C-83A1-F6EECF244321}">
                <p14:modId xmlns:p14="http://schemas.microsoft.com/office/powerpoint/2010/main" val="2385181834"/>
              </p:ext>
            </p:extLst>
          </p:nvPr>
        </p:nvGraphicFramePr>
        <p:xfrm>
          <a:off x="7154863" y="3810000"/>
          <a:ext cx="417512" cy="414337"/>
        </p:xfrm>
        <a:graphic>
          <a:graphicData uri="http://schemas.openxmlformats.org/presentationml/2006/ole">
            <mc:AlternateContent xmlns:mc="http://schemas.openxmlformats.org/markup-compatibility/2006">
              <mc:Choice xmlns:v="urn:schemas-microsoft-com:vml" Requires="v">
                <p:oleObj spid="_x0000_s1221" name="Equation" r:id="rId9" imgW="393700" imgH="393700" progId="Equation.3">
                  <p:embed/>
                </p:oleObj>
              </mc:Choice>
              <mc:Fallback>
                <p:oleObj name="Equation" r:id="rId9" imgW="393700" imgH="393700" progId="Equation.3">
                  <p:embed/>
                  <p:pic>
                    <p:nvPicPr>
                      <p:cNvPr id="0" name=""/>
                      <p:cNvPicPr>
                        <a:picLocks noChangeAspect="1" noChangeArrowheads="1"/>
                      </p:cNvPicPr>
                      <p:nvPr/>
                    </p:nvPicPr>
                    <p:blipFill>
                      <a:blip r:embed="rId10"/>
                      <a:srcRect/>
                      <a:stretch>
                        <a:fillRect/>
                      </a:stretch>
                    </p:blipFill>
                    <p:spPr bwMode="auto">
                      <a:xfrm>
                        <a:off x="7154863" y="3810000"/>
                        <a:ext cx="417512" cy="414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2533" name="Object 5"/>
          <p:cNvGraphicFramePr>
            <a:graphicFrameLocks noChangeAspect="1"/>
          </p:cNvGraphicFramePr>
          <p:nvPr>
            <p:extLst>
              <p:ext uri="{D42A27DB-BD31-4B8C-83A1-F6EECF244321}">
                <p14:modId xmlns:p14="http://schemas.microsoft.com/office/powerpoint/2010/main" val="982158715"/>
              </p:ext>
            </p:extLst>
          </p:nvPr>
        </p:nvGraphicFramePr>
        <p:xfrm>
          <a:off x="7891463" y="3911600"/>
          <a:ext cx="323850" cy="173037"/>
        </p:xfrm>
        <a:graphic>
          <a:graphicData uri="http://schemas.openxmlformats.org/presentationml/2006/ole">
            <mc:AlternateContent xmlns:mc="http://schemas.openxmlformats.org/markup-compatibility/2006">
              <mc:Choice xmlns:v="urn:schemas-microsoft-com:vml" Requires="v">
                <p:oleObj spid="_x0000_s1222" name="Equation" r:id="rId11" imgW="304800" imgH="165100" progId="Equation.3">
                  <p:embed/>
                </p:oleObj>
              </mc:Choice>
              <mc:Fallback>
                <p:oleObj name="Equation" r:id="rId11" imgW="304800" imgH="165100" progId="Equation.3">
                  <p:embed/>
                  <p:pic>
                    <p:nvPicPr>
                      <p:cNvPr id="0" name=""/>
                      <p:cNvPicPr>
                        <a:picLocks noChangeAspect="1" noChangeArrowheads="1"/>
                      </p:cNvPicPr>
                      <p:nvPr/>
                    </p:nvPicPr>
                    <p:blipFill>
                      <a:blip r:embed="rId12"/>
                      <a:srcRect/>
                      <a:stretch>
                        <a:fillRect/>
                      </a:stretch>
                    </p:blipFill>
                    <p:spPr bwMode="auto">
                      <a:xfrm>
                        <a:off x="7891463" y="3911600"/>
                        <a:ext cx="323850" cy="173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2534" name="Object 6"/>
          <p:cNvGraphicFramePr>
            <a:graphicFrameLocks noChangeAspect="1"/>
          </p:cNvGraphicFramePr>
          <p:nvPr>
            <p:extLst>
              <p:ext uri="{D42A27DB-BD31-4B8C-83A1-F6EECF244321}">
                <p14:modId xmlns:p14="http://schemas.microsoft.com/office/powerpoint/2010/main" val="848525536"/>
              </p:ext>
            </p:extLst>
          </p:nvPr>
        </p:nvGraphicFramePr>
        <p:xfrm>
          <a:off x="1749425" y="4529138"/>
          <a:ext cx="909638" cy="508000"/>
        </p:xfrm>
        <a:graphic>
          <a:graphicData uri="http://schemas.openxmlformats.org/presentationml/2006/ole">
            <mc:AlternateContent xmlns:mc="http://schemas.openxmlformats.org/markup-compatibility/2006">
              <mc:Choice xmlns:v="urn:schemas-microsoft-com:vml" Requires="v">
                <p:oleObj spid="_x0000_s1223" name="Equation" r:id="rId13" imgW="863600" imgH="482600" progId="Equation.3">
                  <p:embed/>
                </p:oleObj>
              </mc:Choice>
              <mc:Fallback>
                <p:oleObj name="Equation" r:id="rId13" imgW="863600" imgH="482600" progId="Equation.3">
                  <p:embed/>
                  <p:pic>
                    <p:nvPicPr>
                      <p:cNvPr id="0" name=""/>
                      <p:cNvPicPr>
                        <a:picLocks noChangeAspect="1" noChangeArrowheads="1"/>
                      </p:cNvPicPr>
                      <p:nvPr/>
                    </p:nvPicPr>
                    <p:blipFill>
                      <a:blip r:embed="rId14"/>
                      <a:srcRect/>
                      <a:stretch>
                        <a:fillRect/>
                      </a:stretch>
                    </p:blipFill>
                    <p:spPr bwMode="auto">
                      <a:xfrm>
                        <a:off x="1749425" y="4529138"/>
                        <a:ext cx="909638" cy="50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2535" name="Object 7"/>
          <p:cNvGraphicFramePr>
            <a:graphicFrameLocks noChangeAspect="1"/>
          </p:cNvGraphicFramePr>
          <p:nvPr>
            <p:extLst>
              <p:ext uri="{D42A27DB-BD31-4B8C-83A1-F6EECF244321}">
                <p14:modId xmlns:p14="http://schemas.microsoft.com/office/powerpoint/2010/main" val="3526850807"/>
              </p:ext>
            </p:extLst>
          </p:nvPr>
        </p:nvGraphicFramePr>
        <p:xfrm>
          <a:off x="3037407" y="4465637"/>
          <a:ext cx="2067993" cy="538132"/>
        </p:xfrm>
        <a:graphic>
          <a:graphicData uri="http://schemas.openxmlformats.org/presentationml/2006/ole">
            <mc:AlternateContent xmlns:mc="http://schemas.openxmlformats.org/markup-compatibility/2006">
              <mc:Choice xmlns:v="urn:schemas-microsoft-com:vml" Requires="v">
                <p:oleObj spid="_x0000_s1224" name="Equation" r:id="rId15" imgW="1511300" imgH="393700" progId="Equation.3">
                  <p:embed/>
                </p:oleObj>
              </mc:Choice>
              <mc:Fallback>
                <p:oleObj name="Equation" r:id="rId15" imgW="1511300" imgH="393700" progId="Equation.3">
                  <p:embed/>
                  <p:pic>
                    <p:nvPicPr>
                      <p:cNvPr id="0" name=""/>
                      <p:cNvPicPr>
                        <a:picLocks noChangeAspect="1" noChangeArrowheads="1"/>
                      </p:cNvPicPr>
                      <p:nvPr/>
                    </p:nvPicPr>
                    <p:blipFill>
                      <a:blip r:embed="rId16"/>
                      <a:srcRect/>
                      <a:stretch>
                        <a:fillRect/>
                      </a:stretch>
                    </p:blipFill>
                    <p:spPr bwMode="auto">
                      <a:xfrm>
                        <a:off x="3037407" y="4465637"/>
                        <a:ext cx="2067993" cy="538132"/>
                      </a:xfrm>
                      <a:prstGeom prst="rect">
                        <a:avLst/>
                      </a:prstGeom>
                      <a:noFill/>
                      <a:ln>
                        <a:noFill/>
                      </a:ln>
                      <a:effectLst/>
                      <a:extLst/>
                    </p:spPr>
                  </p:pic>
                </p:oleObj>
              </mc:Fallback>
            </mc:AlternateContent>
          </a:graphicData>
        </a:graphic>
      </p:graphicFrame>
      <p:sp>
        <p:nvSpPr>
          <p:cNvPr id="22566" name="Text Box 48"/>
          <p:cNvSpPr txBox="1">
            <a:spLocks noChangeArrowheads="1"/>
          </p:cNvSpPr>
          <p:nvPr/>
        </p:nvSpPr>
        <p:spPr bwMode="auto">
          <a:xfrm>
            <a:off x="304800" y="5241925"/>
            <a:ext cx="652556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dirty="0"/>
              <a:t>Step 4:  Reject H</a:t>
            </a:r>
            <a:r>
              <a:rPr lang="en-US" sz="2000" baseline="-25000" dirty="0"/>
              <a:t>o</a:t>
            </a:r>
            <a:r>
              <a:rPr lang="en-US" sz="2000" dirty="0"/>
              <a:t> because </a:t>
            </a:r>
            <a:r>
              <a:rPr lang="en-US" sz="2000" dirty="0" err="1"/>
              <a:t>Z</a:t>
            </a:r>
            <a:r>
              <a:rPr lang="en-US" sz="2000" baseline="-25000" dirty="0" err="1"/>
              <a:t>obt</a:t>
            </a:r>
            <a:r>
              <a:rPr lang="en-US" sz="2000" dirty="0"/>
              <a:t> of </a:t>
            </a:r>
            <a:r>
              <a:rPr lang="en-US" dirty="0"/>
              <a:t> </a:t>
            </a:r>
            <a:r>
              <a:rPr lang="en-US" sz="2000" dirty="0" smtClean="0"/>
              <a:t>2.5</a:t>
            </a:r>
            <a:r>
              <a:rPr lang="en-US" dirty="0" smtClean="0"/>
              <a:t> </a:t>
            </a:r>
            <a:r>
              <a:rPr lang="en-US" sz="2000" dirty="0"/>
              <a:t>is in the critical region.</a:t>
            </a:r>
          </a:p>
        </p:txBody>
      </p:sp>
      <p:sp>
        <p:nvSpPr>
          <p:cNvPr id="22567" name="Text Box 49"/>
          <p:cNvSpPr txBox="1">
            <a:spLocks noChangeArrowheads="1"/>
          </p:cNvSpPr>
          <p:nvPr/>
        </p:nvSpPr>
        <p:spPr bwMode="auto">
          <a:xfrm>
            <a:off x="304800" y="5897562"/>
            <a:ext cx="7552343"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dirty="0"/>
              <a:t>Step 5:  </a:t>
            </a:r>
            <a:r>
              <a:rPr lang="en-US" sz="2000" dirty="0" smtClean="0"/>
              <a:t>Conclusion.  The Kaplan training course significantly increased</a:t>
            </a:r>
          </a:p>
          <a:p>
            <a:r>
              <a:rPr lang="en-US" sz="2000" dirty="0" smtClean="0"/>
              <a:t> GRE scores </a:t>
            </a:r>
            <a:r>
              <a:rPr lang="en-US" sz="2000" dirty="0"/>
              <a:t>o</a:t>
            </a:r>
            <a:r>
              <a:rPr lang="en-US" sz="2000" dirty="0" smtClean="0"/>
              <a:t>n average, </a:t>
            </a:r>
            <a:r>
              <a:rPr lang="en-US" sz="2000" i="1" dirty="0" smtClean="0"/>
              <a:t>z = 2.5, p </a:t>
            </a:r>
            <a:r>
              <a:rPr lang="en-US" sz="2000" dirty="0" smtClean="0"/>
              <a:t>&lt; .05.</a:t>
            </a:r>
            <a:endParaRPr lang="en-US" sz="2000" dirty="0"/>
          </a:p>
        </p:txBody>
      </p:sp>
    </p:spTree>
    <p:extLst>
      <p:ext uri="{BB962C8B-B14F-4D97-AF65-F5344CB8AC3E}">
        <p14:creationId xmlns:p14="http://schemas.microsoft.com/office/powerpoint/2010/main" val="167967862"/>
      </p:ext>
    </p:extLst>
  </p:cSld>
  <p:clrMapOvr>
    <a:masterClrMapping/>
  </p:clrMapOvr>
  <p:transition xmlns:p14="http://schemas.microsoft.com/office/powerpoint/2010/main">
    <p:pull dir="r"/>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CD23A54B-C068-6F46-A77D-4D208F3332C7}" type="slidenum">
              <a:rPr lang="en-US" sz="1400"/>
              <a:pPr/>
              <a:t>8</a:t>
            </a:fld>
            <a:endParaRPr lang="en-US" sz="1400"/>
          </a:p>
        </p:txBody>
      </p:sp>
      <p:sp>
        <p:nvSpPr>
          <p:cNvPr id="32772" name="Rectangle 2"/>
          <p:cNvSpPr>
            <a:spLocks noGrp="1" noChangeArrowheads="1"/>
          </p:cNvSpPr>
          <p:nvPr>
            <p:ph type="title"/>
          </p:nvPr>
        </p:nvSpPr>
        <p:spPr>
          <a:xfrm>
            <a:off x="762000" y="228600"/>
            <a:ext cx="7772400" cy="685800"/>
          </a:xfrm>
        </p:spPr>
        <p:txBody>
          <a:bodyPr/>
          <a:lstStyle/>
          <a:p>
            <a:pPr eaLnBrk="1" hangingPunct="1"/>
            <a:r>
              <a:rPr lang="en-US" sz="2800" dirty="0">
                <a:latin typeface="Times" charset="0"/>
                <a:ea typeface="ＭＳ Ｐゴシック" charset="0"/>
                <a:cs typeface="ＭＳ Ｐゴシック" charset="0"/>
              </a:rPr>
              <a:t>Evaluating </a:t>
            </a:r>
            <a:r>
              <a:rPr lang="en-US" sz="2800" dirty="0" smtClean="0">
                <a:latin typeface="Times" charset="0"/>
                <a:ea typeface="ＭＳ Ｐゴシック" charset="0"/>
                <a:cs typeface="ＭＳ Ｐゴシック" charset="0"/>
              </a:rPr>
              <a:t>Hypotheses – </a:t>
            </a:r>
            <a:r>
              <a:rPr lang="en-US" sz="2800" dirty="0" smtClean="0">
                <a:latin typeface="Times" charset="0"/>
                <a:ea typeface="ＭＳ Ｐゴシック" charset="0"/>
                <a:cs typeface="ＭＳ Ｐゴシック" charset="0"/>
              </a:rPr>
              <a:t>Sampling </a:t>
            </a:r>
            <a:r>
              <a:rPr lang="en-US" sz="2800" dirty="0" smtClean="0">
                <a:latin typeface="Times" charset="0"/>
                <a:ea typeface="ＭＳ Ｐゴシック" charset="0"/>
                <a:cs typeface="ＭＳ Ｐゴシック" charset="0"/>
              </a:rPr>
              <a:t>Distribution</a:t>
            </a:r>
            <a:endParaRPr lang="en-US" sz="2800" dirty="0">
              <a:latin typeface="Times" charset="0"/>
              <a:ea typeface="ＭＳ Ｐゴシック" charset="0"/>
              <a:cs typeface="ＭＳ Ｐゴシック" charset="0"/>
            </a:endParaRPr>
          </a:p>
        </p:txBody>
      </p:sp>
      <p:pic>
        <p:nvPicPr>
          <p:cNvPr id="3277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3600" y="1371600"/>
            <a:ext cx="5181600" cy="273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4" name="Line 4"/>
          <p:cNvSpPr>
            <a:spLocks noChangeShapeType="1"/>
          </p:cNvSpPr>
          <p:nvPr/>
        </p:nvSpPr>
        <p:spPr bwMode="auto">
          <a:xfrm flipH="1">
            <a:off x="2362200" y="2819400"/>
            <a:ext cx="533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2775" name="Line 5"/>
          <p:cNvSpPr>
            <a:spLocks noChangeShapeType="1"/>
          </p:cNvSpPr>
          <p:nvPr/>
        </p:nvSpPr>
        <p:spPr bwMode="auto">
          <a:xfrm>
            <a:off x="6400800" y="2819400"/>
            <a:ext cx="533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2776" name="Text Box 6"/>
          <p:cNvSpPr txBox="1">
            <a:spLocks noChangeArrowheads="1"/>
          </p:cNvSpPr>
          <p:nvPr/>
        </p:nvSpPr>
        <p:spPr bwMode="auto">
          <a:xfrm>
            <a:off x="1003300" y="2590800"/>
            <a:ext cx="13589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Reject H</a:t>
            </a:r>
            <a:r>
              <a:rPr lang="en-US" baseline="-25000"/>
              <a:t>o</a:t>
            </a:r>
            <a:endParaRPr lang="en-US"/>
          </a:p>
        </p:txBody>
      </p:sp>
      <p:sp>
        <p:nvSpPr>
          <p:cNvPr id="32777" name="Text Box 7"/>
          <p:cNvSpPr txBox="1">
            <a:spLocks noChangeArrowheads="1"/>
          </p:cNvSpPr>
          <p:nvPr/>
        </p:nvSpPr>
        <p:spPr bwMode="auto">
          <a:xfrm>
            <a:off x="7010400" y="2590800"/>
            <a:ext cx="13589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Reject H</a:t>
            </a:r>
            <a:r>
              <a:rPr lang="en-US" baseline="-25000"/>
              <a:t>o</a:t>
            </a:r>
            <a:endParaRPr lang="en-US"/>
          </a:p>
        </p:txBody>
      </p:sp>
      <p:sp>
        <p:nvSpPr>
          <p:cNvPr id="32778" name="Freeform 8"/>
          <p:cNvSpPr>
            <a:spLocks/>
          </p:cNvSpPr>
          <p:nvPr/>
        </p:nvSpPr>
        <p:spPr bwMode="auto">
          <a:xfrm>
            <a:off x="2185988" y="3749675"/>
            <a:ext cx="709612" cy="427038"/>
          </a:xfrm>
          <a:custGeom>
            <a:avLst/>
            <a:gdLst>
              <a:gd name="T0" fmla="*/ 0 w 447"/>
              <a:gd name="T1" fmla="*/ 2147483647 h 269"/>
              <a:gd name="T2" fmla="*/ 2147483647 w 447"/>
              <a:gd name="T3" fmla="*/ 2147483647 h 269"/>
              <a:gd name="T4" fmla="*/ 2147483647 w 447"/>
              <a:gd name="T5" fmla="*/ 2147483647 h 269"/>
              <a:gd name="T6" fmla="*/ 2147483647 w 447"/>
              <a:gd name="T7" fmla="*/ 2147483647 h 269"/>
              <a:gd name="T8" fmla="*/ 2147483647 w 447"/>
              <a:gd name="T9" fmla="*/ 2147483647 h 269"/>
              <a:gd name="T10" fmla="*/ 2147483647 w 447"/>
              <a:gd name="T11" fmla="*/ 0 h 269"/>
              <a:gd name="T12" fmla="*/ 2147483647 w 447"/>
              <a:gd name="T13" fmla="*/ 2147483647 h 269"/>
              <a:gd name="T14" fmla="*/ 2147483647 w 447"/>
              <a:gd name="T15" fmla="*/ 2147483647 h 269"/>
              <a:gd name="T16" fmla="*/ 0 w 447"/>
              <a:gd name="T17" fmla="*/ 2147483647 h 26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47"/>
              <a:gd name="T28" fmla="*/ 0 h 269"/>
              <a:gd name="T29" fmla="*/ 447 w 447"/>
              <a:gd name="T30" fmla="*/ 269 h 26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47" h="269">
                <a:moveTo>
                  <a:pt x="0" y="170"/>
                </a:moveTo>
                <a:cubicBezTo>
                  <a:pt x="79" y="161"/>
                  <a:pt x="136" y="152"/>
                  <a:pt x="210" y="131"/>
                </a:cubicBezTo>
                <a:cubicBezTo>
                  <a:pt x="236" y="123"/>
                  <a:pt x="288" y="105"/>
                  <a:pt x="288" y="105"/>
                </a:cubicBezTo>
                <a:cubicBezTo>
                  <a:pt x="297" y="96"/>
                  <a:pt x="303" y="84"/>
                  <a:pt x="315" y="79"/>
                </a:cubicBezTo>
                <a:cubicBezTo>
                  <a:pt x="339" y="66"/>
                  <a:pt x="393" y="52"/>
                  <a:pt x="393" y="52"/>
                </a:cubicBezTo>
                <a:cubicBezTo>
                  <a:pt x="428" y="17"/>
                  <a:pt x="411" y="34"/>
                  <a:pt x="446" y="0"/>
                </a:cubicBezTo>
                <a:lnTo>
                  <a:pt x="447" y="269"/>
                </a:lnTo>
                <a:lnTo>
                  <a:pt x="15" y="269"/>
                </a:lnTo>
                <a:lnTo>
                  <a:pt x="0" y="170"/>
                </a:lnTo>
                <a:close/>
              </a:path>
            </a:pathLst>
          </a:custGeom>
          <a:solidFill>
            <a:srgbClr val="A5C896">
              <a:alpha val="49019"/>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2779" name="Freeform 9"/>
          <p:cNvSpPr>
            <a:spLocks/>
          </p:cNvSpPr>
          <p:nvPr/>
        </p:nvSpPr>
        <p:spPr bwMode="auto">
          <a:xfrm>
            <a:off x="6391275" y="3708400"/>
            <a:ext cx="771525" cy="468313"/>
          </a:xfrm>
          <a:custGeom>
            <a:avLst/>
            <a:gdLst>
              <a:gd name="T0" fmla="*/ 0 w 486"/>
              <a:gd name="T1" fmla="*/ 0 h 295"/>
              <a:gd name="T2" fmla="*/ 2147483647 w 486"/>
              <a:gd name="T3" fmla="*/ 2147483647 h 295"/>
              <a:gd name="T4" fmla="*/ 2147483647 w 486"/>
              <a:gd name="T5" fmla="*/ 2147483647 h 295"/>
              <a:gd name="T6" fmla="*/ 2147483647 w 486"/>
              <a:gd name="T7" fmla="*/ 2147483647 h 295"/>
              <a:gd name="T8" fmla="*/ 2147483647 w 486"/>
              <a:gd name="T9" fmla="*/ 2147483647 h 295"/>
              <a:gd name="T10" fmla="*/ 2147483647 w 486"/>
              <a:gd name="T11" fmla="*/ 2147483647 h 295"/>
              <a:gd name="T12" fmla="*/ 2147483647 w 486"/>
              <a:gd name="T13" fmla="*/ 2147483647 h 295"/>
              <a:gd name="T14" fmla="*/ 2147483647 w 486"/>
              <a:gd name="T15" fmla="*/ 2147483647 h 295"/>
              <a:gd name="T16" fmla="*/ 0 w 486"/>
              <a:gd name="T17" fmla="*/ 0 h 29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86"/>
              <a:gd name="T28" fmla="*/ 0 h 295"/>
              <a:gd name="T29" fmla="*/ 486 w 486"/>
              <a:gd name="T30" fmla="*/ 295 h 29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86" h="295">
                <a:moveTo>
                  <a:pt x="0" y="0"/>
                </a:moveTo>
                <a:cubicBezTo>
                  <a:pt x="13" y="8"/>
                  <a:pt x="27" y="14"/>
                  <a:pt x="39" y="26"/>
                </a:cubicBezTo>
                <a:cubicBezTo>
                  <a:pt x="50" y="37"/>
                  <a:pt x="51" y="56"/>
                  <a:pt x="65" y="65"/>
                </a:cubicBezTo>
                <a:cubicBezTo>
                  <a:pt x="88" y="79"/>
                  <a:pt x="144" y="91"/>
                  <a:pt x="144" y="91"/>
                </a:cubicBezTo>
                <a:cubicBezTo>
                  <a:pt x="189" y="138"/>
                  <a:pt x="157" y="113"/>
                  <a:pt x="249" y="144"/>
                </a:cubicBezTo>
                <a:cubicBezTo>
                  <a:pt x="329" y="170"/>
                  <a:pt x="399" y="196"/>
                  <a:pt x="485" y="196"/>
                </a:cubicBezTo>
                <a:lnTo>
                  <a:pt x="486" y="295"/>
                </a:lnTo>
                <a:lnTo>
                  <a:pt x="6" y="295"/>
                </a:lnTo>
                <a:lnTo>
                  <a:pt x="0" y="0"/>
                </a:lnTo>
                <a:close/>
              </a:path>
            </a:pathLst>
          </a:custGeom>
          <a:solidFill>
            <a:srgbClr val="A5C896">
              <a:alpha val="49019"/>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2780" name="Line 10"/>
          <p:cNvSpPr>
            <a:spLocks noChangeShapeType="1"/>
          </p:cNvSpPr>
          <p:nvPr/>
        </p:nvSpPr>
        <p:spPr bwMode="auto">
          <a:xfrm>
            <a:off x="6400800" y="2819400"/>
            <a:ext cx="0" cy="1371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81" name="Line 11"/>
          <p:cNvSpPr>
            <a:spLocks noChangeShapeType="1"/>
          </p:cNvSpPr>
          <p:nvPr/>
        </p:nvSpPr>
        <p:spPr bwMode="auto">
          <a:xfrm>
            <a:off x="1752600" y="4176713"/>
            <a:ext cx="6019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82" name="Line 12"/>
          <p:cNvSpPr>
            <a:spLocks noChangeShapeType="1"/>
          </p:cNvSpPr>
          <p:nvPr/>
        </p:nvSpPr>
        <p:spPr bwMode="auto">
          <a:xfrm>
            <a:off x="2895600" y="2819400"/>
            <a:ext cx="0" cy="1371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83" name="Line 19"/>
          <p:cNvSpPr>
            <a:spLocks noChangeShapeType="1"/>
          </p:cNvSpPr>
          <p:nvPr/>
        </p:nvSpPr>
        <p:spPr bwMode="auto">
          <a:xfrm>
            <a:off x="4683125" y="1447800"/>
            <a:ext cx="0" cy="2743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84" name="Line 20"/>
          <p:cNvSpPr>
            <a:spLocks noChangeShapeType="1"/>
          </p:cNvSpPr>
          <p:nvPr/>
        </p:nvSpPr>
        <p:spPr bwMode="auto">
          <a:xfrm>
            <a:off x="5680075" y="2514600"/>
            <a:ext cx="0" cy="1676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85" name="Line 21"/>
          <p:cNvSpPr>
            <a:spLocks noChangeShapeType="1"/>
          </p:cNvSpPr>
          <p:nvPr/>
        </p:nvSpPr>
        <p:spPr bwMode="auto">
          <a:xfrm>
            <a:off x="4683125" y="2895600"/>
            <a:ext cx="990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aphicFrame>
        <p:nvGraphicFramePr>
          <p:cNvPr id="32770" name="Object 2"/>
          <p:cNvGraphicFramePr>
            <a:graphicFrameLocks noChangeAspect="1"/>
          </p:cNvGraphicFramePr>
          <p:nvPr>
            <p:extLst>
              <p:ext uri="{D42A27DB-BD31-4B8C-83A1-F6EECF244321}">
                <p14:modId xmlns:p14="http://schemas.microsoft.com/office/powerpoint/2010/main" val="435331684"/>
              </p:ext>
            </p:extLst>
          </p:nvPr>
        </p:nvGraphicFramePr>
        <p:xfrm>
          <a:off x="4800600" y="2514600"/>
          <a:ext cx="848179" cy="381000"/>
        </p:xfrm>
        <a:graphic>
          <a:graphicData uri="http://schemas.openxmlformats.org/presentationml/2006/ole">
            <mc:AlternateContent xmlns:mc="http://schemas.openxmlformats.org/markup-compatibility/2006">
              <mc:Choice xmlns:v="urn:schemas-microsoft-com:vml" Requires="v">
                <p:oleObj spid="_x0000_s32845" name="Equation" r:id="rId5" imgW="508000" imgH="228600" progId="Equation.3">
                  <p:embed/>
                </p:oleObj>
              </mc:Choice>
              <mc:Fallback>
                <p:oleObj name="Equation" r:id="rId5" imgW="508000" imgH="228600" progId="Equation.3">
                  <p:embed/>
                  <p:pic>
                    <p:nvPicPr>
                      <p:cNvPr id="0" name="Object 2"/>
                      <p:cNvPicPr>
                        <a:picLocks noChangeAspect="1" noChangeArrowheads="1"/>
                      </p:cNvPicPr>
                      <p:nvPr/>
                    </p:nvPicPr>
                    <p:blipFill>
                      <a:blip r:embed="rId6"/>
                      <a:srcRect/>
                      <a:stretch>
                        <a:fillRect/>
                      </a:stretch>
                    </p:blipFill>
                    <p:spPr bwMode="auto">
                      <a:xfrm>
                        <a:off x="4800600" y="2514600"/>
                        <a:ext cx="848179" cy="381000"/>
                      </a:xfrm>
                      <a:prstGeom prst="rect">
                        <a:avLst/>
                      </a:prstGeom>
                      <a:noFill/>
                      <a:ln>
                        <a:noFill/>
                      </a:ln>
                      <a:effectLst/>
                      <a:extLst/>
                    </p:spPr>
                  </p:pic>
                </p:oleObj>
              </mc:Fallback>
            </mc:AlternateContent>
          </a:graphicData>
        </a:graphic>
      </p:graphicFrame>
      <p:sp>
        <p:nvSpPr>
          <p:cNvPr id="32786" name="Text Box 24"/>
          <p:cNvSpPr txBox="1">
            <a:spLocks noChangeArrowheads="1"/>
          </p:cNvSpPr>
          <p:nvPr/>
        </p:nvSpPr>
        <p:spPr bwMode="auto">
          <a:xfrm>
            <a:off x="3863975" y="3352800"/>
            <a:ext cx="1698625"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Middle 95%</a:t>
            </a:r>
          </a:p>
        </p:txBody>
      </p:sp>
      <p:sp>
        <p:nvSpPr>
          <p:cNvPr id="32787" name="Text Box 25"/>
          <p:cNvSpPr txBox="1">
            <a:spLocks noChangeArrowheads="1"/>
          </p:cNvSpPr>
          <p:nvPr/>
        </p:nvSpPr>
        <p:spPr bwMode="auto">
          <a:xfrm>
            <a:off x="2438400" y="4267200"/>
            <a:ext cx="8771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smtClean="0"/>
              <a:t>480.4</a:t>
            </a:r>
            <a:endParaRPr lang="en-US" dirty="0"/>
          </a:p>
        </p:txBody>
      </p:sp>
      <p:sp>
        <p:nvSpPr>
          <p:cNvPr id="32788" name="Text Box 26"/>
          <p:cNvSpPr txBox="1">
            <a:spLocks noChangeArrowheads="1"/>
          </p:cNvSpPr>
          <p:nvPr/>
        </p:nvSpPr>
        <p:spPr bwMode="auto">
          <a:xfrm>
            <a:off x="4343400" y="4267200"/>
            <a:ext cx="6463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smtClean="0"/>
              <a:t>500</a:t>
            </a:r>
            <a:endParaRPr lang="en-US" dirty="0"/>
          </a:p>
        </p:txBody>
      </p:sp>
      <p:sp>
        <p:nvSpPr>
          <p:cNvPr id="32789" name="Text Box 27"/>
          <p:cNvSpPr txBox="1">
            <a:spLocks noChangeArrowheads="1"/>
          </p:cNvSpPr>
          <p:nvPr/>
        </p:nvSpPr>
        <p:spPr bwMode="auto">
          <a:xfrm>
            <a:off x="5988050" y="4267200"/>
            <a:ext cx="8771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smtClean="0"/>
              <a:t>519.6</a:t>
            </a:r>
            <a:endParaRPr lang="en-US" dirty="0"/>
          </a:p>
        </p:txBody>
      </p:sp>
      <p:sp>
        <p:nvSpPr>
          <p:cNvPr id="32790" name="Text Box 28"/>
          <p:cNvSpPr txBox="1">
            <a:spLocks noChangeArrowheads="1"/>
          </p:cNvSpPr>
          <p:nvPr/>
        </p:nvSpPr>
        <p:spPr bwMode="auto">
          <a:xfrm>
            <a:off x="6781800" y="3505200"/>
            <a:ext cx="19351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Very Unlikely</a:t>
            </a:r>
          </a:p>
        </p:txBody>
      </p:sp>
      <p:sp>
        <p:nvSpPr>
          <p:cNvPr id="32791" name="Text Box 30"/>
          <p:cNvSpPr txBox="1">
            <a:spLocks noChangeArrowheads="1"/>
          </p:cNvSpPr>
          <p:nvPr/>
        </p:nvSpPr>
        <p:spPr bwMode="auto">
          <a:xfrm>
            <a:off x="685800" y="3505200"/>
            <a:ext cx="19351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Very Unlikely</a:t>
            </a:r>
          </a:p>
        </p:txBody>
      </p:sp>
      <p:grpSp>
        <p:nvGrpSpPr>
          <p:cNvPr id="32792" name="Group 32"/>
          <p:cNvGrpSpPr>
            <a:grpSpLocks/>
          </p:cNvGrpSpPr>
          <p:nvPr/>
        </p:nvGrpSpPr>
        <p:grpSpPr bwMode="auto">
          <a:xfrm>
            <a:off x="7740650" y="3962400"/>
            <a:ext cx="404813" cy="457200"/>
            <a:chOff x="4876" y="2496"/>
            <a:chExt cx="255" cy="288"/>
          </a:xfrm>
        </p:grpSpPr>
        <p:sp>
          <p:nvSpPr>
            <p:cNvPr id="32802" name="Text Box 29"/>
            <p:cNvSpPr txBox="1">
              <a:spLocks noChangeArrowheads="1"/>
            </p:cNvSpPr>
            <p:nvPr/>
          </p:nvSpPr>
          <p:spPr bwMode="auto">
            <a:xfrm>
              <a:off x="4876" y="2496"/>
              <a:ext cx="25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X</a:t>
              </a:r>
            </a:p>
          </p:txBody>
        </p:sp>
        <p:sp>
          <p:nvSpPr>
            <p:cNvPr id="32803" name="Line 31"/>
            <p:cNvSpPr>
              <a:spLocks noChangeShapeType="1"/>
            </p:cNvSpPr>
            <p:nvPr/>
          </p:nvSpPr>
          <p:spPr bwMode="auto">
            <a:xfrm>
              <a:off x="4922" y="2544"/>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32793" name="Text Box 33"/>
          <p:cNvSpPr txBox="1">
            <a:spLocks noChangeArrowheads="1"/>
          </p:cNvSpPr>
          <p:nvPr/>
        </p:nvSpPr>
        <p:spPr bwMode="auto">
          <a:xfrm>
            <a:off x="4516438" y="4572000"/>
            <a:ext cx="3603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µ</a:t>
            </a:r>
          </a:p>
        </p:txBody>
      </p:sp>
      <p:sp>
        <p:nvSpPr>
          <p:cNvPr id="32794" name="Line 34"/>
          <p:cNvSpPr>
            <a:spLocks noChangeShapeType="1"/>
          </p:cNvSpPr>
          <p:nvPr/>
        </p:nvSpPr>
        <p:spPr bwMode="auto">
          <a:xfrm>
            <a:off x="1752600" y="5181600"/>
            <a:ext cx="6019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95" name="Line 35"/>
          <p:cNvSpPr>
            <a:spLocks noChangeShapeType="1"/>
          </p:cNvSpPr>
          <p:nvPr/>
        </p:nvSpPr>
        <p:spPr bwMode="auto">
          <a:xfrm>
            <a:off x="4683125" y="50292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96" name="Line 36"/>
          <p:cNvSpPr>
            <a:spLocks noChangeShapeType="1"/>
          </p:cNvSpPr>
          <p:nvPr/>
        </p:nvSpPr>
        <p:spPr bwMode="auto">
          <a:xfrm>
            <a:off x="6400800" y="50292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97" name="Line 37"/>
          <p:cNvSpPr>
            <a:spLocks noChangeShapeType="1"/>
          </p:cNvSpPr>
          <p:nvPr/>
        </p:nvSpPr>
        <p:spPr bwMode="auto">
          <a:xfrm>
            <a:off x="2909888" y="50292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98" name="Text Box 38"/>
          <p:cNvSpPr txBox="1">
            <a:spLocks noChangeArrowheads="1"/>
          </p:cNvSpPr>
          <p:nvPr/>
        </p:nvSpPr>
        <p:spPr bwMode="auto">
          <a:xfrm>
            <a:off x="2514600" y="5257800"/>
            <a:ext cx="819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-1.96</a:t>
            </a:r>
          </a:p>
        </p:txBody>
      </p:sp>
      <p:sp>
        <p:nvSpPr>
          <p:cNvPr id="32799" name="Text Box 39"/>
          <p:cNvSpPr txBox="1">
            <a:spLocks noChangeArrowheads="1"/>
          </p:cNvSpPr>
          <p:nvPr/>
        </p:nvSpPr>
        <p:spPr bwMode="auto">
          <a:xfrm>
            <a:off x="4495800" y="52578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0</a:t>
            </a:r>
          </a:p>
        </p:txBody>
      </p:sp>
      <p:sp>
        <p:nvSpPr>
          <p:cNvPr id="32800" name="Text Box 40"/>
          <p:cNvSpPr txBox="1">
            <a:spLocks noChangeArrowheads="1"/>
          </p:cNvSpPr>
          <p:nvPr/>
        </p:nvSpPr>
        <p:spPr bwMode="auto">
          <a:xfrm>
            <a:off x="5943600" y="5257800"/>
            <a:ext cx="889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+1.96</a:t>
            </a:r>
          </a:p>
        </p:txBody>
      </p:sp>
      <p:sp>
        <p:nvSpPr>
          <p:cNvPr id="32801" name="Text Box 41"/>
          <p:cNvSpPr txBox="1">
            <a:spLocks noChangeArrowheads="1"/>
          </p:cNvSpPr>
          <p:nvPr/>
        </p:nvSpPr>
        <p:spPr bwMode="auto">
          <a:xfrm>
            <a:off x="7758113" y="4953000"/>
            <a:ext cx="3190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z</a:t>
            </a:r>
          </a:p>
        </p:txBody>
      </p:sp>
    </p:spTree>
  </p:cSld>
  <p:clrMapOvr>
    <a:masterClrMapping/>
  </p:clrMapOvr>
  <p:transition xmlns:p14="http://schemas.microsoft.com/office/powerpoint/2010/main">
    <p:pull dir="r"/>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847109"/>
            <a:ext cx="7772400" cy="1039091"/>
          </a:xfrm>
        </p:spPr>
        <p:txBody>
          <a:bodyPr/>
          <a:lstStyle/>
          <a:p>
            <a:r>
              <a:rPr lang="en-US" dirty="0" smtClean="0"/>
              <a:t>What is the effect of alcohol on fetal development?</a:t>
            </a:r>
            <a:endParaRPr lang="en-US" dirty="0"/>
          </a:p>
        </p:txBody>
      </p:sp>
      <p:sp>
        <p:nvSpPr>
          <p:cNvPr id="3" name="Slide Number Placeholder 2"/>
          <p:cNvSpPr>
            <a:spLocks noGrp="1"/>
          </p:cNvSpPr>
          <p:nvPr>
            <p:ph type="sldNum" sz="quarter" idx="12"/>
          </p:nvPr>
        </p:nvSpPr>
        <p:spPr/>
        <p:txBody>
          <a:bodyPr/>
          <a:lstStyle/>
          <a:p>
            <a:fld id="{7A66AAFE-F4CE-5846-8530-E67422CB8D67}" type="slidenum">
              <a:rPr lang="en-US" smtClean="0"/>
              <a:pPr/>
              <a:t>9</a:t>
            </a:fld>
            <a:endParaRPr lang="en-US"/>
          </a:p>
        </p:txBody>
      </p:sp>
    </p:spTree>
    <p:extLst>
      <p:ext uri="{BB962C8B-B14F-4D97-AF65-F5344CB8AC3E}">
        <p14:creationId xmlns:p14="http://schemas.microsoft.com/office/powerpoint/2010/main" val="3749948742"/>
      </p:ext>
    </p:extLst>
  </p:cSld>
  <p:clrMapOvr>
    <a:masterClrMapping/>
  </p:clrMapOvr>
  <p:transition xmlns:p14="http://schemas.microsoft.com/office/powerpoint/2010/main">
    <p:pull dir="r"/>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110"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110"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865</TotalTime>
  <Words>1695</Words>
  <Application>Microsoft Macintosh PowerPoint</Application>
  <PresentationFormat>On-screen Show (4:3)</PresentationFormat>
  <Paragraphs>490</Paragraphs>
  <Slides>36</Slides>
  <Notes>33</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36</vt:i4>
      </vt:variant>
    </vt:vector>
  </HeadingPairs>
  <TitlesOfParts>
    <vt:vector size="39" baseType="lpstr">
      <vt:lpstr>Blank Presentation</vt:lpstr>
      <vt:lpstr>Equation</vt:lpstr>
      <vt:lpstr>Microsoft Equation</vt:lpstr>
      <vt:lpstr>Chapter 8: Introduction to Hypothesis Testing</vt:lpstr>
      <vt:lpstr>Hypothesis Testing</vt:lpstr>
      <vt:lpstr>Before and after treatment comparisons</vt:lpstr>
      <vt:lpstr>Hypothesis Testing</vt:lpstr>
      <vt:lpstr>Infant handling problem</vt:lpstr>
      <vt:lpstr>Before and after treatment comparisons</vt:lpstr>
      <vt:lpstr>Hypothesis testing example problem</vt:lpstr>
      <vt:lpstr>Evaluating Hypotheses – Sampling Distribution</vt:lpstr>
      <vt:lpstr>What is the effect of alcohol on fetal development?</vt:lpstr>
      <vt:lpstr>Before and after treatment comparisons</vt:lpstr>
      <vt:lpstr>Hypothesis testing example problem</vt:lpstr>
      <vt:lpstr>Evaluating Hypotheses</vt:lpstr>
      <vt:lpstr>The distribution of sample means  (all possible experimental outcomes)  if the null hypothesis is true</vt:lpstr>
      <vt:lpstr>Normal curve with different alpha levels</vt:lpstr>
      <vt:lpstr>Null Hypothesis Rejection areas on distribution curve</vt:lpstr>
      <vt:lpstr>Hypothesis testing example problem</vt:lpstr>
      <vt:lpstr>Hypothesis testing example problem</vt:lpstr>
      <vt:lpstr>Hypothesis testing procedure</vt:lpstr>
      <vt:lpstr>Error Type / Correct Decision table</vt:lpstr>
      <vt:lpstr>Jury’s Verdict vs. Actual Situation</vt:lpstr>
      <vt:lpstr>Fixed coin (cheating) vs. OK coin (fair)</vt:lpstr>
      <vt:lpstr>Assumptions for Hypothesis Tests with z-scores:</vt:lpstr>
      <vt:lpstr>One-Tailed Hypothesis Tests</vt:lpstr>
      <vt:lpstr>Reading Improvement Problem</vt:lpstr>
      <vt:lpstr>Normal curve with rejection area on the positive side</vt:lpstr>
      <vt:lpstr>Two-tailed vs. One-tailed Tests</vt:lpstr>
      <vt:lpstr>Error and Power</vt:lpstr>
      <vt:lpstr>Factors Influencing Power (1 - )</vt:lpstr>
      <vt:lpstr>Distributions demonstrating power at the .05 and .01 levels</vt:lpstr>
      <vt:lpstr>Distributions demonstrating power with different size n’s</vt:lpstr>
      <vt:lpstr>Large distribution demonstrating power </vt:lpstr>
      <vt:lpstr>Large distribution demonstrating power (with closer means)</vt:lpstr>
      <vt:lpstr>Frequency distributions</vt:lpstr>
      <vt:lpstr>Are birth weights for babies of mothers who smoked during pregnancy significantly different?</vt:lpstr>
      <vt:lpstr>The distribution of sample means if the null hypothesis is true (all the possible outcomes)</vt:lpstr>
      <vt:lpstr>Distribution of sample means based on percentages</vt:lpstr>
    </vt:vector>
  </TitlesOfParts>
  <Company>University of Dayton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Hypothesis Testing</dc:title>
  <dc:creator>College of  Arts &amp; Sciences</dc:creator>
  <cp:lastModifiedBy>Robert Crutcher</cp:lastModifiedBy>
  <cp:revision>69</cp:revision>
  <cp:lastPrinted>2013-02-18T14:10:10Z</cp:lastPrinted>
  <dcterms:created xsi:type="dcterms:W3CDTF">2009-09-28T20:31:25Z</dcterms:created>
  <dcterms:modified xsi:type="dcterms:W3CDTF">2014-09-30T15:06:34Z</dcterms:modified>
</cp:coreProperties>
</file>