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FEC9D"/>
    <a:srgbClr val="9DC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24FEB2-7424-DF48-A1F4-C1AEC591E226}" type="datetime1">
              <a:rPr lang="en-US"/>
              <a:pPr/>
              <a:t>2/16/22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59C227-4E84-AB4C-8655-724020259B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63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0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0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0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3DCA17-4866-FD4F-999B-F72719982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95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DCA17-4866-FD4F-999B-F7271998282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00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E71BD6A-7075-2A44-86A6-9931B4FBFC44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0BC012D-AD85-AD41-8CCB-A74ABDB7EAED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10ABDAB-E176-9649-B668-7F8E50E58272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326862C-529E-374B-B38E-82CE5C12D573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DCA17-4866-FD4F-999B-F7271998282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66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DCA17-4866-FD4F-999B-F7271998282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06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4C43027-E10E-0E41-A9FA-CC90DFFE716D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8CE30FC-CFBE-B14F-901B-F2A0F235E7C1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741AF84-BAF7-2344-868E-8A45D88A6FED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4DAC720-3970-CE48-9332-96C489BD4EF1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48882BD-2312-1943-96CA-D1867C34362B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BA25037-5702-7E41-9267-9E4DD5327858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38D350F-7AD6-CF46-87AE-111F5E4706E3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AEA4FDC6-18DC-7242-BB0D-F282E0A15DC3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0E77F2-81C5-0F47-B939-0FF4BEF9F3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88190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DBFACD-D529-0242-90DA-457352EAFC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22000"/>
      </p:ext>
    </p:extLst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6C7A8-211B-F446-8BD8-1CB9AB88AB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6397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929EB5-D037-2E49-822B-A08A53F0D7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94109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9ABA2-310D-DC4C-B867-4BE698AE8E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16757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9302F-3C21-6444-B318-491C0BED98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2429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15F6C-EE78-D648-95B0-CF1C6AD03D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35264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4BD9D-3512-F345-9CC2-80B9DC36BD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53434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44D43-0724-EB42-8BF6-77169DDFC7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91392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D056D-4C19-EE42-A4B5-A1B7744C8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53269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C3C5A-2C29-0F44-9863-AC00B31F6F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98067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pitchFamily="-10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pitchFamily="-10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76CA48-586D-DE4E-AD02-6ACF963475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Chapter 9: Introduction to </a:t>
            </a:r>
            <a:br>
              <a:rPr lang="en-US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the t statistic</a:t>
            </a:r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6C16CEB-3F2E-5143-8604-D1B4CA358B09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752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Two-tailed Distribution with 15 degrees of freedom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1371600"/>
            <a:ext cx="621188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Freeform 5"/>
          <p:cNvSpPr>
            <a:spLocks/>
          </p:cNvSpPr>
          <p:nvPr/>
        </p:nvSpPr>
        <p:spPr bwMode="auto">
          <a:xfrm>
            <a:off x="1519238" y="4286250"/>
            <a:ext cx="769937" cy="400050"/>
          </a:xfrm>
          <a:custGeom>
            <a:avLst/>
            <a:gdLst>
              <a:gd name="T0" fmla="*/ 0 w 485"/>
              <a:gd name="T1" fmla="*/ 395288 h 252"/>
              <a:gd name="T2" fmla="*/ 292100 w 485"/>
              <a:gd name="T3" fmla="*/ 207963 h 252"/>
              <a:gd name="T4" fmla="*/ 500062 w 485"/>
              <a:gd name="T5" fmla="*/ 146050 h 252"/>
              <a:gd name="T6" fmla="*/ 561975 w 485"/>
              <a:gd name="T7" fmla="*/ 125413 h 252"/>
              <a:gd name="T8" fmla="*/ 666750 w 485"/>
              <a:gd name="T9" fmla="*/ 63500 h 252"/>
              <a:gd name="T10" fmla="*/ 708025 w 485"/>
              <a:gd name="T11" fmla="*/ 20638 h 252"/>
              <a:gd name="T12" fmla="*/ 769937 w 485"/>
              <a:gd name="T13" fmla="*/ 0 h 252"/>
              <a:gd name="T14" fmla="*/ 766762 w 485"/>
              <a:gd name="T15" fmla="*/ 400050 h 252"/>
              <a:gd name="T16" fmla="*/ 0 w 485"/>
              <a:gd name="T17" fmla="*/ 395288 h 2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85"/>
              <a:gd name="T28" fmla="*/ 0 h 252"/>
              <a:gd name="T29" fmla="*/ 485 w 485"/>
              <a:gd name="T30" fmla="*/ 252 h 25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85" h="252">
                <a:moveTo>
                  <a:pt x="0" y="249"/>
                </a:moveTo>
                <a:cubicBezTo>
                  <a:pt x="23" y="109"/>
                  <a:pt x="22" y="145"/>
                  <a:pt x="184" y="131"/>
                </a:cubicBezTo>
                <a:cubicBezTo>
                  <a:pt x="261" y="111"/>
                  <a:pt x="220" y="123"/>
                  <a:pt x="315" y="92"/>
                </a:cubicBezTo>
                <a:cubicBezTo>
                  <a:pt x="328" y="87"/>
                  <a:pt x="354" y="79"/>
                  <a:pt x="354" y="79"/>
                </a:cubicBezTo>
                <a:cubicBezTo>
                  <a:pt x="428" y="7"/>
                  <a:pt x="327" y="96"/>
                  <a:pt x="420" y="40"/>
                </a:cubicBezTo>
                <a:cubicBezTo>
                  <a:pt x="430" y="33"/>
                  <a:pt x="435" y="19"/>
                  <a:pt x="446" y="13"/>
                </a:cubicBezTo>
                <a:cubicBezTo>
                  <a:pt x="457" y="5"/>
                  <a:pt x="485" y="0"/>
                  <a:pt x="485" y="0"/>
                </a:cubicBezTo>
                <a:lnTo>
                  <a:pt x="483" y="252"/>
                </a:lnTo>
                <a:lnTo>
                  <a:pt x="0" y="249"/>
                </a:lnTo>
                <a:close/>
              </a:path>
            </a:pathLst>
          </a:custGeom>
          <a:solidFill>
            <a:srgbClr val="9DC281">
              <a:alpha val="39999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Freeform 6"/>
          <p:cNvSpPr>
            <a:spLocks/>
          </p:cNvSpPr>
          <p:nvPr/>
        </p:nvSpPr>
        <p:spPr bwMode="auto">
          <a:xfrm>
            <a:off x="6702425" y="4265613"/>
            <a:ext cx="792163" cy="420687"/>
          </a:xfrm>
          <a:custGeom>
            <a:avLst/>
            <a:gdLst>
              <a:gd name="T0" fmla="*/ 0 w 499"/>
              <a:gd name="T1" fmla="*/ 0 h 265"/>
              <a:gd name="T2" fmla="*/ 125413 w 499"/>
              <a:gd name="T3" fmla="*/ 61912 h 265"/>
              <a:gd name="T4" fmla="*/ 166688 w 499"/>
              <a:gd name="T5" fmla="*/ 104775 h 265"/>
              <a:gd name="T6" fmla="*/ 479425 w 499"/>
              <a:gd name="T7" fmla="*/ 207962 h 265"/>
              <a:gd name="T8" fmla="*/ 604838 w 499"/>
              <a:gd name="T9" fmla="*/ 249237 h 265"/>
              <a:gd name="T10" fmla="*/ 792163 w 499"/>
              <a:gd name="T11" fmla="*/ 249237 h 265"/>
              <a:gd name="T12" fmla="*/ 765175 w 499"/>
              <a:gd name="T13" fmla="*/ 420687 h 265"/>
              <a:gd name="T14" fmla="*/ 3175 w 499"/>
              <a:gd name="T15" fmla="*/ 420687 h 265"/>
              <a:gd name="T16" fmla="*/ 0 w 499"/>
              <a:gd name="T17" fmla="*/ 0 h 26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99"/>
              <a:gd name="T28" fmla="*/ 0 h 265"/>
              <a:gd name="T29" fmla="*/ 499 w 499"/>
              <a:gd name="T30" fmla="*/ 265 h 26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99" h="265">
                <a:moveTo>
                  <a:pt x="0" y="0"/>
                </a:moveTo>
                <a:cubicBezTo>
                  <a:pt x="41" y="13"/>
                  <a:pt x="43" y="10"/>
                  <a:pt x="79" y="39"/>
                </a:cubicBezTo>
                <a:cubicBezTo>
                  <a:pt x="88" y="46"/>
                  <a:pt x="93" y="60"/>
                  <a:pt x="105" y="66"/>
                </a:cubicBezTo>
                <a:cubicBezTo>
                  <a:pt x="163" y="95"/>
                  <a:pt x="239" y="110"/>
                  <a:pt x="302" y="131"/>
                </a:cubicBezTo>
                <a:cubicBezTo>
                  <a:pt x="303" y="131"/>
                  <a:pt x="379" y="157"/>
                  <a:pt x="381" y="157"/>
                </a:cubicBezTo>
                <a:cubicBezTo>
                  <a:pt x="420" y="157"/>
                  <a:pt x="459" y="157"/>
                  <a:pt x="499" y="157"/>
                </a:cubicBezTo>
                <a:lnTo>
                  <a:pt x="482" y="265"/>
                </a:lnTo>
                <a:lnTo>
                  <a:pt x="2" y="265"/>
                </a:lnTo>
                <a:lnTo>
                  <a:pt x="0" y="0"/>
                </a:lnTo>
                <a:close/>
              </a:path>
            </a:pathLst>
          </a:custGeom>
          <a:solidFill>
            <a:srgbClr val="9DC281">
              <a:alpha val="3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Line 7"/>
          <p:cNvSpPr>
            <a:spLocks noChangeShapeType="1"/>
          </p:cNvSpPr>
          <p:nvPr/>
        </p:nvSpPr>
        <p:spPr bwMode="auto">
          <a:xfrm>
            <a:off x="990600" y="46863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8"/>
          <p:cNvSpPr>
            <a:spLocks noChangeShapeType="1"/>
          </p:cNvSpPr>
          <p:nvPr/>
        </p:nvSpPr>
        <p:spPr bwMode="auto">
          <a:xfrm>
            <a:off x="2286000" y="3581400"/>
            <a:ext cx="1588" cy="1098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9"/>
          <p:cNvSpPr>
            <a:spLocks noChangeShapeType="1"/>
          </p:cNvSpPr>
          <p:nvPr/>
        </p:nvSpPr>
        <p:spPr bwMode="auto">
          <a:xfrm>
            <a:off x="6705600" y="3581400"/>
            <a:ext cx="0" cy="110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>
            <a:off x="2286000" y="4686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2"/>
          <p:cNvSpPr>
            <a:spLocks noChangeShapeType="1"/>
          </p:cNvSpPr>
          <p:nvPr/>
        </p:nvSpPr>
        <p:spPr bwMode="auto">
          <a:xfrm>
            <a:off x="6705600" y="4686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Text Box 13"/>
          <p:cNvSpPr txBox="1">
            <a:spLocks noChangeArrowheads="1"/>
          </p:cNvSpPr>
          <p:nvPr/>
        </p:nvSpPr>
        <p:spPr bwMode="auto">
          <a:xfrm>
            <a:off x="1798638" y="4876800"/>
            <a:ext cx="97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-2.131</a:t>
            </a:r>
          </a:p>
        </p:txBody>
      </p:sp>
      <p:sp>
        <p:nvSpPr>
          <p:cNvPr id="32780" name="Text Box 15"/>
          <p:cNvSpPr txBox="1">
            <a:spLocks noChangeArrowheads="1"/>
          </p:cNvSpPr>
          <p:nvPr/>
        </p:nvSpPr>
        <p:spPr bwMode="auto">
          <a:xfrm>
            <a:off x="6292850" y="4867275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2.131</a:t>
            </a:r>
          </a:p>
        </p:txBody>
      </p:sp>
      <p:sp>
        <p:nvSpPr>
          <p:cNvPr id="32781" name="Text Box 16"/>
          <p:cNvSpPr txBox="1">
            <a:spLocks noChangeArrowheads="1"/>
          </p:cNvSpPr>
          <p:nvPr/>
        </p:nvSpPr>
        <p:spPr bwMode="auto">
          <a:xfrm>
            <a:off x="533400" y="3367088"/>
            <a:ext cx="1358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Reject H</a:t>
            </a:r>
            <a:r>
              <a:rPr lang="en-US" baseline="-25000"/>
              <a:t>o</a:t>
            </a:r>
            <a:endParaRPr lang="en-US"/>
          </a:p>
        </p:txBody>
      </p:sp>
      <p:sp>
        <p:nvSpPr>
          <p:cNvPr id="32782" name="Text Box 18"/>
          <p:cNvSpPr txBox="1">
            <a:spLocks noChangeArrowheads="1"/>
          </p:cNvSpPr>
          <p:nvPr/>
        </p:nvSpPr>
        <p:spPr bwMode="auto">
          <a:xfrm>
            <a:off x="8213725" y="4433888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</a:t>
            </a:r>
          </a:p>
        </p:txBody>
      </p:sp>
      <p:sp>
        <p:nvSpPr>
          <p:cNvPr id="32783" name="Text Box 19"/>
          <p:cNvSpPr txBox="1">
            <a:spLocks noChangeArrowheads="1"/>
          </p:cNvSpPr>
          <p:nvPr/>
        </p:nvSpPr>
        <p:spPr bwMode="auto">
          <a:xfrm>
            <a:off x="3443288" y="4267200"/>
            <a:ext cx="2119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Fail to reject H</a:t>
            </a:r>
            <a:r>
              <a:rPr lang="en-US" baseline="-25000"/>
              <a:t>o</a:t>
            </a:r>
            <a:endParaRPr lang="en-US"/>
          </a:p>
        </p:txBody>
      </p:sp>
      <p:sp>
        <p:nvSpPr>
          <p:cNvPr id="32784" name="Text Box 20"/>
          <p:cNvSpPr txBox="1">
            <a:spLocks noChangeArrowheads="1"/>
          </p:cNvSpPr>
          <p:nvPr/>
        </p:nvSpPr>
        <p:spPr bwMode="auto">
          <a:xfrm>
            <a:off x="7162800" y="3367088"/>
            <a:ext cx="1358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Reject H</a:t>
            </a:r>
            <a:r>
              <a:rPr lang="en-US" baseline="-25000"/>
              <a:t>o</a:t>
            </a:r>
            <a:endParaRPr lang="en-US"/>
          </a:p>
        </p:txBody>
      </p:sp>
      <p:sp>
        <p:nvSpPr>
          <p:cNvPr id="32785" name="Line 21"/>
          <p:cNvSpPr>
            <a:spLocks noChangeShapeType="1"/>
          </p:cNvSpPr>
          <p:nvPr/>
        </p:nvSpPr>
        <p:spPr bwMode="auto">
          <a:xfrm flipH="1">
            <a:off x="18288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22"/>
          <p:cNvSpPr>
            <a:spLocks noChangeShapeType="1"/>
          </p:cNvSpPr>
          <p:nvPr/>
        </p:nvSpPr>
        <p:spPr bwMode="auto">
          <a:xfrm>
            <a:off x="67056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Text Box 24"/>
          <p:cNvSpPr txBox="1">
            <a:spLocks noChangeArrowheads="1"/>
          </p:cNvSpPr>
          <p:nvPr/>
        </p:nvSpPr>
        <p:spPr bwMode="auto">
          <a:xfrm>
            <a:off x="6232525" y="1812925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df = 15</a:t>
            </a:r>
          </a:p>
        </p:txBody>
      </p:sp>
      <p:sp>
        <p:nvSpPr>
          <p:cNvPr id="32788" name="Slide Number Placeholder 1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175DE50-56DB-294C-8DB9-84D47D12A64C}" type="slidenum">
              <a:rPr lang="en-US" sz="1400"/>
              <a:pPr/>
              <a:t>10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752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One tailed Distribution with 15 degrees of freedom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1371600"/>
            <a:ext cx="621188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Line 6"/>
          <p:cNvSpPr>
            <a:spLocks noChangeShapeType="1"/>
          </p:cNvSpPr>
          <p:nvPr/>
        </p:nvSpPr>
        <p:spPr bwMode="auto">
          <a:xfrm>
            <a:off x="990600" y="46863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8"/>
          <p:cNvSpPr>
            <a:spLocks noChangeShapeType="1"/>
          </p:cNvSpPr>
          <p:nvPr/>
        </p:nvSpPr>
        <p:spPr bwMode="auto">
          <a:xfrm>
            <a:off x="6324600" y="3581400"/>
            <a:ext cx="0" cy="110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Line 10"/>
          <p:cNvSpPr>
            <a:spLocks noChangeShapeType="1"/>
          </p:cNvSpPr>
          <p:nvPr/>
        </p:nvSpPr>
        <p:spPr bwMode="auto">
          <a:xfrm>
            <a:off x="63246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Text Box 12"/>
          <p:cNvSpPr txBox="1">
            <a:spLocks noChangeArrowheads="1"/>
          </p:cNvSpPr>
          <p:nvPr/>
        </p:nvSpPr>
        <p:spPr bwMode="auto">
          <a:xfrm>
            <a:off x="5943600" y="4867275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1.753</a:t>
            </a:r>
          </a:p>
        </p:txBody>
      </p:sp>
      <p:sp>
        <p:nvSpPr>
          <p:cNvPr id="34824" name="Text Box 14"/>
          <p:cNvSpPr txBox="1">
            <a:spLocks noChangeArrowheads="1"/>
          </p:cNvSpPr>
          <p:nvPr/>
        </p:nvSpPr>
        <p:spPr bwMode="auto">
          <a:xfrm>
            <a:off x="8213725" y="4433888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</a:t>
            </a:r>
          </a:p>
        </p:txBody>
      </p:sp>
      <p:sp>
        <p:nvSpPr>
          <p:cNvPr id="34825" name="Text Box 15"/>
          <p:cNvSpPr txBox="1">
            <a:spLocks noChangeArrowheads="1"/>
          </p:cNvSpPr>
          <p:nvPr/>
        </p:nvSpPr>
        <p:spPr bwMode="auto">
          <a:xfrm>
            <a:off x="3429000" y="4267200"/>
            <a:ext cx="2119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Fail to reject H</a:t>
            </a:r>
            <a:r>
              <a:rPr lang="en-US" baseline="-25000"/>
              <a:t>o</a:t>
            </a:r>
            <a:endParaRPr lang="en-US"/>
          </a:p>
        </p:txBody>
      </p:sp>
      <p:sp>
        <p:nvSpPr>
          <p:cNvPr id="34826" name="Text Box 16"/>
          <p:cNvSpPr txBox="1">
            <a:spLocks noChangeArrowheads="1"/>
          </p:cNvSpPr>
          <p:nvPr/>
        </p:nvSpPr>
        <p:spPr bwMode="auto">
          <a:xfrm>
            <a:off x="6781800" y="3367088"/>
            <a:ext cx="1358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Reject H</a:t>
            </a:r>
            <a:r>
              <a:rPr lang="en-US" baseline="-25000"/>
              <a:t>o</a:t>
            </a:r>
            <a:endParaRPr lang="en-US"/>
          </a:p>
        </p:txBody>
      </p:sp>
      <p:sp>
        <p:nvSpPr>
          <p:cNvPr id="34827" name="Line 18"/>
          <p:cNvSpPr>
            <a:spLocks noChangeShapeType="1"/>
          </p:cNvSpPr>
          <p:nvPr/>
        </p:nvSpPr>
        <p:spPr bwMode="auto">
          <a:xfrm>
            <a:off x="63246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Text Box 19"/>
          <p:cNvSpPr txBox="1">
            <a:spLocks noChangeArrowheads="1"/>
          </p:cNvSpPr>
          <p:nvPr/>
        </p:nvSpPr>
        <p:spPr bwMode="auto">
          <a:xfrm>
            <a:off x="6232525" y="1812925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df = 15</a:t>
            </a:r>
          </a:p>
        </p:txBody>
      </p:sp>
      <p:sp>
        <p:nvSpPr>
          <p:cNvPr id="34829" name="Freeform 22"/>
          <p:cNvSpPr>
            <a:spLocks/>
          </p:cNvSpPr>
          <p:nvPr/>
        </p:nvSpPr>
        <p:spPr bwMode="auto">
          <a:xfrm>
            <a:off x="6318250" y="3827463"/>
            <a:ext cx="1196975" cy="939800"/>
          </a:xfrm>
          <a:custGeom>
            <a:avLst/>
            <a:gdLst>
              <a:gd name="T0" fmla="*/ 6350 w 754"/>
              <a:gd name="T1" fmla="*/ 820738 h 592"/>
              <a:gd name="T2" fmla="*/ 9525 w 754"/>
              <a:gd name="T3" fmla="*/ 23813 h 592"/>
              <a:gd name="T4" fmla="*/ 31750 w 754"/>
              <a:gd name="T5" fmla="*/ 87313 h 592"/>
              <a:gd name="T6" fmla="*/ 73025 w 754"/>
              <a:gd name="T7" fmla="*/ 107950 h 592"/>
              <a:gd name="T8" fmla="*/ 219075 w 754"/>
              <a:gd name="T9" fmla="*/ 274638 h 592"/>
              <a:gd name="T10" fmla="*/ 322263 w 754"/>
              <a:gd name="T11" fmla="*/ 377825 h 592"/>
              <a:gd name="T12" fmla="*/ 406400 w 754"/>
              <a:gd name="T13" fmla="*/ 461963 h 592"/>
              <a:gd name="T14" fmla="*/ 593725 w 754"/>
              <a:gd name="T15" fmla="*/ 544513 h 592"/>
              <a:gd name="T16" fmla="*/ 760413 w 754"/>
              <a:gd name="T17" fmla="*/ 628650 h 592"/>
              <a:gd name="T18" fmla="*/ 1176338 w 754"/>
              <a:gd name="T19" fmla="*/ 711200 h 592"/>
              <a:gd name="T20" fmla="*/ 1196975 w 754"/>
              <a:gd name="T21" fmla="*/ 857250 h 592"/>
              <a:gd name="T22" fmla="*/ 6350 w 754"/>
              <a:gd name="T23" fmla="*/ 820738 h 59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54"/>
              <a:gd name="T37" fmla="*/ 0 h 592"/>
              <a:gd name="T38" fmla="*/ 754 w 754"/>
              <a:gd name="T39" fmla="*/ 592 h 59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54" h="592">
                <a:moveTo>
                  <a:pt x="4" y="517"/>
                </a:moveTo>
                <a:cubicBezTo>
                  <a:pt x="4" y="349"/>
                  <a:pt x="0" y="182"/>
                  <a:pt x="6" y="15"/>
                </a:cubicBezTo>
                <a:cubicBezTo>
                  <a:pt x="6" y="0"/>
                  <a:pt x="11" y="43"/>
                  <a:pt x="20" y="55"/>
                </a:cubicBezTo>
                <a:cubicBezTo>
                  <a:pt x="25" y="62"/>
                  <a:pt x="37" y="63"/>
                  <a:pt x="46" y="68"/>
                </a:cubicBezTo>
                <a:cubicBezTo>
                  <a:pt x="106" y="160"/>
                  <a:pt x="71" y="129"/>
                  <a:pt x="138" y="173"/>
                </a:cubicBezTo>
                <a:cubicBezTo>
                  <a:pt x="188" y="248"/>
                  <a:pt x="135" y="179"/>
                  <a:pt x="203" y="238"/>
                </a:cubicBezTo>
                <a:cubicBezTo>
                  <a:pt x="221" y="254"/>
                  <a:pt x="232" y="283"/>
                  <a:pt x="256" y="291"/>
                </a:cubicBezTo>
                <a:cubicBezTo>
                  <a:pt x="298" y="305"/>
                  <a:pt x="331" y="329"/>
                  <a:pt x="374" y="343"/>
                </a:cubicBezTo>
                <a:cubicBezTo>
                  <a:pt x="419" y="390"/>
                  <a:pt x="387" y="365"/>
                  <a:pt x="479" y="396"/>
                </a:cubicBezTo>
                <a:cubicBezTo>
                  <a:pt x="568" y="425"/>
                  <a:pt x="643" y="448"/>
                  <a:pt x="741" y="448"/>
                </a:cubicBezTo>
                <a:lnTo>
                  <a:pt x="754" y="540"/>
                </a:lnTo>
                <a:cubicBezTo>
                  <a:pt x="170" y="552"/>
                  <a:pt x="311" y="592"/>
                  <a:pt x="4" y="517"/>
                </a:cubicBezTo>
                <a:close/>
              </a:path>
            </a:pathLst>
          </a:custGeom>
          <a:solidFill>
            <a:srgbClr val="9DC281">
              <a:alpha val="34117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EFEC42D-56BA-0B44-9F25-8AEA3A4BDC85}" type="slidenum">
              <a:rPr lang="en-US" sz="1400"/>
              <a:pPr/>
              <a:t>11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Assumptions of t test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26670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Values in sample must consist of </a:t>
            </a:r>
            <a:r>
              <a:rPr lang="en-US" u="sng">
                <a:latin typeface="Times" charset="0"/>
                <a:ea typeface="ＭＳ Ｐゴシック" charset="0"/>
                <a:cs typeface="ＭＳ Ｐゴシック" charset="0"/>
              </a:rPr>
              <a:t>independent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 observations</a:t>
            </a:r>
          </a:p>
          <a:p>
            <a:pPr marL="609600" indent="-609600" eaLnBrk="1" hangingPunct="1">
              <a:lnSpc>
                <a:spcPct val="26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Population sampled must be normal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A39032EC-77F5-644C-AB81-E94495A47544}" type="slidenum">
              <a:rPr lang="en-US" sz="1400"/>
              <a:pPr/>
              <a:t>12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Advantages of t statistic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You do not need to know the 	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 (standard deviation) of the population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spcAft>
                <a:spcPct val="50000"/>
              </a:spcAft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Use in situations where we do not have a </a:t>
            </a:r>
            <a:r>
              <a:rPr lang="ja-JP" alt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“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known</a:t>
            </a:r>
            <a:r>
              <a:rPr lang="ja-JP" alt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”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 population to serve as a before treatment standard</a:t>
            </a:r>
          </a:p>
          <a:p>
            <a:pPr marL="609600" indent="-609600" eaLnBrk="1" hangingPunct="1">
              <a:lnSpc>
                <a:spcPct val="9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H</a:t>
            </a:r>
            <a:r>
              <a:rPr lang="en-US" baseline="-25000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o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 can come from </a:t>
            </a:r>
            <a:r>
              <a:rPr lang="en-US" u="sng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theory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en-US" u="sng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prediction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, or </a:t>
            </a:r>
            <a:r>
              <a:rPr lang="en-US" u="sng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whatever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3B1A067-FE51-3841-8CB9-AF36D3FE924D}" type="slidenum">
              <a:rPr lang="en-US" sz="1400"/>
              <a:pPr/>
              <a:t>13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effect of RH Cerebral Brain Damage?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9EB5-D037-2E49-822B-A08A53F0D7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2591812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a standardized spatial skills test, normative data reveal that people typically get μ = 15 correct solutions. A psychologist selected a sample of n = 7 individuals with right cerebral hemisphere damage to test whether their performance on the spatial skills test is significantly impaired.</a:t>
            </a:r>
          </a:p>
          <a:p>
            <a:endParaRPr lang="en-US" dirty="0"/>
          </a:p>
          <a:p>
            <a:r>
              <a:rPr lang="en-US" dirty="0"/>
              <a:t>Unfortunately he has no information about the standard deviation  for the spatial skills test.</a:t>
            </a:r>
          </a:p>
        </p:txBody>
      </p:sp>
    </p:spTree>
    <p:extLst>
      <p:ext uri="{BB962C8B-B14F-4D97-AF65-F5344CB8AC3E}">
        <p14:creationId xmlns:p14="http://schemas.microsoft.com/office/powerpoint/2010/main" val="210415690"/>
      </p:ext>
    </p:extLst>
  </p:cSld>
  <p:clrMapOvr>
    <a:masterClrMapping/>
  </p:clrMapOvr>
  <p:transition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the Sum of the Squared Deviations (SS)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29EB5-D037-2E49-822B-A08A53F0D75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900" y="2311400"/>
            <a:ext cx="795020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49874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600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Population comparison before and after treatment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3505200" cy="184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09800"/>
            <a:ext cx="3505200" cy="184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505325" y="1752600"/>
            <a:ext cx="1841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/>
              <a:t>Treatment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267200" y="1600200"/>
            <a:ext cx="6096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22275" y="4052888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4987925" y="4059238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2244725" y="2249488"/>
            <a:ext cx="3175" cy="1789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6823075" y="2265363"/>
            <a:ext cx="3175" cy="1789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889125" y="4038600"/>
            <a:ext cx="854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µ = 30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6461125" y="4038600"/>
            <a:ext cx="712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µ = ?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219200" y="1524000"/>
            <a:ext cx="20812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Known population</a:t>
            </a:r>
          </a:p>
          <a:p>
            <a:pPr algn="ctr"/>
            <a:r>
              <a:rPr lang="en-US" sz="2000"/>
              <a:t>before treatment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640388" y="1524000"/>
            <a:ext cx="23352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Unknown population</a:t>
            </a:r>
          </a:p>
          <a:p>
            <a:pPr algn="ctr"/>
            <a:r>
              <a:rPr lang="en-US" sz="2000"/>
              <a:t>after treatment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1242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50292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Slide Number Placeholder 1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F387E40-3D2A-7E4C-B63F-A9C63AF2C10A}" type="slidenum">
              <a:rPr lang="en-US" sz="1400"/>
              <a:pPr/>
              <a:t>2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447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z and t formulas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505200" y="1209675"/>
          <a:ext cx="21590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4" imgW="965200" imgH="685800" progId="Equation.3">
                  <p:embed/>
                </p:oleObj>
              </mc:Choice>
              <mc:Fallback>
                <p:oleObj name="Equation" r:id="rId4" imgW="965200" imgH="685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209675"/>
                        <a:ext cx="2159000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548063" y="3800475"/>
          <a:ext cx="2073275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6" imgW="927100" imgH="685800" progId="Equation.3">
                  <p:embed/>
                </p:oleObj>
              </mc:Choice>
              <mc:Fallback>
                <p:oleObj name="Equation" r:id="rId6" imgW="927100" imgH="685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3" y="3800475"/>
                        <a:ext cx="2073275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4686076-A3A7-A342-AF71-534C577A8101}" type="slidenum">
              <a:rPr lang="en-US" sz="1400"/>
              <a:pPr/>
              <a:t>3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State the hypotheses:</a:t>
            </a:r>
          </a:p>
          <a:p>
            <a:pPr marL="990600" lvl="1" indent="-533400" eaLnBrk="1" hangingPunct="1">
              <a:lnSpc>
                <a:spcPct val="90000"/>
              </a:lnSpc>
              <a:buFont typeface="Times" charset="0"/>
              <a:buChar char="•"/>
            </a:pPr>
            <a:r>
              <a:rPr lang="en-US">
                <a:latin typeface="Times" charset="0"/>
                <a:ea typeface="ＭＳ Ｐゴシック" charset="0"/>
              </a:rPr>
              <a:t>e.g.	H</a:t>
            </a:r>
            <a:r>
              <a:rPr lang="en-US" baseline="-25000">
                <a:latin typeface="Times" charset="0"/>
                <a:ea typeface="ＭＳ Ｐゴシック" charset="0"/>
              </a:rPr>
              <a:t>o</a:t>
            </a:r>
            <a:r>
              <a:rPr lang="en-US">
                <a:latin typeface="Times" charset="0"/>
                <a:ea typeface="ＭＳ Ｐゴシック" charset="0"/>
              </a:rPr>
              <a:t> :  µ = 25</a:t>
            </a:r>
          </a:p>
          <a:p>
            <a:pPr marL="990600" lvl="1" indent="-533400" eaLnBrk="1" hangingPunct="1">
              <a:lnSpc>
                <a:spcPct val="90000"/>
              </a:lnSpc>
              <a:buFont typeface="Times" charset="0"/>
              <a:buNone/>
            </a:pPr>
            <a:r>
              <a:rPr lang="en-US">
                <a:latin typeface="Times" charset="0"/>
                <a:ea typeface="ＭＳ Ｐゴシック" charset="0"/>
              </a:rPr>
              <a:t>		H</a:t>
            </a:r>
            <a:r>
              <a:rPr lang="en-US" baseline="-25000">
                <a:latin typeface="Times" charset="0"/>
                <a:ea typeface="ＭＳ Ｐゴシック" charset="0"/>
              </a:rPr>
              <a:t>1</a:t>
            </a:r>
            <a:r>
              <a:rPr lang="en-US">
                <a:latin typeface="Times" charset="0"/>
                <a:ea typeface="ＭＳ Ｐゴシック" charset="0"/>
              </a:rPr>
              <a:t> :  µ ≠ 25</a:t>
            </a:r>
          </a:p>
          <a:p>
            <a:pPr marL="990600" lvl="1" indent="-533400" eaLnBrk="1" hangingPunct="1">
              <a:lnSpc>
                <a:spcPct val="90000"/>
              </a:lnSpc>
              <a:buFont typeface="Times" charset="0"/>
              <a:buNone/>
            </a:pPr>
            <a:r>
              <a:rPr lang="en-US">
                <a:latin typeface="Times" charset="0"/>
                <a:ea typeface="ＭＳ Ｐゴシック" charset="0"/>
              </a:rPr>
              <a:t>	</a:t>
            </a:r>
            <a:r>
              <a:rPr lang="en-US">
                <a:latin typeface="Times" charset="0"/>
                <a:ea typeface="ＭＳ Ｐゴシック" charset="0"/>
                <a:sym typeface="Symbol" charset="0"/>
              </a:rPr>
              <a:t> = .01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spcAft>
                <a:spcPct val="50000"/>
              </a:spcAft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Set the criteria for decision</a:t>
            </a:r>
          </a:p>
          <a:p>
            <a:pPr marL="609600" indent="-609600" eaLnBrk="1" hangingPunct="1">
              <a:lnSpc>
                <a:spcPct val="9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Collect sample data and compute sample statistic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spcAft>
                <a:spcPct val="50000"/>
              </a:spcAft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Decision (retain / reject H</a:t>
            </a:r>
            <a:r>
              <a:rPr lang="en-US" baseline="-25000">
                <a:latin typeface="Times" charset="0"/>
                <a:ea typeface="ＭＳ Ｐゴシック" charset="0"/>
                <a:cs typeface="ＭＳ Ｐゴシック" charset="0"/>
              </a:rPr>
              <a:t>o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Conclusion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3231DAB-D1E7-1441-A970-D603638768EB}" type="slidenum">
              <a:rPr lang="en-US" sz="1400"/>
              <a:pPr/>
              <a:t>4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600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Comparison of a normal distribution to 2 t-distributions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1676400"/>
            <a:ext cx="6559550" cy="399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803275" y="56388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4495800" y="1752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 flipH="1">
            <a:off x="4495800" y="990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 flipH="1">
            <a:off x="4745038" y="1449388"/>
            <a:ext cx="230187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 flipH="1">
            <a:off x="4953000" y="1981200"/>
            <a:ext cx="173038" cy="41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4479925" y="639763"/>
            <a:ext cx="2189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Normal distribution</a:t>
            </a:r>
          </a:p>
        </p:txBody>
      </p:sp>
      <p:sp>
        <p:nvSpPr>
          <p:cNvPr id="22538" name="Text Box 11"/>
          <p:cNvSpPr txBox="1">
            <a:spLocks noChangeArrowheads="1"/>
          </p:cNvSpPr>
          <p:nvPr/>
        </p:nvSpPr>
        <p:spPr bwMode="auto">
          <a:xfrm>
            <a:off x="4973638" y="1127125"/>
            <a:ext cx="2352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t distribution, df = 20</a:t>
            </a:r>
          </a:p>
        </p:txBody>
      </p:sp>
      <p:sp>
        <p:nvSpPr>
          <p:cNvPr id="22539" name="Text Box 12"/>
          <p:cNvSpPr txBox="1">
            <a:spLocks noChangeArrowheads="1"/>
          </p:cNvSpPr>
          <p:nvPr/>
        </p:nvSpPr>
        <p:spPr bwMode="auto">
          <a:xfrm>
            <a:off x="5105400" y="1676400"/>
            <a:ext cx="2219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t distribution, df = 5</a:t>
            </a:r>
          </a:p>
        </p:txBody>
      </p:sp>
      <p:sp>
        <p:nvSpPr>
          <p:cNvPr id="22540" name="Text Box 13"/>
          <p:cNvSpPr txBox="1">
            <a:spLocks noChangeArrowheads="1"/>
          </p:cNvSpPr>
          <p:nvPr/>
        </p:nvSpPr>
        <p:spPr bwMode="auto">
          <a:xfrm>
            <a:off x="4337050" y="592772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0</a:t>
            </a:r>
          </a:p>
        </p:txBody>
      </p:sp>
      <p:sp>
        <p:nvSpPr>
          <p:cNvPr id="2254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3E67559-2885-9F4C-BCD7-B9505EE16C6A}" type="slidenum">
              <a:rPr lang="en-US" sz="1400"/>
              <a:pPr/>
              <a:t>5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676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Proportion table</a:t>
            </a:r>
          </a:p>
        </p:txBody>
      </p:sp>
      <p:graphicFrame>
        <p:nvGraphicFramePr>
          <p:cNvPr id="7272" name="Group 104"/>
          <p:cNvGraphicFramePr>
            <a:graphicFrameLocks noGrp="1"/>
          </p:cNvGraphicFramePr>
          <p:nvPr/>
        </p:nvGraphicFramePr>
        <p:xfrm>
          <a:off x="1524000" y="914400"/>
          <a:ext cx="6248400" cy="1584816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081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Proportion in One Tail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C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-106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0.25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0.10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0.05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0.025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0.01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0.005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C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81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Proportion in Two Tails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df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0.50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0.20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0.10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0.05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0.02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0.01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440" name="Group 272"/>
          <p:cNvGraphicFramePr>
            <a:graphicFrameLocks noGrp="1"/>
          </p:cNvGraphicFramePr>
          <p:nvPr/>
        </p:nvGraphicFramePr>
        <p:xfrm>
          <a:off x="1524000" y="3048000"/>
          <a:ext cx="6248400" cy="281940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1.000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3.078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6.314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12.706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31.821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63.657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0.816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1.886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2.920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4.303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6.965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9.925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0.765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1.638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2.353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3.182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4.541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5.841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0.741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1.533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2.132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2.776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3.747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4.604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0.727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1.476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2.015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2.571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3.365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4.032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0.718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1.440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1.943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2.447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3.143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-106" charset="0"/>
                        </a:rPr>
                        <a:t>3.707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644" name="Line 273"/>
          <p:cNvSpPr>
            <a:spLocks noChangeShapeType="1"/>
          </p:cNvSpPr>
          <p:nvPr/>
        </p:nvSpPr>
        <p:spPr bwMode="auto">
          <a:xfrm>
            <a:off x="1600200" y="57912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C372FC1-BE4D-944E-8A4C-188F87BBC00F}" type="slidenum">
              <a:rPr lang="en-US" sz="1400"/>
              <a:pPr/>
              <a:t>6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752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Distribution segmented by top 5% and bottom 5%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1371600"/>
            <a:ext cx="621188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Line 5"/>
          <p:cNvSpPr>
            <a:spLocks noChangeShapeType="1"/>
          </p:cNvSpPr>
          <p:nvPr/>
        </p:nvSpPr>
        <p:spPr bwMode="auto">
          <a:xfrm>
            <a:off x="4495800" y="14859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Freeform 8"/>
          <p:cNvSpPr>
            <a:spLocks/>
          </p:cNvSpPr>
          <p:nvPr/>
        </p:nvSpPr>
        <p:spPr bwMode="auto">
          <a:xfrm>
            <a:off x="1519238" y="4286250"/>
            <a:ext cx="769937" cy="400050"/>
          </a:xfrm>
          <a:custGeom>
            <a:avLst/>
            <a:gdLst>
              <a:gd name="T0" fmla="*/ 0 w 485"/>
              <a:gd name="T1" fmla="*/ 395288 h 252"/>
              <a:gd name="T2" fmla="*/ 292100 w 485"/>
              <a:gd name="T3" fmla="*/ 207963 h 252"/>
              <a:gd name="T4" fmla="*/ 500062 w 485"/>
              <a:gd name="T5" fmla="*/ 146050 h 252"/>
              <a:gd name="T6" fmla="*/ 561975 w 485"/>
              <a:gd name="T7" fmla="*/ 125413 h 252"/>
              <a:gd name="T8" fmla="*/ 666750 w 485"/>
              <a:gd name="T9" fmla="*/ 63500 h 252"/>
              <a:gd name="T10" fmla="*/ 708025 w 485"/>
              <a:gd name="T11" fmla="*/ 20638 h 252"/>
              <a:gd name="T12" fmla="*/ 769937 w 485"/>
              <a:gd name="T13" fmla="*/ 0 h 252"/>
              <a:gd name="T14" fmla="*/ 766762 w 485"/>
              <a:gd name="T15" fmla="*/ 400050 h 252"/>
              <a:gd name="T16" fmla="*/ 0 w 485"/>
              <a:gd name="T17" fmla="*/ 395288 h 2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85"/>
              <a:gd name="T28" fmla="*/ 0 h 252"/>
              <a:gd name="T29" fmla="*/ 485 w 485"/>
              <a:gd name="T30" fmla="*/ 252 h 25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85" h="252">
                <a:moveTo>
                  <a:pt x="0" y="249"/>
                </a:moveTo>
                <a:cubicBezTo>
                  <a:pt x="23" y="109"/>
                  <a:pt x="22" y="145"/>
                  <a:pt x="184" y="131"/>
                </a:cubicBezTo>
                <a:cubicBezTo>
                  <a:pt x="261" y="111"/>
                  <a:pt x="220" y="123"/>
                  <a:pt x="315" y="92"/>
                </a:cubicBezTo>
                <a:cubicBezTo>
                  <a:pt x="328" y="87"/>
                  <a:pt x="354" y="79"/>
                  <a:pt x="354" y="79"/>
                </a:cubicBezTo>
                <a:cubicBezTo>
                  <a:pt x="428" y="7"/>
                  <a:pt x="327" y="96"/>
                  <a:pt x="420" y="40"/>
                </a:cubicBezTo>
                <a:cubicBezTo>
                  <a:pt x="430" y="33"/>
                  <a:pt x="435" y="19"/>
                  <a:pt x="446" y="13"/>
                </a:cubicBezTo>
                <a:cubicBezTo>
                  <a:pt x="457" y="5"/>
                  <a:pt x="485" y="0"/>
                  <a:pt x="485" y="0"/>
                </a:cubicBezTo>
                <a:lnTo>
                  <a:pt x="483" y="252"/>
                </a:lnTo>
                <a:lnTo>
                  <a:pt x="0" y="249"/>
                </a:lnTo>
                <a:close/>
              </a:path>
            </a:pathLst>
          </a:custGeom>
          <a:solidFill>
            <a:srgbClr val="9DC281">
              <a:alpha val="39999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Freeform 9"/>
          <p:cNvSpPr>
            <a:spLocks/>
          </p:cNvSpPr>
          <p:nvPr/>
        </p:nvSpPr>
        <p:spPr bwMode="auto">
          <a:xfrm>
            <a:off x="6702425" y="4265613"/>
            <a:ext cx="792163" cy="420687"/>
          </a:xfrm>
          <a:custGeom>
            <a:avLst/>
            <a:gdLst>
              <a:gd name="T0" fmla="*/ 0 w 499"/>
              <a:gd name="T1" fmla="*/ 0 h 265"/>
              <a:gd name="T2" fmla="*/ 125413 w 499"/>
              <a:gd name="T3" fmla="*/ 61912 h 265"/>
              <a:gd name="T4" fmla="*/ 166688 w 499"/>
              <a:gd name="T5" fmla="*/ 104775 h 265"/>
              <a:gd name="T6" fmla="*/ 479425 w 499"/>
              <a:gd name="T7" fmla="*/ 207962 h 265"/>
              <a:gd name="T8" fmla="*/ 604838 w 499"/>
              <a:gd name="T9" fmla="*/ 249237 h 265"/>
              <a:gd name="T10" fmla="*/ 792163 w 499"/>
              <a:gd name="T11" fmla="*/ 249237 h 265"/>
              <a:gd name="T12" fmla="*/ 765175 w 499"/>
              <a:gd name="T13" fmla="*/ 420687 h 265"/>
              <a:gd name="T14" fmla="*/ 3175 w 499"/>
              <a:gd name="T15" fmla="*/ 420687 h 265"/>
              <a:gd name="T16" fmla="*/ 0 w 499"/>
              <a:gd name="T17" fmla="*/ 0 h 26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99"/>
              <a:gd name="T28" fmla="*/ 0 h 265"/>
              <a:gd name="T29" fmla="*/ 499 w 499"/>
              <a:gd name="T30" fmla="*/ 265 h 26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99" h="265">
                <a:moveTo>
                  <a:pt x="0" y="0"/>
                </a:moveTo>
                <a:cubicBezTo>
                  <a:pt x="41" y="13"/>
                  <a:pt x="43" y="10"/>
                  <a:pt x="79" y="39"/>
                </a:cubicBezTo>
                <a:cubicBezTo>
                  <a:pt x="88" y="46"/>
                  <a:pt x="93" y="60"/>
                  <a:pt x="105" y="66"/>
                </a:cubicBezTo>
                <a:cubicBezTo>
                  <a:pt x="163" y="95"/>
                  <a:pt x="239" y="110"/>
                  <a:pt x="302" y="131"/>
                </a:cubicBezTo>
                <a:cubicBezTo>
                  <a:pt x="303" y="131"/>
                  <a:pt x="379" y="157"/>
                  <a:pt x="381" y="157"/>
                </a:cubicBezTo>
                <a:cubicBezTo>
                  <a:pt x="420" y="157"/>
                  <a:pt x="459" y="157"/>
                  <a:pt x="499" y="157"/>
                </a:cubicBezTo>
                <a:lnTo>
                  <a:pt x="482" y="265"/>
                </a:lnTo>
                <a:lnTo>
                  <a:pt x="2" y="265"/>
                </a:lnTo>
                <a:lnTo>
                  <a:pt x="0" y="0"/>
                </a:lnTo>
                <a:close/>
              </a:path>
            </a:pathLst>
          </a:custGeom>
          <a:solidFill>
            <a:srgbClr val="9DC281">
              <a:alpha val="3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10"/>
          <p:cNvSpPr>
            <a:spLocks noChangeShapeType="1"/>
          </p:cNvSpPr>
          <p:nvPr/>
        </p:nvSpPr>
        <p:spPr bwMode="auto">
          <a:xfrm>
            <a:off x="990600" y="46863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11"/>
          <p:cNvSpPr>
            <a:spLocks noChangeShapeType="1"/>
          </p:cNvSpPr>
          <p:nvPr/>
        </p:nvSpPr>
        <p:spPr bwMode="auto">
          <a:xfrm>
            <a:off x="2286000" y="4284663"/>
            <a:ext cx="1588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12"/>
          <p:cNvSpPr>
            <a:spLocks noChangeShapeType="1"/>
          </p:cNvSpPr>
          <p:nvPr/>
        </p:nvSpPr>
        <p:spPr bwMode="auto">
          <a:xfrm>
            <a:off x="6704013" y="4291013"/>
            <a:ext cx="1587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3"/>
          <p:cNvSpPr>
            <a:spLocks noChangeShapeType="1"/>
          </p:cNvSpPr>
          <p:nvPr/>
        </p:nvSpPr>
        <p:spPr bwMode="auto">
          <a:xfrm>
            <a:off x="2286000" y="4686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14"/>
          <p:cNvSpPr>
            <a:spLocks noChangeShapeType="1"/>
          </p:cNvSpPr>
          <p:nvPr/>
        </p:nvSpPr>
        <p:spPr bwMode="auto">
          <a:xfrm>
            <a:off x="4495800" y="4686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Line 15"/>
          <p:cNvSpPr>
            <a:spLocks noChangeShapeType="1"/>
          </p:cNvSpPr>
          <p:nvPr/>
        </p:nvSpPr>
        <p:spPr bwMode="auto">
          <a:xfrm>
            <a:off x="6705600" y="4686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Text Box 16"/>
          <p:cNvSpPr txBox="1">
            <a:spLocks noChangeArrowheads="1"/>
          </p:cNvSpPr>
          <p:nvPr/>
        </p:nvSpPr>
        <p:spPr bwMode="auto">
          <a:xfrm>
            <a:off x="1828800" y="4868863"/>
            <a:ext cx="839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-2.353</a:t>
            </a:r>
          </a:p>
        </p:txBody>
      </p:sp>
      <p:sp>
        <p:nvSpPr>
          <p:cNvPr id="26638" name="Text Box 17"/>
          <p:cNvSpPr txBox="1">
            <a:spLocks noChangeArrowheads="1"/>
          </p:cNvSpPr>
          <p:nvPr/>
        </p:nvSpPr>
        <p:spPr bwMode="auto">
          <a:xfrm>
            <a:off x="4343400" y="48593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0</a:t>
            </a:r>
          </a:p>
        </p:txBody>
      </p:sp>
      <p:sp>
        <p:nvSpPr>
          <p:cNvPr id="26639" name="Text Box 18"/>
          <p:cNvSpPr txBox="1">
            <a:spLocks noChangeArrowheads="1"/>
          </p:cNvSpPr>
          <p:nvPr/>
        </p:nvSpPr>
        <p:spPr bwMode="auto">
          <a:xfrm>
            <a:off x="6323013" y="4859338"/>
            <a:ext cx="755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2.353</a:t>
            </a:r>
          </a:p>
        </p:txBody>
      </p:sp>
      <p:sp>
        <p:nvSpPr>
          <p:cNvPr id="26640" name="Text Box 19"/>
          <p:cNvSpPr txBox="1">
            <a:spLocks noChangeArrowheads="1"/>
          </p:cNvSpPr>
          <p:nvPr/>
        </p:nvSpPr>
        <p:spPr bwMode="auto">
          <a:xfrm>
            <a:off x="1524000" y="3848100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5%</a:t>
            </a:r>
          </a:p>
        </p:txBody>
      </p:sp>
      <p:sp>
        <p:nvSpPr>
          <p:cNvPr id="26641" name="Text Box 20"/>
          <p:cNvSpPr txBox="1">
            <a:spLocks noChangeArrowheads="1"/>
          </p:cNvSpPr>
          <p:nvPr/>
        </p:nvSpPr>
        <p:spPr bwMode="auto">
          <a:xfrm>
            <a:off x="7010400" y="3848100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5%</a:t>
            </a:r>
          </a:p>
        </p:txBody>
      </p:sp>
      <p:sp>
        <p:nvSpPr>
          <p:cNvPr id="26642" name="Text Box 21"/>
          <p:cNvSpPr txBox="1">
            <a:spLocks noChangeArrowheads="1"/>
          </p:cNvSpPr>
          <p:nvPr/>
        </p:nvSpPr>
        <p:spPr bwMode="auto">
          <a:xfrm>
            <a:off x="8213725" y="4479925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t</a:t>
            </a:r>
          </a:p>
        </p:txBody>
      </p:sp>
      <p:sp>
        <p:nvSpPr>
          <p:cNvPr id="26643" name="Slide Number Placeholder 1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9ED5972-9C70-E745-89B1-09720F35ADDD}" type="slidenum">
              <a:rPr lang="en-US" sz="1400"/>
              <a:pPr/>
              <a:t>7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752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Distribution segmented by top 2.5% and bottom 2.5%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1371600"/>
            <a:ext cx="621188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4495800" y="14859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7"/>
          <p:cNvSpPr>
            <a:spLocks noChangeShapeType="1"/>
          </p:cNvSpPr>
          <p:nvPr/>
        </p:nvSpPr>
        <p:spPr bwMode="auto">
          <a:xfrm>
            <a:off x="990600" y="46863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9"/>
          <p:cNvSpPr>
            <a:spLocks noChangeShapeType="1"/>
          </p:cNvSpPr>
          <p:nvPr/>
        </p:nvSpPr>
        <p:spPr bwMode="auto">
          <a:xfrm>
            <a:off x="7008813" y="4425950"/>
            <a:ext cx="1587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11"/>
          <p:cNvSpPr>
            <a:spLocks noChangeShapeType="1"/>
          </p:cNvSpPr>
          <p:nvPr/>
        </p:nvSpPr>
        <p:spPr bwMode="auto">
          <a:xfrm>
            <a:off x="4495800" y="4686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Text Box 13"/>
          <p:cNvSpPr txBox="1">
            <a:spLocks noChangeArrowheads="1"/>
          </p:cNvSpPr>
          <p:nvPr/>
        </p:nvSpPr>
        <p:spPr bwMode="auto">
          <a:xfrm>
            <a:off x="1544638" y="4868863"/>
            <a:ext cx="839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-3.182</a:t>
            </a:r>
          </a:p>
        </p:txBody>
      </p:sp>
      <p:sp>
        <p:nvSpPr>
          <p:cNvPr id="28681" name="Text Box 14"/>
          <p:cNvSpPr txBox="1">
            <a:spLocks noChangeArrowheads="1"/>
          </p:cNvSpPr>
          <p:nvPr/>
        </p:nvSpPr>
        <p:spPr bwMode="auto">
          <a:xfrm>
            <a:off x="4343400" y="48593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0</a:t>
            </a:r>
          </a:p>
        </p:txBody>
      </p:sp>
      <p:sp>
        <p:nvSpPr>
          <p:cNvPr id="28682" name="Text Box 15"/>
          <p:cNvSpPr txBox="1">
            <a:spLocks noChangeArrowheads="1"/>
          </p:cNvSpPr>
          <p:nvPr/>
        </p:nvSpPr>
        <p:spPr bwMode="auto">
          <a:xfrm>
            <a:off x="6635750" y="4859338"/>
            <a:ext cx="755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3.182</a:t>
            </a:r>
          </a:p>
        </p:txBody>
      </p:sp>
      <p:sp>
        <p:nvSpPr>
          <p:cNvPr id="28683" name="Text Box 16"/>
          <p:cNvSpPr txBox="1">
            <a:spLocks noChangeArrowheads="1"/>
          </p:cNvSpPr>
          <p:nvPr/>
        </p:nvSpPr>
        <p:spPr bwMode="auto">
          <a:xfrm>
            <a:off x="1524000" y="3848100"/>
            <a:ext cx="712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2.5%</a:t>
            </a:r>
          </a:p>
        </p:txBody>
      </p:sp>
      <p:sp>
        <p:nvSpPr>
          <p:cNvPr id="28684" name="Text Box 17"/>
          <p:cNvSpPr txBox="1">
            <a:spLocks noChangeArrowheads="1"/>
          </p:cNvSpPr>
          <p:nvPr/>
        </p:nvSpPr>
        <p:spPr bwMode="auto">
          <a:xfrm>
            <a:off x="7010400" y="3848100"/>
            <a:ext cx="712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2.5%</a:t>
            </a:r>
          </a:p>
        </p:txBody>
      </p:sp>
      <p:sp>
        <p:nvSpPr>
          <p:cNvPr id="28685" name="Freeform 19"/>
          <p:cNvSpPr>
            <a:spLocks/>
          </p:cNvSpPr>
          <p:nvPr/>
        </p:nvSpPr>
        <p:spPr bwMode="auto">
          <a:xfrm>
            <a:off x="1425575" y="4476750"/>
            <a:ext cx="601663" cy="249238"/>
          </a:xfrm>
          <a:custGeom>
            <a:avLst/>
            <a:gdLst>
              <a:gd name="T0" fmla="*/ 93663 w 379"/>
              <a:gd name="T1" fmla="*/ 207963 h 157"/>
              <a:gd name="T2" fmla="*/ 114300 w 379"/>
              <a:gd name="T3" fmla="*/ 61913 h 157"/>
              <a:gd name="T4" fmla="*/ 239713 w 379"/>
              <a:gd name="T5" fmla="*/ 82550 h 157"/>
              <a:gd name="T6" fmla="*/ 552450 w 379"/>
              <a:gd name="T7" fmla="*/ 0 h 157"/>
              <a:gd name="T8" fmla="*/ 427038 w 379"/>
              <a:gd name="T9" fmla="*/ 249238 h 157"/>
              <a:gd name="T10" fmla="*/ 280988 w 379"/>
              <a:gd name="T11" fmla="*/ 228600 h 157"/>
              <a:gd name="T12" fmla="*/ 93663 w 379"/>
              <a:gd name="T13" fmla="*/ 207963 h 15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79"/>
              <a:gd name="T22" fmla="*/ 0 h 157"/>
              <a:gd name="T23" fmla="*/ 379 w 379"/>
              <a:gd name="T24" fmla="*/ 157 h 15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79" h="157">
                <a:moveTo>
                  <a:pt x="59" y="131"/>
                </a:moveTo>
                <a:cubicBezTo>
                  <a:pt x="63" y="100"/>
                  <a:pt x="48" y="59"/>
                  <a:pt x="72" y="39"/>
                </a:cubicBezTo>
                <a:cubicBezTo>
                  <a:pt x="92" y="21"/>
                  <a:pt x="124" y="53"/>
                  <a:pt x="151" y="52"/>
                </a:cubicBezTo>
                <a:cubicBezTo>
                  <a:pt x="216" y="47"/>
                  <a:pt x="283" y="0"/>
                  <a:pt x="348" y="0"/>
                </a:cubicBezTo>
                <a:cubicBezTo>
                  <a:pt x="350" y="140"/>
                  <a:pt x="379" y="120"/>
                  <a:pt x="269" y="157"/>
                </a:cubicBezTo>
                <a:cubicBezTo>
                  <a:pt x="238" y="152"/>
                  <a:pt x="207" y="147"/>
                  <a:pt x="177" y="144"/>
                </a:cubicBezTo>
                <a:cubicBezTo>
                  <a:pt x="61" y="130"/>
                  <a:pt x="0" y="131"/>
                  <a:pt x="59" y="131"/>
                </a:cubicBezTo>
                <a:close/>
              </a:path>
            </a:pathLst>
          </a:custGeom>
          <a:solidFill>
            <a:srgbClr val="9DC281">
              <a:alpha val="39999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20"/>
          <p:cNvSpPr>
            <a:spLocks noChangeShapeType="1"/>
          </p:cNvSpPr>
          <p:nvPr/>
        </p:nvSpPr>
        <p:spPr bwMode="auto">
          <a:xfrm>
            <a:off x="1981200" y="4446588"/>
            <a:ext cx="1588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Freeform 23"/>
          <p:cNvSpPr>
            <a:spLocks/>
          </p:cNvSpPr>
          <p:nvPr/>
        </p:nvSpPr>
        <p:spPr bwMode="auto">
          <a:xfrm>
            <a:off x="7004050" y="4456113"/>
            <a:ext cx="528638" cy="228600"/>
          </a:xfrm>
          <a:custGeom>
            <a:avLst/>
            <a:gdLst>
              <a:gd name="T0" fmla="*/ 11113 w 333"/>
              <a:gd name="T1" fmla="*/ 228600 h 144"/>
              <a:gd name="T2" fmla="*/ 31750 w 333"/>
              <a:gd name="T3" fmla="*/ 0 h 144"/>
              <a:gd name="T4" fmla="*/ 261938 w 333"/>
              <a:gd name="T5" fmla="*/ 61913 h 144"/>
              <a:gd name="T6" fmla="*/ 490538 w 333"/>
              <a:gd name="T7" fmla="*/ 82550 h 144"/>
              <a:gd name="T8" fmla="*/ 490538 w 333"/>
              <a:gd name="T9" fmla="*/ 228600 h 144"/>
              <a:gd name="T10" fmla="*/ 11113 w 333"/>
              <a:gd name="T11" fmla="*/ 228600 h 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3"/>
              <a:gd name="T19" fmla="*/ 0 h 144"/>
              <a:gd name="T20" fmla="*/ 333 w 333"/>
              <a:gd name="T21" fmla="*/ 144 h 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3" h="144">
                <a:moveTo>
                  <a:pt x="7" y="144"/>
                </a:moveTo>
                <a:cubicBezTo>
                  <a:pt x="26" y="85"/>
                  <a:pt x="0" y="58"/>
                  <a:pt x="20" y="0"/>
                </a:cubicBezTo>
                <a:cubicBezTo>
                  <a:pt x="69" y="9"/>
                  <a:pt x="115" y="34"/>
                  <a:pt x="165" y="39"/>
                </a:cubicBezTo>
                <a:cubicBezTo>
                  <a:pt x="213" y="43"/>
                  <a:pt x="270" y="23"/>
                  <a:pt x="309" y="52"/>
                </a:cubicBezTo>
                <a:cubicBezTo>
                  <a:pt x="333" y="70"/>
                  <a:pt x="309" y="113"/>
                  <a:pt x="309" y="144"/>
                </a:cubicBezTo>
                <a:cubicBezTo>
                  <a:pt x="208" y="144"/>
                  <a:pt x="107" y="144"/>
                  <a:pt x="7" y="144"/>
                </a:cubicBezTo>
                <a:close/>
              </a:path>
            </a:pathLst>
          </a:custGeom>
          <a:solidFill>
            <a:srgbClr val="9DC281">
              <a:alpha val="39999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Text Box 24"/>
          <p:cNvSpPr txBox="1">
            <a:spLocks noChangeArrowheads="1"/>
          </p:cNvSpPr>
          <p:nvPr/>
        </p:nvSpPr>
        <p:spPr bwMode="auto">
          <a:xfrm>
            <a:off x="8213725" y="4479925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t</a:t>
            </a:r>
          </a:p>
        </p:txBody>
      </p:sp>
      <p:sp>
        <p:nvSpPr>
          <p:cNvPr id="28689" name="Slide Number Placeholder 1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E7759E2-71A5-2E4A-AE60-A3E7B81A673A}" type="slidenum">
              <a:rPr lang="en-US" sz="1400"/>
              <a:pPr/>
              <a:t>8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752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Bird problem?</a:t>
            </a:r>
          </a:p>
        </p:txBody>
      </p:sp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62600" y="1752600"/>
            <a:ext cx="65405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6"/>
          <p:cNvSpPr>
            <a:spLocks noChangeArrowheads="1"/>
          </p:cNvSpPr>
          <p:nvPr/>
        </p:nvSpPr>
        <p:spPr bwMode="auto">
          <a:xfrm>
            <a:off x="1371600" y="990600"/>
            <a:ext cx="6477000" cy="1752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4572000" y="990600"/>
            <a:ext cx="152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2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19400" y="4851400"/>
            <a:ext cx="65405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Rectangle 9"/>
          <p:cNvSpPr>
            <a:spLocks noChangeArrowheads="1"/>
          </p:cNvSpPr>
          <p:nvPr/>
        </p:nvSpPr>
        <p:spPr bwMode="auto">
          <a:xfrm>
            <a:off x="1371600" y="4068763"/>
            <a:ext cx="6477000" cy="1752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Rectangle 10"/>
          <p:cNvSpPr>
            <a:spLocks noChangeArrowheads="1"/>
          </p:cNvSpPr>
          <p:nvPr/>
        </p:nvSpPr>
        <p:spPr bwMode="auto">
          <a:xfrm>
            <a:off x="4572000" y="4059238"/>
            <a:ext cx="152400" cy="868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2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411663"/>
            <a:ext cx="457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0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097463"/>
            <a:ext cx="457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1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716463"/>
            <a:ext cx="457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43400"/>
            <a:ext cx="45720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3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326063"/>
            <a:ext cx="457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4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10C8685-0F9F-334A-9A89-5A9A12D3B73C}" type="slidenum">
              <a:rPr lang="en-US" sz="1400"/>
              <a:pPr/>
              <a:t>9</a:t>
            </a:fld>
            <a:endParaRPr lang="en-US" sz="1400"/>
          </a:p>
        </p:txBody>
      </p:sp>
    </p:spTree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431</Words>
  <Application>Microsoft Macintosh PowerPoint</Application>
  <PresentationFormat>On-screen Show (4:3)</PresentationFormat>
  <Paragraphs>152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Times</vt:lpstr>
      <vt:lpstr>Blank Presentation</vt:lpstr>
      <vt:lpstr>Equation</vt:lpstr>
      <vt:lpstr>Chapter 9: Introduction to  the t statistic</vt:lpstr>
      <vt:lpstr>Population comparison before and after treatment</vt:lpstr>
      <vt:lpstr>z and t formulas</vt:lpstr>
      <vt:lpstr>PowerPoint Presentation</vt:lpstr>
      <vt:lpstr>Comparison of a normal distribution to 2 t-distributions</vt:lpstr>
      <vt:lpstr>Proportion table</vt:lpstr>
      <vt:lpstr>Distribution segmented by top 5% and bottom 5%</vt:lpstr>
      <vt:lpstr>Distribution segmented by top 2.5% and bottom 2.5%</vt:lpstr>
      <vt:lpstr>Bird problem?</vt:lpstr>
      <vt:lpstr>Two-tailed Distribution with 15 degrees of freedom</vt:lpstr>
      <vt:lpstr>One tailed Distribution with 15 degrees of freedom</vt:lpstr>
      <vt:lpstr>Assumptions of t test</vt:lpstr>
      <vt:lpstr>Advantages of t statistic</vt:lpstr>
      <vt:lpstr>What is the effect of RH Cerebral Brain Damage?</vt:lpstr>
      <vt:lpstr>Calculating the Sum of the Squared Deviations (SS)</vt:lpstr>
    </vt:vector>
  </TitlesOfParts>
  <Company>University of Dayton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comparison before and after treatment</dc:title>
  <dc:creator>College of  Arts &amp; Sciences</dc:creator>
  <cp:lastModifiedBy>Robert Crutcher</cp:lastModifiedBy>
  <cp:revision>16</cp:revision>
  <cp:lastPrinted>2022-02-16T17:46:58Z</cp:lastPrinted>
  <dcterms:created xsi:type="dcterms:W3CDTF">2010-02-23T15:05:19Z</dcterms:created>
  <dcterms:modified xsi:type="dcterms:W3CDTF">2022-02-16T17:50:09Z</dcterms:modified>
</cp:coreProperties>
</file>