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1" r:id="rId2"/>
    <p:sldId id="272" r:id="rId3"/>
    <p:sldId id="292" r:id="rId4"/>
    <p:sldId id="293" r:id="rId5"/>
    <p:sldId id="294" r:id="rId6"/>
    <p:sldId id="295" r:id="rId7"/>
    <p:sldId id="296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6F8664"/>
    <a:srgbClr val="A5C896"/>
    <a:srgbClr val="FFFFFF"/>
    <a:srgbClr val="C8D0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5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23" d="100"/>
        <a:sy n="22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CC3FB3-1238-884C-B439-A1835D8A0E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859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8F3D10-B916-9242-858E-3E0A422C3A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242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21" charset="-128"/>
        <a:cs typeface="ＭＳ Ｐゴシック" pitchFamily="2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C3045CD-7631-D74A-8158-3A9941E2DEE2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10ABDAB-E176-9649-B668-7F8E50E58272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A3969BFF-3A88-604D-80CD-EA85BB04BC26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6DBACF1-8179-E54A-B82A-6953B66B19EB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B35A8D-8072-C94C-8B42-A4E59A161E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218015"/>
      </p:ext>
    </p:extLst>
  </p:cSld>
  <p:clrMapOvr>
    <a:masterClrMapping/>
  </p:clrMapOvr>
  <p:transition xmlns:p14="http://schemas.microsoft.com/office/powerpoint/2010/main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0A01CB-E4B4-8D4A-B293-30BB34952B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598169"/>
      </p:ext>
    </p:extLst>
  </p:cSld>
  <p:clrMapOvr>
    <a:masterClrMapping/>
  </p:clrMapOvr>
  <p:transition xmlns:p14="http://schemas.microsoft.com/office/powerpoint/2010/main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C8EEE8-FD39-2D44-AA76-19366DADD6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11729"/>
      </p:ext>
    </p:extLst>
  </p:cSld>
  <p:clrMapOvr>
    <a:masterClrMapping/>
  </p:clrMapOvr>
  <p:transition xmlns:p14="http://schemas.microsoft.com/office/powerpoint/2010/main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805C8-37E6-B144-956C-D7543A9AA7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47132"/>
      </p:ext>
    </p:extLst>
  </p:cSld>
  <p:clrMapOvr>
    <a:masterClrMapping/>
  </p:clrMapOvr>
  <p:transition xmlns:p14="http://schemas.microsoft.com/office/powerpoint/2010/main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24F1B7-CD48-4F48-A14D-0FE7F2991C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257751"/>
      </p:ext>
    </p:extLst>
  </p:cSld>
  <p:clrMapOvr>
    <a:masterClrMapping/>
  </p:clrMapOvr>
  <p:transition xmlns:p14="http://schemas.microsoft.com/office/powerpoint/2010/main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9D033-6544-F742-B659-FF60B54634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39445"/>
      </p:ext>
    </p:extLst>
  </p:cSld>
  <p:clrMapOvr>
    <a:masterClrMapping/>
  </p:clrMapOvr>
  <p:transition xmlns:p14="http://schemas.microsoft.com/office/powerpoint/2010/main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087BF-D703-1344-8FCE-13883CB68D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05376"/>
      </p:ext>
    </p:extLst>
  </p:cSld>
  <p:clrMapOvr>
    <a:masterClrMapping/>
  </p:clrMapOvr>
  <p:transition xmlns:p14="http://schemas.microsoft.com/office/powerpoint/2010/main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66AAFE-F4CE-5846-8530-E67422CB8D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94057"/>
      </p:ext>
    </p:extLst>
  </p:cSld>
  <p:clrMapOvr>
    <a:masterClrMapping/>
  </p:clrMapOvr>
  <p:transition xmlns:p14="http://schemas.microsoft.com/office/powerpoint/2010/main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D68537-A935-B44A-9D08-1147DC0E56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97347"/>
      </p:ext>
    </p:extLst>
  </p:cSld>
  <p:clrMapOvr>
    <a:masterClrMapping/>
  </p:clrMapOvr>
  <p:transition xmlns:p14="http://schemas.microsoft.com/office/powerpoint/2010/main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8B6602-7A2B-C446-92A6-420E733991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87153"/>
      </p:ext>
    </p:extLst>
  </p:cSld>
  <p:clrMapOvr>
    <a:masterClrMapping/>
  </p:clrMapOvr>
  <p:transition xmlns:p14="http://schemas.microsoft.com/office/powerpoint/2010/main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4D870E-C5C1-C641-A073-CE0BC0C2E1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77508"/>
      </p:ext>
    </p:extLst>
  </p:cSld>
  <p:clrMapOvr>
    <a:masterClrMapping/>
  </p:clrMapOvr>
  <p:transition xmlns:p14="http://schemas.microsoft.com/office/powerpoint/2010/main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045B8C-6018-CC47-89F2-7669CFB6F1D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>
    <p:pull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21" charset="-128"/>
          <a:cs typeface="ＭＳ Ｐゴシック" pitchFamily="2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0" charset="0"/>
          <a:ea typeface="ＭＳ Ｐゴシック" pitchFamily="21" charset="-128"/>
          <a:cs typeface="ＭＳ Ｐゴシック" pitchFamily="2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0" charset="0"/>
          <a:ea typeface="ＭＳ Ｐゴシック" pitchFamily="21" charset="-128"/>
          <a:cs typeface="ＭＳ Ｐゴシック" pitchFamily="2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0" charset="0"/>
          <a:ea typeface="ＭＳ Ｐゴシック" pitchFamily="21" charset="-128"/>
          <a:cs typeface="ＭＳ Ｐゴシック" pitchFamily="2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0" charset="0"/>
          <a:ea typeface="ＭＳ Ｐゴシック" pitchFamily="21" charset="-128"/>
          <a:cs typeface="ＭＳ Ｐゴシック" pitchFamily="2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0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0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0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21" charset="-128"/>
          <a:cs typeface="ＭＳ Ｐゴシック" pitchFamily="2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Hypothesis Tests: Assumptions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>
    <p:pull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5E915654-F969-C444-8385-3233E6953197}" type="slidenum">
              <a:rPr lang="en-US" sz="1400"/>
              <a:pPr/>
              <a:t>2</a:t>
            </a:fld>
            <a:endParaRPr lang="en-US" sz="140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Assumptions for Hypothesis Tests with </a:t>
            </a:r>
            <a:r>
              <a:rPr lang="en-US" i="1" dirty="0">
                <a:latin typeface="Times" charset="0"/>
                <a:ea typeface="ＭＳ Ｐゴシック" charset="0"/>
                <a:cs typeface="ＭＳ Ｐゴシック" charset="0"/>
              </a:rPr>
              <a:t>z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-scores: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marL="609600" indent="-609600" eaLnBrk="1" hangingPunct="1">
              <a:lnSpc>
                <a:spcPct val="150000"/>
              </a:lnSpc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Random sampling</a:t>
            </a:r>
          </a:p>
          <a:p>
            <a:pPr marL="609600" indent="-609600" eaLnBrk="1" hangingPunct="1">
              <a:lnSpc>
                <a:spcPct val="150000"/>
              </a:lnSpc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Value of </a:t>
            </a:r>
            <a:r>
              <a:rPr lang="en-US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 unchanged by treatment</a:t>
            </a:r>
          </a:p>
          <a:p>
            <a:pPr marL="609600" indent="-609600" eaLnBrk="1" hangingPunct="1">
              <a:lnSpc>
                <a:spcPct val="150000"/>
              </a:lnSpc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Sampling distribution normal</a:t>
            </a:r>
          </a:p>
          <a:p>
            <a:pPr marL="609600" indent="-609600" eaLnBrk="1" hangingPunct="1">
              <a:lnSpc>
                <a:spcPct val="150000"/>
              </a:lnSpc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  <a:sym typeface="Symbol" charset="0"/>
              </a:rPr>
              <a:t>Independent observations</a:t>
            </a: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>
    <p:pull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Assumptions of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a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Single Sample</a:t>
            </a:r>
            <a:b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</a:b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en-US" i="1" dirty="0" smtClean="0">
                <a:latin typeface="Times" charset="0"/>
                <a:ea typeface="ＭＳ Ｐゴシック" charset="0"/>
                <a:cs typeface="ＭＳ Ｐゴシック" charset="0"/>
              </a:rPr>
              <a:t>t</a:t>
            </a:r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test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26670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Values in sample must consist of </a:t>
            </a:r>
            <a:r>
              <a:rPr lang="en-US" u="sng">
                <a:latin typeface="Times" charset="0"/>
                <a:ea typeface="ＭＳ Ｐゴシック" charset="0"/>
                <a:cs typeface="ＭＳ Ｐゴシック" charset="0"/>
              </a:rPr>
              <a:t>independent</a:t>
            </a: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 observations</a:t>
            </a:r>
          </a:p>
          <a:p>
            <a:pPr marL="609600" indent="-609600" eaLnBrk="1" hangingPunct="1">
              <a:lnSpc>
                <a:spcPct val="260000"/>
              </a:lnSpc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Population sampled must be normal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A39032EC-77F5-644C-AB81-E94495A47544}" type="slidenum">
              <a:rPr lang="en-US" sz="1400"/>
              <a:pPr/>
              <a:t>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70051176"/>
      </p:ext>
    </p:extLst>
  </p:cSld>
  <p:clrMapOvr>
    <a:masterClrMapping/>
  </p:clrMapOvr>
  <p:transition xmlns:p14="http://schemas.microsoft.com/office/powerpoint/2010/main">
    <p:pull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5F52471-7C68-0A4D-8372-590912D84CEA}" type="slidenum">
              <a:rPr lang="en-US" sz="1400"/>
              <a:pPr/>
              <a:t>4</a:t>
            </a:fld>
            <a:endParaRPr lang="en-US" sz="140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" charset="0"/>
                <a:ea typeface="ＭＳ Ｐゴシック" charset="0"/>
                <a:cs typeface="ＭＳ Ｐゴシック" charset="0"/>
              </a:rPr>
              <a:t>Assumptions Underlying the Independent-Measures </a:t>
            </a:r>
            <a:r>
              <a:rPr lang="en-US" sz="4000" i="1" dirty="0" smtClean="0">
                <a:latin typeface="Times" charset="0"/>
                <a:ea typeface="ＭＳ Ｐゴシック" charset="0"/>
                <a:cs typeface="ＭＳ Ｐゴシック" charset="0"/>
              </a:rPr>
              <a:t>t</a:t>
            </a:r>
            <a:r>
              <a:rPr lang="en-US" sz="4000" dirty="0">
                <a:latin typeface="Times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4000" dirty="0" smtClean="0">
                <a:latin typeface="Times" charset="0"/>
                <a:ea typeface="ＭＳ Ｐゴシック" charset="0"/>
                <a:cs typeface="ＭＳ Ｐゴシック" charset="0"/>
              </a:rPr>
              <a:t>statistic</a:t>
            </a:r>
            <a:endParaRPr lang="en-US" sz="4000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4114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The observation within each sample must be independent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The two populations from which the samples come must be normal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70000"/>
              </a:spcBef>
              <a:buFont typeface="Times" charset="0"/>
              <a:buAutoNum type="arabicPeriod"/>
            </a:pPr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The two populations from which the samples are selected must have equal variances - </a:t>
            </a:r>
            <a:r>
              <a:rPr lang="en-US" u="sng">
                <a:latin typeface="Times" charset="0"/>
                <a:ea typeface="ＭＳ Ｐゴシック" charset="0"/>
                <a:cs typeface="ＭＳ Ｐゴシック" charset="0"/>
              </a:rPr>
              <a:t>homogeneity of variance</a:t>
            </a: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148416"/>
      </p:ext>
    </p:extLst>
  </p:cSld>
  <p:clrMapOvr>
    <a:masterClrMapping/>
  </p:clrMapOvr>
  <p:transition xmlns:p14="http://schemas.microsoft.com/office/powerpoint/2010/main">
    <p:pull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219200"/>
          </a:xfrm>
        </p:spPr>
        <p:txBody>
          <a:bodyPr/>
          <a:lstStyle/>
          <a:p>
            <a:pPr eaLnBrk="1" hangingPunct="1"/>
            <a:r>
              <a:rPr lang="en-US" dirty="0">
                <a:latin typeface="Times" charset="0"/>
              </a:rPr>
              <a:t>Assumptions for Related-Samples </a:t>
            </a:r>
            <a:r>
              <a:rPr lang="en-US" i="1" dirty="0" smtClean="0">
                <a:latin typeface="Times" charset="0"/>
              </a:rPr>
              <a:t>t</a:t>
            </a:r>
            <a:r>
              <a:rPr lang="en-US" dirty="0">
                <a:latin typeface="Times" charset="0"/>
              </a:rPr>
              <a:t> </a:t>
            </a:r>
            <a:r>
              <a:rPr lang="en-US" dirty="0" smtClean="0">
                <a:latin typeface="Times" charset="0"/>
              </a:rPr>
              <a:t>test</a:t>
            </a:r>
            <a:endParaRPr lang="en-US" dirty="0">
              <a:latin typeface="Times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dirty="0">
                <a:latin typeface="Times" charset="0"/>
              </a:rPr>
              <a:t>Observations within each treatment must be independent</a:t>
            </a:r>
          </a:p>
          <a:p>
            <a:pPr marL="609600" indent="-609600" eaLnBrk="1" hangingPunct="1">
              <a:spcBef>
                <a:spcPct val="70000"/>
              </a:spcBef>
              <a:spcAft>
                <a:spcPct val="50000"/>
              </a:spcAft>
              <a:buFont typeface="Times" charset="0"/>
              <a:buAutoNum type="arabicPeriod"/>
            </a:pPr>
            <a:r>
              <a:rPr lang="en-US" dirty="0">
                <a:latin typeface="Times" charset="0"/>
              </a:rPr>
              <a:t>The population distribution of difference scores must be normal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u="sng" dirty="0">
                <a:latin typeface="Times" charset="0"/>
              </a:rPr>
              <a:t>Note</a:t>
            </a:r>
            <a:r>
              <a:rPr lang="en-US" dirty="0">
                <a:latin typeface="Times" charset="0"/>
              </a:rPr>
              <a:t>:  #2 is not a concern as long as sample size is 30 or </a:t>
            </a:r>
            <a:r>
              <a:rPr lang="en-US" dirty="0" smtClean="0">
                <a:latin typeface="Times" charset="0"/>
              </a:rPr>
              <a:t>greater</a:t>
            </a:r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86529"/>
      </p:ext>
    </p:extLst>
  </p:cSld>
  <p:clrMapOvr>
    <a:masterClrMapping/>
  </p:clrMapOvr>
  <p:transition xmlns:p14="http://schemas.microsoft.com/office/powerpoint/2010/main">
    <p:pull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3716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Assumptions for Independent Measures ANOVA</a:t>
            </a:r>
          </a:p>
        </p:txBody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2004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800">
                <a:latin typeface="Times" charset="0"/>
                <a:ea typeface="ＭＳ Ｐゴシック" charset="0"/>
                <a:cs typeface="ＭＳ Ｐゴシック" charset="0"/>
              </a:rPr>
              <a:t>Observations in each sample are independent.</a:t>
            </a:r>
          </a:p>
          <a:p>
            <a:pPr marL="609600" indent="-609600" eaLnBrk="1" hangingPunct="1">
              <a:spcBef>
                <a:spcPct val="100000"/>
              </a:spcBef>
              <a:spcAft>
                <a:spcPct val="80000"/>
              </a:spcAft>
              <a:buFont typeface="Times" charset="0"/>
              <a:buAutoNum type="arabicPeriod"/>
            </a:pPr>
            <a:r>
              <a:rPr lang="en-US" sz="2800">
                <a:latin typeface="Times" charset="0"/>
                <a:ea typeface="ＭＳ Ｐゴシック" charset="0"/>
                <a:cs typeface="ＭＳ Ｐゴシック" charset="0"/>
              </a:rPr>
              <a:t>Populations from which samples are selected must be normal.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800">
                <a:latin typeface="Times" charset="0"/>
                <a:ea typeface="ＭＳ Ｐゴシック" charset="0"/>
                <a:cs typeface="ＭＳ Ｐゴシック" charset="0"/>
              </a:rPr>
              <a:t>Populations from which samples selected must have equal variances (</a:t>
            </a:r>
            <a:r>
              <a:rPr lang="en-US" sz="2800" u="sng">
                <a:latin typeface="Times" charset="0"/>
                <a:ea typeface="ＭＳ Ｐゴシック" charset="0"/>
                <a:cs typeface="ＭＳ Ｐゴシック" charset="0"/>
              </a:rPr>
              <a:t>homogeneity of variance</a:t>
            </a:r>
            <a:r>
              <a:rPr lang="en-US" sz="2800">
                <a:latin typeface="Times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E46551-C4D2-5C45-B878-D264C57F14B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97703"/>
      </p:ext>
    </p:extLst>
  </p:cSld>
  <p:clrMapOvr>
    <a:masterClrMapping/>
  </p:clrMapOvr>
  <p:transition xmlns:p14="http://schemas.microsoft.com/office/powerpoint/2010/main">
    <p:pull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371600"/>
          </a:xfrm>
        </p:spPr>
        <p:txBody>
          <a:bodyPr/>
          <a:lstStyle/>
          <a:p>
            <a:pPr eaLnBrk="1" hangingPunct="1"/>
            <a:r>
              <a:rPr lang="en-US">
                <a:latin typeface="Times" charset="0"/>
              </a:rPr>
              <a:t>Assumptions of the Repeated Measures ANOVA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Times" charset="0"/>
              <a:buAutoNum type="arabicPeriod"/>
            </a:pPr>
            <a:r>
              <a:rPr lang="en-US" sz="2800">
                <a:latin typeface="Times" charset="0"/>
              </a:rPr>
              <a:t>Observations within each treatment condition must be independent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0"/>
              </a:spcBef>
              <a:spcAft>
                <a:spcPct val="30000"/>
              </a:spcAft>
              <a:buFont typeface="Times" charset="0"/>
              <a:buAutoNum type="arabicPeriod"/>
            </a:pPr>
            <a:r>
              <a:rPr lang="en-US" sz="2800">
                <a:latin typeface="Times" charset="0"/>
              </a:rPr>
              <a:t>Population distribution within each treatment must be normal</a:t>
            </a:r>
          </a:p>
          <a:p>
            <a:pPr marL="609600" indent="-609600" eaLnBrk="1" hangingPunct="1">
              <a:lnSpc>
                <a:spcPct val="90000"/>
              </a:lnSpc>
              <a:buFont typeface="Times" charset="0"/>
              <a:buAutoNum type="arabicPeriod"/>
            </a:pPr>
            <a:r>
              <a:rPr lang="en-US" sz="2800">
                <a:latin typeface="Times" charset="0"/>
              </a:rPr>
              <a:t>Variances of the population distributions for each treatment must be equivalent (</a:t>
            </a:r>
            <a:r>
              <a:rPr lang="en-US" sz="2800" u="sng">
                <a:latin typeface="Times" charset="0"/>
              </a:rPr>
              <a:t>homogeneity of variance</a:t>
            </a:r>
            <a:r>
              <a:rPr lang="en-US" sz="2800">
                <a:latin typeface="Times" charset="0"/>
              </a:rPr>
              <a:t>)</a:t>
            </a:r>
          </a:p>
          <a:p>
            <a:pPr marL="609600" indent="-609600" eaLnBrk="1" hangingPunct="1">
              <a:lnSpc>
                <a:spcPct val="90000"/>
              </a:lnSpc>
              <a:buFont typeface="Times" charset="0"/>
              <a:buAutoNum type="arabicPeriod"/>
            </a:pPr>
            <a:r>
              <a:rPr lang="en-US" sz="2800">
                <a:latin typeface="Times" charset="0"/>
              </a:rPr>
              <a:t>Homogeneity of covariance.</a:t>
            </a:r>
          </a:p>
        </p:txBody>
      </p:sp>
    </p:spTree>
    <p:extLst>
      <p:ext uri="{BB962C8B-B14F-4D97-AF65-F5344CB8AC3E}">
        <p14:creationId xmlns:p14="http://schemas.microsoft.com/office/powerpoint/2010/main" val="3480326122"/>
      </p:ext>
    </p:extLst>
  </p:cSld>
  <p:clrMapOvr>
    <a:masterClrMapping/>
  </p:clrMapOvr>
  <p:transition xmlns:p14="http://schemas.microsoft.com/office/powerpoint/2010/main">
    <p:pull dir="r"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0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214</Words>
  <Application>Microsoft Macintosh PowerPoint</Application>
  <PresentationFormat>On-screen Show (4:3)</PresentationFormat>
  <Paragraphs>34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Hypothesis Tests: Assumptions</vt:lpstr>
      <vt:lpstr>Assumptions for Hypothesis Tests with z-scores:</vt:lpstr>
      <vt:lpstr>Assumptions of a Single Sample  t test</vt:lpstr>
      <vt:lpstr>Assumptions Underlying the Independent-Measures t statistic</vt:lpstr>
      <vt:lpstr>Assumptions for Related-Samples t test</vt:lpstr>
      <vt:lpstr>Assumptions for Independent Measures ANOVA</vt:lpstr>
      <vt:lpstr>Assumptions of the Repeated Measures ANOVA</vt:lpstr>
    </vt:vector>
  </TitlesOfParts>
  <Company>University of Dayton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Hypothesis Testing</dc:title>
  <dc:creator>College of  Arts &amp; Sciences</dc:creator>
  <cp:lastModifiedBy>Robert Crutcher</cp:lastModifiedBy>
  <cp:revision>72</cp:revision>
  <cp:lastPrinted>2013-02-18T14:10:10Z</cp:lastPrinted>
  <dcterms:created xsi:type="dcterms:W3CDTF">2009-09-28T20:31:25Z</dcterms:created>
  <dcterms:modified xsi:type="dcterms:W3CDTF">2015-02-02T15:49:26Z</dcterms:modified>
</cp:coreProperties>
</file>